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4" r:id="rId4"/>
    <p:sldMasterId id="2147483840" r:id="rId5"/>
  </p:sldMasterIdLst>
  <p:notesMasterIdLst>
    <p:notesMasterId r:id="rId120"/>
  </p:notesMasterIdLst>
  <p:handoutMasterIdLst>
    <p:handoutMasterId r:id="rId121"/>
  </p:handoutMasterIdLst>
  <p:sldIdLst>
    <p:sldId id="614" r:id="rId6"/>
    <p:sldId id="725" r:id="rId7"/>
    <p:sldId id="616" r:id="rId8"/>
    <p:sldId id="617" r:id="rId9"/>
    <p:sldId id="630" r:id="rId10"/>
    <p:sldId id="727" r:id="rId11"/>
    <p:sldId id="728" r:id="rId12"/>
    <p:sldId id="631" r:id="rId13"/>
    <p:sldId id="736" r:id="rId14"/>
    <p:sldId id="619" r:id="rId15"/>
    <p:sldId id="620" r:id="rId16"/>
    <p:sldId id="621" r:id="rId17"/>
    <p:sldId id="622" r:id="rId18"/>
    <p:sldId id="735" r:id="rId19"/>
    <p:sldId id="632" r:id="rId20"/>
    <p:sldId id="624" r:id="rId21"/>
    <p:sldId id="638" r:id="rId22"/>
    <p:sldId id="729" r:id="rId23"/>
    <p:sldId id="626" r:id="rId24"/>
    <p:sldId id="627" r:id="rId25"/>
    <p:sldId id="628" r:id="rId26"/>
    <p:sldId id="629" r:id="rId27"/>
    <p:sldId id="633" r:id="rId28"/>
    <p:sldId id="646" r:id="rId29"/>
    <p:sldId id="639" r:id="rId30"/>
    <p:sldId id="640" r:id="rId31"/>
    <p:sldId id="642" r:id="rId32"/>
    <p:sldId id="645" r:id="rId33"/>
    <p:sldId id="641" r:id="rId34"/>
    <p:sldId id="644" r:id="rId35"/>
    <p:sldId id="648" r:id="rId36"/>
    <p:sldId id="649" r:id="rId37"/>
    <p:sldId id="651" r:id="rId38"/>
    <p:sldId id="652" r:id="rId39"/>
    <p:sldId id="659" r:id="rId40"/>
    <p:sldId id="660" r:id="rId41"/>
    <p:sldId id="653" r:id="rId42"/>
    <p:sldId id="661" r:id="rId43"/>
    <p:sldId id="662" r:id="rId44"/>
    <p:sldId id="663" r:id="rId45"/>
    <p:sldId id="664" r:id="rId46"/>
    <p:sldId id="665" r:id="rId47"/>
    <p:sldId id="654" r:id="rId48"/>
    <p:sldId id="667" r:id="rId49"/>
    <p:sldId id="668" r:id="rId50"/>
    <p:sldId id="669" r:id="rId51"/>
    <p:sldId id="671" r:id="rId52"/>
    <p:sldId id="670" r:id="rId53"/>
    <p:sldId id="655" r:id="rId54"/>
    <p:sldId id="673" r:id="rId55"/>
    <p:sldId id="674" r:id="rId56"/>
    <p:sldId id="675" r:id="rId57"/>
    <p:sldId id="676" r:id="rId58"/>
    <p:sldId id="677" r:id="rId59"/>
    <p:sldId id="678" r:id="rId60"/>
    <p:sldId id="681" r:id="rId61"/>
    <p:sldId id="680" r:id="rId62"/>
    <p:sldId id="656" r:id="rId63"/>
    <p:sldId id="682" r:id="rId64"/>
    <p:sldId id="683" r:id="rId65"/>
    <p:sldId id="685" r:id="rId66"/>
    <p:sldId id="686" r:id="rId67"/>
    <p:sldId id="687" r:id="rId68"/>
    <p:sldId id="684" r:id="rId69"/>
    <p:sldId id="688" r:id="rId70"/>
    <p:sldId id="689" r:id="rId71"/>
    <p:sldId id="657" r:id="rId72"/>
    <p:sldId id="690" r:id="rId73"/>
    <p:sldId id="691" r:id="rId74"/>
    <p:sldId id="692" r:id="rId75"/>
    <p:sldId id="693" r:id="rId76"/>
    <p:sldId id="694" r:id="rId77"/>
    <p:sldId id="695" r:id="rId78"/>
    <p:sldId id="696" r:id="rId79"/>
    <p:sldId id="697" r:id="rId80"/>
    <p:sldId id="698" r:id="rId81"/>
    <p:sldId id="699" r:id="rId82"/>
    <p:sldId id="658" r:id="rId83"/>
    <p:sldId id="702" r:id="rId84"/>
    <p:sldId id="703" r:id="rId85"/>
    <p:sldId id="733" r:id="rId86"/>
    <p:sldId id="734" r:id="rId87"/>
    <p:sldId id="704" r:id="rId88"/>
    <p:sldId id="705" r:id="rId89"/>
    <p:sldId id="707" r:id="rId90"/>
    <p:sldId id="708" r:id="rId91"/>
    <p:sldId id="737" r:id="rId92"/>
    <p:sldId id="706" r:id="rId93"/>
    <p:sldId id="634" r:id="rId94"/>
    <p:sldId id="710" r:id="rId95"/>
    <p:sldId id="711" r:id="rId96"/>
    <p:sldId id="672" r:id="rId97"/>
    <p:sldId id="635" r:id="rId98"/>
    <p:sldId id="717" r:id="rId99"/>
    <p:sldId id="713" r:id="rId100"/>
    <p:sldId id="714" r:id="rId101"/>
    <p:sldId id="718" r:id="rId102"/>
    <p:sldId id="719" r:id="rId103"/>
    <p:sldId id="720" r:id="rId104"/>
    <p:sldId id="636" r:id="rId105"/>
    <p:sldId id="721" r:id="rId106"/>
    <p:sldId id="730" r:id="rId107"/>
    <p:sldId id="722" r:id="rId108"/>
    <p:sldId id="723" r:id="rId109"/>
    <p:sldId id="724" r:id="rId110"/>
    <p:sldId id="731" r:id="rId111"/>
    <p:sldId id="726" r:id="rId112"/>
    <p:sldId id="738" r:id="rId113"/>
    <p:sldId id="739" r:id="rId114"/>
    <p:sldId id="740" r:id="rId115"/>
    <p:sldId id="741" r:id="rId116"/>
    <p:sldId id="742" r:id="rId117"/>
    <p:sldId id="647" r:id="rId118"/>
    <p:sldId id="566" r:id="rId119"/>
  </p:sldIdLst>
  <p:sldSz cx="9144000" cy="5143500" type="screen16x9"/>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83">
          <p15:clr>
            <a:srgbClr val="A4A3A4"/>
          </p15:clr>
        </p15:guide>
        <p15:guide id="2" orient="horz" pos="743">
          <p15:clr>
            <a:srgbClr val="A4A3A4"/>
          </p15:clr>
        </p15:guide>
        <p15:guide id="3" orient="horz" pos="893">
          <p15:clr>
            <a:srgbClr val="A4A3A4"/>
          </p15:clr>
        </p15:guide>
        <p15:guide id="4" orient="horz" pos="438">
          <p15:clr>
            <a:srgbClr val="A4A3A4"/>
          </p15:clr>
        </p15:guide>
        <p15:guide id="5" orient="horz" pos="1671">
          <p15:clr>
            <a:srgbClr val="A4A3A4"/>
          </p15:clr>
        </p15:guide>
        <p15:guide id="6" orient="horz" pos="2236">
          <p15:clr>
            <a:srgbClr val="A4A3A4"/>
          </p15:clr>
        </p15:guide>
        <p15:guide id="7" orient="horz" pos="146">
          <p15:clr>
            <a:srgbClr val="A4A3A4"/>
          </p15:clr>
        </p15:guide>
        <p15:guide id="8" orient="horz" pos="2443">
          <p15:clr>
            <a:srgbClr val="A4A3A4"/>
          </p15:clr>
        </p15:guide>
        <p15:guide id="9" pos="1794">
          <p15:clr>
            <a:srgbClr val="A4A3A4"/>
          </p15:clr>
        </p15:guide>
        <p15:guide id="10" pos="2736">
          <p15:clr>
            <a:srgbClr val="A4A3A4"/>
          </p15:clr>
        </p15:guide>
        <p15:guide id="11" pos="202">
          <p15:clr>
            <a:srgbClr val="A4A3A4"/>
          </p15:clr>
        </p15:guide>
        <p15:guide id="12" pos="5322">
          <p15:clr>
            <a:srgbClr val="A4A3A4"/>
          </p15:clr>
        </p15:guide>
        <p15:guide id="13" pos="5625">
          <p15:clr>
            <a:srgbClr val="A4A3A4"/>
          </p15:clr>
        </p15:guide>
        <p15:guide id="14" pos="2878">
          <p15:clr>
            <a:srgbClr val="A4A3A4"/>
          </p15:clr>
        </p15:guide>
        <p15:guide id="15" pos="3555">
          <p15:clr>
            <a:srgbClr val="A4A3A4"/>
          </p15:clr>
        </p15:guide>
        <p15:guide id="16" pos="1965">
          <p15:clr>
            <a:srgbClr val="A4A3A4"/>
          </p15:clr>
        </p15:guide>
        <p15:guide id="17" pos="372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224">
          <p15:clr>
            <a:srgbClr val="A4A3A4"/>
          </p15:clr>
        </p15:guide>
        <p15:guide id="4"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99999"/>
    <a:srgbClr val="B9B8BB"/>
    <a:srgbClr val="E5E8E8"/>
    <a:srgbClr val="822980"/>
    <a:srgbClr val="B9B9BB"/>
    <a:srgbClr val="B6B8BB"/>
    <a:srgbClr val="87898B"/>
    <a:srgbClr val="CCCCCC"/>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88656" autoAdjust="0"/>
  </p:normalViewPr>
  <p:slideViewPr>
    <p:cSldViewPr snapToGrid="0">
      <p:cViewPr varScale="1">
        <p:scale>
          <a:sx n="111" d="100"/>
          <a:sy n="111" d="100"/>
        </p:scale>
        <p:origin x="324" y="102"/>
      </p:cViewPr>
      <p:guideLst>
        <p:guide orient="horz" pos="3083"/>
        <p:guide orient="horz" pos="743"/>
        <p:guide orient="horz" pos="893"/>
        <p:guide orient="horz" pos="438"/>
        <p:guide orient="horz" pos="1671"/>
        <p:guide orient="horz" pos="2236"/>
        <p:guide orient="horz" pos="146"/>
        <p:guide orient="horz" pos="2443"/>
        <p:guide pos="1794"/>
        <p:guide pos="2736"/>
        <p:guide pos="202"/>
        <p:guide pos="5322"/>
        <p:guide pos="5625"/>
        <p:guide pos="2878"/>
        <p:guide pos="3555"/>
        <p:guide pos="1965"/>
        <p:guide pos="372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snapToObjects="1" showGuides="1">
      <p:cViewPr varScale="1">
        <p:scale>
          <a:sx n="80" d="100"/>
          <a:sy n="80" d="100"/>
        </p:scale>
        <p:origin x="-3906" y="-84"/>
      </p:cViewPr>
      <p:guideLst>
        <p:guide orient="horz" pos="2880"/>
        <p:guide pos="2160"/>
        <p:guide orient="horz" pos="3224"/>
        <p:guide pos="2236"/>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slide" Target="slides/slide11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GB" dirty="0">
              <a:latin typeface="HP Simplified"/>
              <a:cs typeface="HP Simplified"/>
            </a:endParaRPr>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AA678B55-319B-2D4F-AE49-6C1B6E1A4DDA}" type="datetimeFigureOut">
              <a:rPr lang="en-US" smtClean="0">
                <a:latin typeface="HP Simplified"/>
                <a:cs typeface="HP Simplified"/>
              </a:rPr>
              <a:pPr/>
              <a:t>12/18/2015</a:t>
            </a:fld>
            <a:endParaRPr lang="en-GB" dirty="0">
              <a:latin typeface="HP Simplified"/>
              <a:cs typeface="HP Simplified"/>
            </a:endParaRPr>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GB" dirty="0">
              <a:latin typeface="HP Simplified"/>
              <a:cs typeface="HP Simplified"/>
            </a:endParaRPr>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91B27340-60F0-7D46-BC5B-91B08A318A82}" type="slidenum">
              <a:rPr lang="en-GB" smtClean="0">
                <a:latin typeface="HP Simplified"/>
                <a:cs typeface="HP Simplified"/>
              </a:rPr>
              <a:pPr/>
              <a:t>‹#›</a:t>
            </a:fld>
            <a:endParaRPr lang="en-GB" dirty="0">
              <a:latin typeface="HP Simplified"/>
              <a:cs typeface="HP Simplified"/>
            </a:endParaRPr>
          </a:p>
        </p:txBody>
      </p:sp>
    </p:spTree>
    <p:extLst>
      <p:ext uri="{BB962C8B-B14F-4D97-AF65-F5344CB8AC3E}">
        <p14:creationId xmlns:p14="http://schemas.microsoft.com/office/powerpoint/2010/main" val="4932174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atin typeface="HP Simplified"/>
                <a:cs typeface="HP Simplified"/>
              </a:defRPr>
            </a:lvl1pPr>
          </a:lstStyle>
          <a:p>
            <a:endParaRPr lang="en-GB" dirty="0"/>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atin typeface="HP Simplified"/>
                <a:cs typeface="HP Simplified"/>
              </a:defRPr>
            </a:lvl1pPr>
          </a:lstStyle>
          <a:p>
            <a:fld id="{2D9CAF8C-0805-8440-B43D-DCCAAA4D80CE}" type="datetimeFigureOut">
              <a:rPr lang="en-US" smtClean="0"/>
              <a:pPr/>
              <a:t>12/18/2015</a:t>
            </a:fld>
            <a:endParaRPr lang="en-GB" dirty="0"/>
          </a:p>
        </p:txBody>
      </p:sp>
      <p:sp>
        <p:nvSpPr>
          <p:cNvPr id="4" name="Slide Image Placeholder 3"/>
          <p:cNvSpPr>
            <a:spLocks noGrp="1" noRot="1" noChangeAspect="1"/>
          </p:cNvSpPr>
          <p:nvPr>
            <p:ph type="sldImg" idx="2"/>
          </p:nvPr>
        </p:nvSpPr>
        <p:spPr>
          <a:xfrm>
            <a:off x="139700" y="554600"/>
            <a:ext cx="6819900" cy="3836988"/>
          </a:xfrm>
          <a:prstGeom prst="rect">
            <a:avLst/>
          </a:prstGeom>
          <a:noFill/>
          <a:ln w="12700">
            <a:solidFill>
              <a:prstClr val="black"/>
            </a:solidFill>
          </a:ln>
        </p:spPr>
        <p:txBody>
          <a:bodyPr vert="horz" lIns="99048" tIns="49524" rIns="99048" bIns="49524" rtlCol="0" anchor="ctr"/>
          <a:lstStyle/>
          <a:p>
            <a:endParaRPr lang="en-GB" dirty="0"/>
          </a:p>
        </p:txBody>
      </p:sp>
      <p:sp>
        <p:nvSpPr>
          <p:cNvPr id="5" name="Notes Placeholder 4"/>
          <p:cNvSpPr>
            <a:spLocks noGrp="1"/>
          </p:cNvSpPr>
          <p:nvPr>
            <p:ph type="body" sz="quarter" idx="3"/>
          </p:nvPr>
        </p:nvSpPr>
        <p:spPr>
          <a:xfrm>
            <a:off x="139700" y="4536374"/>
            <a:ext cx="6819900" cy="5184732"/>
          </a:xfrm>
          <a:prstGeom prst="rect">
            <a:avLst/>
          </a:prstGeom>
        </p:spPr>
        <p:txBody>
          <a:bodyPr vert="horz" lIns="99048" tIns="49524" rIns="99048" bIns="49524" rtlCol="0"/>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GB" dirty="0"/>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atin typeface="HP Simplified"/>
                <a:cs typeface="HP Simplified"/>
              </a:defRPr>
            </a:lvl1pPr>
          </a:lstStyle>
          <a:p>
            <a:endParaRPr lang="en-GB"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atin typeface="HP Simplified"/>
                <a:cs typeface="HP Simplified"/>
              </a:defRPr>
            </a:lvl1pPr>
          </a:lstStyle>
          <a:p>
            <a:fld id="{22A853E8-D85F-5D49-95D2-E1D96ABFE2B9}" type="slidenum">
              <a:rPr lang="en-GB" smtClean="0"/>
              <a:pPr/>
              <a:t>‹#›</a:t>
            </a:fld>
            <a:endParaRPr lang="en-GB" dirty="0"/>
          </a:p>
        </p:txBody>
      </p:sp>
    </p:spTree>
    <p:extLst>
      <p:ext uri="{BB962C8B-B14F-4D97-AF65-F5344CB8AC3E}">
        <p14:creationId xmlns:p14="http://schemas.microsoft.com/office/powerpoint/2010/main" val="268807980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000" kern="1200" baseline="0">
        <a:solidFill>
          <a:schemeClr val="tx1"/>
        </a:solidFill>
        <a:latin typeface="Courier New" panose="02070309020205020404" pitchFamily="49" charset="0"/>
        <a:ea typeface="+mn-ea"/>
        <a:cs typeface="HP Simplified"/>
      </a:defRPr>
    </a:lvl1pPr>
    <a:lvl2pPr marL="457200" algn="l" defTabSz="457200" rtl="0" eaLnBrk="1" latinLnBrk="0" hangingPunct="1">
      <a:defRPr sz="1000" kern="1200" baseline="0">
        <a:solidFill>
          <a:schemeClr val="tx1"/>
        </a:solidFill>
        <a:latin typeface="Courier New" panose="02070309020205020404" pitchFamily="49" charset="0"/>
        <a:ea typeface="+mn-ea"/>
        <a:cs typeface="HP Simplified"/>
      </a:defRPr>
    </a:lvl2pPr>
    <a:lvl3pPr marL="914400" algn="l" defTabSz="457200" rtl="0" eaLnBrk="1" latinLnBrk="0" hangingPunct="1">
      <a:defRPr sz="1000" kern="1200" baseline="0">
        <a:solidFill>
          <a:schemeClr val="tx1"/>
        </a:solidFill>
        <a:latin typeface="Courier New" panose="02070309020205020404" pitchFamily="49" charset="0"/>
        <a:ea typeface="+mn-ea"/>
        <a:cs typeface="HP Simplified"/>
      </a:defRPr>
    </a:lvl3pPr>
    <a:lvl4pPr marL="1371600" algn="l" defTabSz="457200" rtl="0" eaLnBrk="1" latinLnBrk="0" hangingPunct="1">
      <a:defRPr sz="1000" kern="1200" baseline="0">
        <a:solidFill>
          <a:schemeClr val="tx1"/>
        </a:solidFill>
        <a:latin typeface="Courier New" panose="02070309020205020404" pitchFamily="49" charset="0"/>
        <a:ea typeface="+mn-ea"/>
        <a:cs typeface="HP Simplified"/>
      </a:defRPr>
    </a:lvl4pPr>
    <a:lvl5pPr marL="1828800" algn="l" defTabSz="457200" rtl="0" eaLnBrk="1" latinLnBrk="0" hangingPunct="1">
      <a:defRPr sz="1000" kern="1200" baseline="0">
        <a:solidFill>
          <a:schemeClr val="tx1"/>
        </a:solidFill>
        <a:latin typeface="Courier New" panose="02070309020205020404" pitchFamily="49" charset="0"/>
        <a:ea typeface="+mn-ea"/>
        <a:cs typeface="HP Simplified"/>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a:t>
            </a:fld>
            <a:endParaRPr lang="en-GB" dirty="0"/>
          </a:p>
        </p:txBody>
      </p:sp>
    </p:spTree>
    <p:extLst>
      <p:ext uri="{BB962C8B-B14F-4D97-AF65-F5344CB8AC3E}">
        <p14:creationId xmlns:p14="http://schemas.microsoft.com/office/powerpoint/2010/main" val="2968833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356260" y="4861441"/>
            <a:ext cx="6603340" cy="4605576"/>
          </a:xfrm>
        </p:spPr>
        <p:txBody>
          <a:bodyPr/>
          <a:lstStyle/>
          <a:p>
            <a:r>
              <a:rPr lang="en-US" dirty="0" smtClean="0"/>
              <a:t>The version number is fixed for</a:t>
            </a:r>
            <a:r>
              <a:rPr lang="en-US" baseline="0" dirty="0" smtClean="0"/>
              <a:t> a specific release. </a:t>
            </a:r>
          </a:p>
          <a:p>
            <a:r>
              <a:rPr lang="en-US" baseline="0" dirty="0" smtClean="0"/>
              <a:t>The patch number is updated if a patch is installed. V1.22-0 indicates that this is V1.22 without any patches. Note that the patch number will be updated (from V1.22 onwards) even if the main executable is not updated. </a:t>
            </a:r>
          </a:p>
          <a:p>
            <a:r>
              <a:rPr lang="en-US" baseline="0" dirty="0" smtClean="0"/>
              <a:t>The bitness of iNex is either 32-bit or 64-bit.  During installation time, the user creates a short-cut on the Desktop pointing to the GUI executable. During start-up time, iNex verifies if the bitness of the application (32/64 bit) matches the bitness of the Operating System and will adjust the short-cut accordingly. </a:t>
            </a:r>
          </a:p>
          <a:p>
            <a:endParaRPr lang="en-US" baseline="0" dirty="0" smtClean="0"/>
          </a:p>
          <a:p>
            <a:r>
              <a:rPr lang="en-US" baseline="0" dirty="0" smtClean="0"/>
              <a:t>The expiration date is always 180 days after the release date. At 00:00:00 of that day, iNex will stop functioning, which the exception of checking for updates. This to avoid that a) users continue to use old versions and b) as this tool is HP Internal Only we want to limit the usage outside HP. </a:t>
            </a:r>
          </a:p>
          <a:p>
            <a:endParaRPr lang="en-US" baseline="0" dirty="0" smtClean="0"/>
          </a:p>
          <a:p>
            <a:r>
              <a:rPr lang="en-US" baseline="0" dirty="0" smtClean="0"/>
              <a:t>Status Information (most important keywords):</a:t>
            </a:r>
          </a:p>
          <a:p>
            <a:r>
              <a:rPr lang="en-US" baseline="0" dirty="0" smtClean="0"/>
              <a:t>Home Directory  	 	: This is the directory in which iNex is installed. </a:t>
            </a:r>
          </a:p>
          <a:p>
            <a:r>
              <a:rPr lang="en-US" dirty="0"/>
              <a:t>	</a:t>
            </a:r>
            <a:r>
              <a:rPr lang="en-US" dirty="0" smtClean="0"/>
              <a:t>			  </a:t>
            </a:r>
            <a:r>
              <a:rPr lang="en-US" baseline="0" dirty="0" smtClean="0"/>
              <a:t>Verify upon installation.</a:t>
            </a:r>
          </a:p>
          <a:p>
            <a:r>
              <a:rPr lang="en-US" baseline="0" dirty="0" smtClean="0"/>
              <a:t>Customers Location 	: This specifies the directory tree where the data related</a:t>
            </a:r>
          </a:p>
          <a:p>
            <a:r>
              <a:rPr lang="en-US" dirty="0"/>
              <a:t>	</a:t>
            </a:r>
            <a:r>
              <a:rPr lang="en-US" dirty="0" smtClean="0"/>
              <a:t>			 </a:t>
            </a:r>
            <a:r>
              <a:rPr lang="en-US" baseline="0" dirty="0" smtClean="0"/>
              <a:t> to customer cases can be found. Note that the tool </a:t>
            </a:r>
          </a:p>
          <a:p>
            <a:r>
              <a:rPr lang="en-US" dirty="0"/>
              <a:t>	</a:t>
            </a:r>
            <a:r>
              <a:rPr lang="en-US" dirty="0" smtClean="0"/>
              <a:t>			  </a:t>
            </a:r>
            <a:r>
              <a:rPr lang="en-US" baseline="0" dirty="0" smtClean="0"/>
              <a:t>expects the following structure:</a:t>
            </a:r>
          </a:p>
          <a:p>
            <a:r>
              <a:rPr lang="en-US" baseline="0" dirty="0" smtClean="0"/>
              <a:t>                          &lt;</a:t>
            </a:r>
            <a:r>
              <a:rPr lang="en-US" baseline="0" dirty="0" err="1" smtClean="0"/>
              <a:t>CustomersDirectory</a:t>
            </a:r>
            <a:r>
              <a:rPr lang="en-US" baseline="0" dirty="0" smtClean="0"/>
              <a:t>&gt;\&lt;Customer Name&gt;\&lt;Case Number&gt;\&lt;Date&gt;</a:t>
            </a:r>
          </a:p>
          <a:p>
            <a:r>
              <a:rPr lang="en-US" baseline="0" dirty="0" smtClean="0"/>
              <a:t>	                    It uses the Customer Location to automatically find and </a:t>
            </a:r>
          </a:p>
          <a:p>
            <a:r>
              <a:rPr lang="en-US" dirty="0"/>
              <a:t>	</a:t>
            </a:r>
            <a:r>
              <a:rPr lang="en-US" dirty="0" smtClean="0"/>
              <a:t>			  </a:t>
            </a:r>
            <a:r>
              <a:rPr lang="en-US" baseline="0" dirty="0" smtClean="0"/>
              <a:t>fill in the customer name and OPT / GR8 /SI number. </a:t>
            </a:r>
          </a:p>
          <a:p>
            <a:r>
              <a:rPr lang="en-US" baseline="0" dirty="0" smtClean="0"/>
              <a:t>Operation Mode		: Indicates if iNex will decompress the </a:t>
            </a:r>
            <a:r>
              <a:rPr lang="en-US" baseline="0" dirty="0" err="1" smtClean="0"/>
              <a:t>InSplore</a:t>
            </a:r>
            <a:r>
              <a:rPr lang="en-US" baseline="0" dirty="0" smtClean="0"/>
              <a:t> or not. </a:t>
            </a:r>
          </a:p>
          <a:p>
            <a:r>
              <a:rPr lang="en-US" baseline="0" dirty="0" smtClean="0"/>
              <a:t>Decompression Method	: Indicates if an external decompression program is used </a:t>
            </a:r>
          </a:p>
          <a:p>
            <a:r>
              <a:rPr lang="en-US" dirty="0"/>
              <a:t>	</a:t>
            </a:r>
            <a:r>
              <a:rPr lang="en-US" dirty="0" smtClean="0"/>
              <a:t>			  </a:t>
            </a:r>
            <a:r>
              <a:rPr lang="en-US" baseline="0" dirty="0" smtClean="0"/>
              <a:t>or if the internal method is used. </a:t>
            </a:r>
          </a:p>
          <a:p>
            <a:endParaRPr lang="en-US" baseline="0" dirty="0" smtClean="0"/>
          </a:p>
        </p:txBody>
      </p:sp>
      <p:sp>
        <p:nvSpPr>
          <p:cNvPr id="4" name="Slide Number Placeholder 3"/>
          <p:cNvSpPr>
            <a:spLocks noGrp="1"/>
          </p:cNvSpPr>
          <p:nvPr>
            <p:ph type="sldNum" sz="quarter" idx="10"/>
          </p:nvPr>
        </p:nvSpPr>
        <p:spPr/>
        <p:txBody>
          <a:bodyPr/>
          <a:lstStyle/>
          <a:p>
            <a:fld id="{22A853E8-D85F-5D49-95D2-E1D96ABFE2B9}" type="slidenum">
              <a:rPr lang="en-GB" smtClean="0"/>
              <a:pPr/>
              <a:t>10</a:t>
            </a:fld>
            <a:endParaRPr lang="en-GB" dirty="0"/>
          </a:p>
        </p:txBody>
      </p:sp>
    </p:spTree>
    <p:extLst>
      <p:ext uri="{BB962C8B-B14F-4D97-AF65-F5344CB8AC3E}">
        <p14:creationId xmlns:p14="http://schemas.microsoft.com/office/powerpoint/2010/main" val="198462251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101</a:t>
            </a:fld>
            <a:endParaRPr lang="en-GB" dirty="0"/>
          </a:p>
        </p:txBody>
      </p:sp>
    </p:spTree>
    <p:extLst>
      <p:ext uri="{BB962C8B-B14F-4D97-AF65-F5344CB8AC3E}">
        <p14:creationId xmlns:p14="http://schemas.microsoft.com/office/powerpoint/2010/main" val="118038542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102</a:t>
            </a:fld>
            <a:endParaRPr lang="en-GB" dirty="0"/>
          </a:p>
        </p:txBody>
      </p:sp>
    </p:spTree>
    <p:extLst>
      <p:ext uri="{BB962C8B-B14F-4D97-AF65-F5344CB8AC3E}">
        <p14:creationId xmlns:p14="http://schemas.microsoft.com/office/powerpoint/2010/main" val="67143369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See &lt;INEX_HOME&gt;\log\cfi_upload.log</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103</a:t>
            </a:fld>
            <a:endParaRPr lang="en-GB" dirty="0"/>
          </a:p>
        </p:txBody>
      </p:sp>
    </p:spTree>
    <p:extLst>
      <p:ext uri="{BB962C8B-B14F-4D97-AF65-F5344CB8AC3E}">
        <p14:creationId xmlns:p14="http://schemas.microsoft.com/office/powerpoint/2010/main" val="236781073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See &lt;INEX_HOME&gt;\log\get_cfgdb.log</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104</a:t>
            </a:fld>
            <a:endParaRPr lang="en-GB" dirty="0"/>
          </a:p>
        </p:txBody>
      </p:sp>
    </p:spTree>
    <p:extLst>
      <p:ext uri="{BB962C8B-B14F-4D97-AF65-F5344CB8AC3E}">
        <p14:creationId xmlns:p14="http://schemas.microsoft.com/office/powerpoint/2010/main" val="20743531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105</a:t>
            </a:fld>
            <a:endParaRPr lang="en-GB" dirty="0"/>
          </a:p>
        </p:txBody>
      </p:sp>
    </p:spTree>
    <p:extLst>
      <p:ext uri="{BB962C8B-B14F-4D97-AF65-F5344CB8AC3E}">
        <p14:creationId xmlns:p14="http://schemas.microsoft.com/office/powerpoint/2010/main" val="86700160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106</a:t>
            </a:fld>
            <a:endParaRPr lang="en-GB" dirty="0"/>
          </a:p>
        </p:txBody>
      </p:sp>
    </p:spTree>
    <p:extLst>
      <p:ext uri="{BB962C8B-B14F-4D97-AF65-F5344CB8AC3E}">
        <p14:creationId xmlns:p14="http://schemas.microsoft.com/office/powerpoint/2010/main" val="29198079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107</a:t>
            </a:fld>
            <a:endParaRPr lang="en-GB" dirty="0"/>
          </a:p>
        </p:txBody>
      </p:sp>
    </p:spTree>
    <p:extLst>
      <p:ext uri="{BB962C8B-B14F-4D97-AF65-F5344CB8AC3E}">
        <p14:creationId xmlns:p14="http://schemas.microsoft.com/office/powerpoint/2010/main" val="392364379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108</a:t>
            </a:fld>
            <a:endParaRPr lang="en-GB" dirty="0"/>
          </a:p>
        </p:txBody>
      </p:sp>
    </p:spTree>
    <p:extLst>
      <p:ext uri="{BB962C8B-B14F-4D97-AF65-F5344CB8AC3E}">
        <p14:creationId xmlns:p14="http://schemas.microsoft.com/office/powerpoint/2010/main" val="392364379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109</a:t>
            </a:fld>
            <a:endParaRPr lang="en-GB" dirty="0"/>
          </a:p>
        </p:txBody>
      </p:sp>
    </p:spTree>
    <p:extLst>
      <p:ext uri="{BB962C8B-B14F-4D97-AF65-F5344CB8AC3E}">
        <p14:creationId xmlns:p14="http://schemas.microsoft.com/office/powerpoint/2010/main" val="392364379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110</a:t>
            </a:fld>
            <a:endParaRPr lang="en-GB" dirty="0"/>
          </a:p>
        </p:txBody>
      </p:sp>
    </p:spTree>
    <p:extLst>
      <p:ext uri="{BB962C8B-B14F-4D97-AF65-F5344CB8AC3E}">
        <p14:creationId xmlns:p14="http://schemas.microsoft.com/office/powerpoint/2010/main" val="3923643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388938"/>
            <a:ext cx="6819900" cy="3836987"/>
          </a:xfrm>
        </p:spPr>
      </p:sp>
      <p:sp>
        <p:nvSpPr>
          <p:cNvPr id="3" name="Notes Placeholder 2"/>
          <p:cNvSpPr>
            <a:spLocks noGrp="1"/>
          </p:cNvSpPr>
          <p:nvPr>
            <p:ph type="body" idx="1"/>
          </p:nvPr>
        </p:nvSpPr>
        <p:spPr>
          <a:xfrm>
            <a:off x="139700" y="4465122"/>
            <a:ext cx="6819900" cy="5545777"/>
          </a:xfrm>
        </p:spPr>
        <p:txBody>
          <a:bodyPr/>
          <a:lstStyle/>
          <a:p>
            <a:r>
              <a:rPr lang="en-US" sz="900" u="none" dirty="0" smtClean="0"/>
              <a:t>NOTE: Only 1 (decompressed) </a:t>
            </a:r>
            <a:r>
              <a:rPr lang="en-US" sz="900" u="none" dirty="0" err="1" smtClean="0"/>
              <a:t>InSplore</a:t>
            </a:r>
            <a:r>
              <a:rPr lang="en-US" sz="900" u="none" dirty="0" smtClean="0"/>
              <a:t> per directory</a:t>
            </a:r>
          </a:p>
          <a:p>
            <a:endParaRPr lang="en-US" sz="900" u="sng" dirty="0" smtClean="0"/>
          </a:p>
          <a:p>
            <a:r>
              <a:rPr lang="en-US" sz="900" u="sng" dirty="0" smtClean="0"/>
              <a:t>Processing Options:</a:t>
            </a:r>
          </a:p>
          <a:p>
            <a:endParaRPr lang="en-US" sz="900" dirty="0" smtClean="0"/>
          </a:p>
          <a:p>
            <a:pPr marL="185715" indent="-185715">
              <a:buFont typeface="Arial" panose="020B0604020202020204" pitchFamily="34" charset="0"/>
              <a:buChar char="•"/>
            </a:pPr>
            <a:r>
              <a:rPr lang="en-US" sz="900" dirty="0" smtClean="0"/>
              <a:t>If the </a:t>
            </a:r>
            <a:r>
              <a:rPr lang="en-US" sz="900" dirty="0" err="1" smtClean="0"/>
              <a:t>InSplore</a:t>
            </a:r>
            <a:r>
              <a:rPr lang="en-US" sz="900" dirty="0" smtClean="0"/>
              <a:t> is already decompressed, enable “Input already decompressed”, meaning iNex will find the decompressed </a:t>
            </a:r>
            <a:r>
              <a:rPr lang="en-US" sz="900" dirty="0" err="1" smtClean="0"/>
              <a:t>InSplore</a:t>
            </a:r>
            <a:r>
              <a:rPr lang="en-US" sz="900" dirty="0" smtClean="0"/>
              <a:t> directory and process it. </a:t>
            </a:r>
          </a:p>
          <a:p>
            <a:pPr marL="185715" indent="-185715">
              <a:buFont typeface="Arial" panose="020B0604020202020204" pitchFamily="34" charset="0"/>
              <a:buChar char="•"/>
            </a:pPr>
            <a:r>
              <a:rPr lang="en-US" sz="900" dirty="0" smtClean="0"/>
              <a:t>The mapping information is per default processed. Can be disabled, but then no MS-Access database. </a:t>
            </a:r>
          </a:p>
          <a:p>
            <a:pPr marL="185715" indent="-185715">
              <a:buFont typeface="Arial" panose="020B0604020202020204" pitchFamily="34" charset="0"/>
              <a:buChar char="•"/>
            </a:pPr>
            <a:r>
              <a:rPr lang="en-US" sz="900" dirty="0" smtClean="0"/>
              <a:t>iNex supports 2 output formats, being a spreadsheet (can be read by both </a:t>
            </a:r>
            <a:r>
              <a:rPr lang="en-US" sz="900" dirty="0" err="1" smtClean="0"/>
              <a:t>OpenOffice</a:t>
            </a:r>
            <a:r>
              <a:rPr lang="en-US" sz="900" dirty="0" smtClean="0"/>
              <a:t>  on Linux as well as MS-Excel) and CSV files. The latter can be easily (automatically) uploaded into a relational database. During normal processing, both formats should be generated. </a:t>
            </a:r>
          </a:p>
          <a:p>
            <a:pPr marL="185715" indent="-185715">
              <a:buFont typeface="Arial" panose="020B0604020202020204" pitchFamily="34" charset="0"/>
              <a:buChar char="•"/>
            </a:pPr>
            <a:r>
              <a:rPr lang="en-US" sz="900" dirty="0" smtClean="0"/>
              <a:t>The maximum number of events to be processed is limited to 200,000 (32-bit version) or 1,000,000 (64-bit version). The number of events to process is an important factor in both memory usage as well as processing time. </a:t>
            </a:r>
          </a:p>
          <a:p>
            <a:pPr marL="185715" indent="-185715">
              <a:buFont typeface="Arial" panose="020B0604020202020204" pitchFamily="34" charset="0"/>
              <a:buChar char="•"/>
            </a:pPr>
            <a:r>
              <a:rPr lang="en-US" sz="900" dirty="0" smtClean="0"/>
              <a:t>If the spreadsheet containing the configuration information needs to be shared with a customer, enable “Customer Viewable”. Specific HP internal information is then not outputted. </a:t>
            </a:r>
          </a:p>
          <a:p>
            <a:pPr marL="185715" indent="-185715">
              <a:buFont typeface="Arial" panose="020B0604020202020204" pitchFamily="34" charset="0"/>
              <a:buChar char="•"/>
            </a:pPr>
            <a:r>
              <a:rPr lang="en-US" sz="900" dirty="0" smtClean="0"/>
              <a:t>In case the internal decompression methods needs to be used (for example, the external decompression one [7-zip] is not available), enable “Use Internal </a:t>
            </a:r>
            <a:r>
              <a:rPr lang="en-US" sz="900" dirty="0" err="1" smtClean="0"/>
              <a:t>Decomp</a:t>
            </a:r>
            <a:r>
              <a:rPr lang="en-US" sz="900" dirty="0" smtClean="0"/>
              <a:t> Method”.</a:t>
            </a:r>
          </a:p>
          <a:p>
            <a:pPr marL="185715" indent="-185715">
              <a:buFont typeface="Arial" panose="020B0604020202020204" pitchFamily="34" charset="0"/>
              <a:buChar char="•"/>
            </a:pPr>
            <a:r>
              <a:rPr lang="en-US" sz="900" dirty="0" smtClean="0"/>
              <a:t>The “Capture /</a:t>
            </a:r>
            <a:r>
              <a:rPr lang="en-US" sz="900" dirty="0" err="1" smtClean="0"/>
              <a:t>var</a:t>
            </a:r>
            <a:r>
              <a:rPr lang="en-US" sz="900" dirty="0" smtClean="0"/>
              <a:t>/log/</a:t>
            </a:r>
            <a:r>
              <a:rPr lang="en-US" sz="900" dirty="0" err="1" smtClean="0"/>
              <a:t>tpd</a:t>
            </a:r>
            <a:r>
              <a:rPr lang="en-US" sz="900" dirty="0" smtClean="0"/>
              <a:t> &amp; Merge” allows all files in the /</a:t>
            </a:r>
            <a:r>
              <a:rPr lang="en-US" sz="900" dirty="0" err="1" smtClean="0"/>
              <a:t>var</a:t>
            </a:r>
            <a:r>
              <a:rPr lang="en-US" sz="900" dirty="0" smtClean="0"/>
              <a:t>/log/</a:t>
            </a:r>
            <a:r>
              <a:rPr lang="en-US" sz="900" dirty="0" err="1" smtClean="0"/>
              <a:t>tpd</a:t>
            </a:r>
            <a:r>
              <a:rPr lang="en-US" sz="900" dirty="0" smtClean="0"/>
              <a:t> directory of all nodes to be processed and merged in a time-sequence order. Must be used with caution to the massive amount of data which will be generated if not in combination with “Date Time Selection” to specify start </a:t>
            </a:r>
            <a:r>
              <a:rPr lang="en-US" sz="900" dirty="0" err="1" smtClean="0"/>
              <a:t>date&amp;time</a:t>
            </a:r>
            <a:r>
              <a:rPr lang="en-US" sz="900" dirty="0" smtClean="0"/>
              <a:t> and end </a:t>
            </a:r>
            <a:r>
              <a:rPr lang="en-US" sz="900" dirty="0" err="1" smtClean="0"/>
              <a:t>date&amp;time</a:t>
            </a:r>
            <a:r>
              <a:rPr lang="en-US" sz="900" dirty="0" smtClean="0"/>
              <a:t>. </a:t>
            </a:r>
          </a:p>
          <a:p>
            <a:pPr marL="185715" indent="-185715">
              <a:buFont typeface="Arial" panose="020B0604020202020204" pitchFamily="34" charset="0"/>
              <a:buChar char="•"/>
            </a:pPr>
            <a:r>
              <a:rPr lang="en-US" sz="900" dirty="0" smtClean="0"/>
              <a:t>Per default, 7 days (7 * 24 hours, calculated from the time the </a:t>
            </a:r>
            <a:r>
              <a:rPr lang="en-US" sz="900" dirty="0" err="1" smtClean="0"/>
              <a:t>InSplore</a:t>
            </a:r>
            <a:r>
              <a:rPr lang="en-US" sz="900" dirty="0" smtClean="0"/>
              <a:t> was created) backwards will be processed. It is possible to limit the time period by using one of the 2 options:</a:t>
            </a:r>
          </a:p>
          <a:p>
            <a:pPr marL="680954" lvl="1" indent="-185715">
              <a:buFont typeface="Arial" panose="020B0604020202020204" pitchFamily="34" charset="0"/>
              <a:buChar char="•"/>
            </a:pPr>
            <a:r>
              <a:rPr lang="en-US" sz="900" dirty="0" smtClean="0"/>
              <a:t>“Log Monitor Window”, which allows the reduction / increase of 24 hours periods.</a:t>
            </a:r>
          </a:p>
          <a:p>
            <a:pPr marL="680954" lvl="1" indent="-185715">
              <a:buFont typeface="Arial" panose="020B0604020202020204" pitchFamily="34" charset="0"/>
              <a:buChar char="•"/>
            </a:pPr>
            <a:r>
              <a:rPr lang="en-US" sz="900" dirty="0" smtClean="0"/>
              <a:t>“Date Time Selection”, which allows the specification of the start date and time as well as the end date and time. Typically used in combination with “Capture /</a:t>
            </a:r>
            <a:r>
              <a:rPr lang="en-US" sz="900" dirty="0" err="1" smtClean="0"/>
              <a:t>var</a:t>
            </a:r>
            <a:r>
              <a:rPr lang="en-US" sz="900" dirty="0" smtClean="0"/>
              <a:t>/log/</a:t>
            </a:r>
            <a:r>
              <a:rPr lang="en-US" sz="900" dirty="0" err="1" smtClean="0"/>
              <a:t>tpd</a:t>
            </a:r>
            <a:r>
              <a:rPr lang="en-US" sz="900" dirty="0" smtClean="0"/>
              <a:t> &amp; merge”</a:t>
            </a:r>
          </a:p>
          <a:p>
            <a:endParaRPr lang="en-US" sz="900" dirty="0" smtClean="0"/>
          </a:p>
          <a:p>
            <a:r>
              <a:rPr lang="en-US" sz="900" dirty="0" smtClean="0"/>
              <a:t>Case number recognition algorithm:</a:t>
            </a:r>
          </a:p>
          <a:p>
            <a:pPr marL="185715" indent="-185715">
              <a:buFontTx/>
              <a:buChar char="-"/>
            </a:pPr>
            <a:r>
              <a:rPr lang="en-US" sz="900" dirty="0" smtClean="0"/>
              <a:t>String of 10 digits </a:t>
            </a:r>
            <a:r>
              <a:rPr lang="en-US" sz="900" dirty="0" smtClean="0">
                <a:sym typeface="Wingdings" panose="05000000000000000000" pitchFamily="2" charset="2"/>
              </a:rPr>
              <a:t> GCSS / OPT case number</a:t>
            </a:r>
          </a:p>
          <a:p>
            <a:pPr marL="185715" indent="-185715">
              <a:buFontTx/>
              <a:buChar char="-"/>
            </a:pPr>
            <a:r>
              <a:rPr lang="en-US" sz="900" dirty="0" smtClean="0">
                <a:sym typeface="Wingdings" panose="05000000000000000000" pitchFamily="2" charset="2"/>
              </a:rPr>
              <a:t>String of 8 </a:t>
            </a:r>
            <a:r>
              <a:rPr lang="en-US" sz="900" dirty="0" err="1" smtClean="0">
                <a:sym typeface="Wingdings" panose="05000000000000000000" pitchFamily="2" charset="2"/>
              </a:rPr>
              <a:t>digitis</a:t>
            </a:r>
            <a:r>
              <a:rPr lang="en-US" sz="900" dirty="0" smtClean="0">
                <a:sym typeface="Wingdings" panose="05000000000000000000" pitchFamily="2" charset="2"/>
              </a:rPr>
              <a:t> starting with “4000”  GR8 case number</a:t>
            </a:r>
          </a:p>
          <a:p>
            <a:pPr marL="185715" indent="-185715">
              <a:buFontTx/>
              <a:buChar char="-"/>
            </a:pPr>
            <a:r>
              <a:rPr lang="en-US" sz="900" dirty="0" smtClean="0">
                <a:sym typeface="Wingdings" panose="05000000000000000000" pitchFamily="2" charset="2"/>
              </a:rPr>
              <a:t>String of “SIE” / “SIA” followed by 5 digits  SIE case number</a:t>
            </a:r>
            <a:endParaRPr lang="en-US" sz="900" dirty="0" smtClean="0"/>
          </a:p>
        </p:txBody>
      </p:sp>
      <p:sp>
        <p:nvSpPr>
          <p:cNvPr id="4" name="Slide Number Placeholder 3"/>
          <p:cNvSpPr>
            <a:spLocks noGrp="1"/>
          </p:cNvSpPr>
          <p:nvPr>
            <p:ph type="sldNum" sz="quarter" idx="10"/>
          </p:nvPr>
        </p:nvSpPr>
        <p:spPr/>
        <p:txBody>
          <a:bodyPr/>
          <a:lstStyle/>
          <a:p>
            <a:fld id="{22A853E8-D85F-5D49-95D2-E1D96ABFE2B9}" type="slidenum">
              <a:rPr lang="en-GB" smtClean="0"/>
              <a:pPr/>
              <a:t>11</a:t>
            </a:fld>
            <a:endParaRPr lang="en-GB" dirty="0"/>
          </a:p>
        </p:txBody>
      </p:sp>
    </p:spTree>
    <p:extLst>
      <p:ext uri="{BB962C8B-B14F-4D97-AF65-F5344CB8AC3E}">
        <p14:creationId xmlns:p14="http://schemas.microsoft.com/office/powerpoint/2010/main" val="283942333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111</a:t>
            </a:fld>
            <a:endParaRPr lang="en-GB" dirty="0"/>
          </a:p>
        </p:txBody>
      </p:sp>
    </p:spTree>
    <p:extLst>
      <p:ext uri="{BB962C8B-B14F-4D97-AF65-F5344CB8AC3E}">
        <p14:creationId xmlns:p14="http://schemas.microsoft.com/office/powerpoint/2010/main" val="392364379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File is located in the following location:</a:t>
            </a:r>
          </a:p>
          <a:p>
            <a:r>
              <a:rPr lang="en-US" dirty="0" smtClean="0"/>
              <a:t>&lt;</a:t>
            </a:r>
            <a:r>
              <a:rPr lang="en-US" dirty="0" err="1" smtClean="0"/>
              <a:t>CustomersDirectory</a:t>
            </a:r>
            <a:r>
              <a:rPr lang="en-US" dirty="0" smtClean="0"/>
              <a:t>&gt;\1_NodePanics\&lt;</a:t>
            </a:r>
            <a:r>
              <a:rPr lang="en-US" dirty="0" err="1" smtClean="0"/>
              <a:t>SystemSerialNr</a:t>
            </a:r>
            <a:r>
              <a:rPr lang="en-US" dirty="0" smtClean="0"/>
              <a:t>&gt;\</a:t>
            </a:r>
            <a:r>
              <a:rPr lang="en-US" dirty="0" err="1" smtClean="0"/>
              <a:t>NodePanic</a:t>
            </a:r>
            <a:r>
              <a:rPr lang="en-US" dirty="0" smtClean="0"/>
              <a:t>_&lt;</a:t>
            </a:r>
            <a:r>
              <a:rPr lang="en-US" dirty="0" err="1" smtClean="0"/>
              <a:t>SystemSerialNr</a:t>
            </a:r>
            <a:r>
              <a:rPr lang="en-US" dirty="0" smtClean="0"/>
              <a:t>&gt;_n&lt;node&gt;_&lt;</a:t>
            </a:r>
            <a:r>
              <a:rPr lang="en-US" dirty="0" err="1" smtClean="0"/>
              <a:t>datetime</a:t>
            </a:r>
            <a:r>
              <a:rPr lang="en-US" dirty="0" smtClean="0"/>
              <a:t>&gt;.</a:t>
            </a:r>
            <a:r>
              <a:rPr lang="en-US" dirty="0" err="1" smtClean="0"/>
              <a:t>xlsm</a:t>
            </a:r>
            <a:endParaRPr lang="en-US" dirty="0" smtClean="0"/>
          </a:p>
          <a:p>
            <a:endParaRPr lang="en-US" dirty="0" smtClean="0"/>
          </a:p>
          <a:p>
            <a:r>
              <a:rPr lang="en-US" dirty="0" smtClean="0"/>
              <a:t>Example:</a:t>
            </a:r>
          </a:p>
          <a:p>
            <a:r>
              <a:rPr lang="en-US" dirty="0" smtClean="0"/>
              <a:t>D:\Customers\1_NodePanics\1645457\NodePanic_1645457_n0_20141016204224.xlsm</a:t>
            </a:r>
          </a:p>
          <a:p>
            <a:r>
              <a:rPr lang="en-US" dirty="0" smtClean="0"/>
              <a:t>Which contains the node</a:t>
            </a:r>
            <a:r>
              <a:rPr lang="en-US" baseline="0" dirty="0" smtClean="0"/>
              <a:t> crash information of system 1645457, node0 of 16-Oct-2014 20:42:24</a:t>
            </a:r>
          </a:p>
          <a:p>
            <a:endParaRPr lang="en-US" dirty="0" smtClean="0"/>
          </a:p>
          <a:p>
            <a:endParaRPr lang="en-US" dirty="0" smtClean="0"/>
          </a:p>
          <a:p>
            <a:r>
              <a:rPr lang="en-US" dirty="0" smtClean="0"/>
              <a:t>The confidence level will be listed in descending order, so highest one first. Note that the example</a:t>
            </a:r>
          </a:p>
          <a:p>
            <a:r>
              <a:rPr lang="en-US" dirty="0" smtClean="0"/>
              <a:t>shows a 100% hit. The </a:t>
            </a:r>
            <a:r>
              <a:rPr lang="en-US" dirty="0" err="1" smtClean="0"/>
              <a:t>databar</a:t>
            </a:r>
            <a:r>
              <a:rPr lang="en-US" dirty="0" smtClean="0"/>
              <a:t> will be adjusted accordingly.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112</a:t>
            </a:fld>
            <a:endParaRPr lang="en-GB" dirty="0"/>
          </a:p>
        </p:txBody>
      </p:sp>
    </p:spTree>
    <p:extLst>
      <p:ext uri="{BB962C8B-B14F-4D97-AF65-F5344CB8AC3E}">
        <p14:creationId xmlns:p14="http://schemas.microsoft.com/office/powerpoint/2010/main" val="392364379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113</a:t>
            </a:fld>
            <a:endParaRPr lang="en-GB" dirty="0"/>
          </a:p>
        </p:txBody>
      </p:sp>
    </p:spTree>
    <p:extLst>
      <p:ext uri="{BB962C8B-B14F-4D97-AF65-F5344CB8AC3E}">
        <p14:creationId xmlns:p14="http://schemas.microsoft.com/office/powerpoint/2010/main" val="320062541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114</a:t>
            </a:fld>
            <a:endParaRPr lang="en-GB" dirty="0"/>
          </a:p>
        </p:txBody>
      </p:sp>
    </p:spTree>
    <p:extLst>
      <p:ext uri="{BB962C8B-B14F-4D97-AF65-F5344CB8AC3E}">
        <p14:creationId xmlns:p14="http://schemas.microsoft.com/office/powerpoint/2010/main" val="123660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Per default, the output directory is the same as the input directory. </a:t>
            </a:r>
          </a:p>
          <a:p>
            <a:r>
              <a:rPr lang="en-US" dirty="0" smtClean="0"/>
              <a:t>The</a:t>
            </a:r>
            <a:r>
              <a:rPr lang="en-US" baseline="0" dirty="0" smtClean="0"/>
              <a:t> default selected spreadsheet is the “*.main.xlsm” spreadsheet, so this one will be opened when the “Open” button is selected. </a:t>
            </a:r>
          </a:p>
          <a:p>
            <a:r>
              <a:rPr lang="en-US" baseline="0" dirty="0" smtClean="0"/>
              <a:t>There is no need to leave the GUI if another </a:t>
            </a:r>
            <a:r>
              <a:rPr lang="en-US" baseline="0" dirty="0" err="1" smtClean="0"/>
              <a:t>InSplore</a:t>
            </a:r>
            <a:r>
              <a:rPr lang="en-US" baseline="0" dirty="0" smtClean="0"/>
              <a:t> needs to be processed. Just press “Clear All”.</a:t>
            </a:r>
          </a:p>
          <a:p>
            <a:r>
              <a:rPr lang="en-US" baseline="0" dirty="0" smtClean="0"/>
              <a:t>In this state, memory is still allocated by the Operating System to iNex. In order to release memory, use “Clear All” or quit the application.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12</a:t>
            </a:fld>
            <a:endParaRPr lang="en-GB" dirty="0"/>
          </a:p>
        </p:txBody>
      </p:sp>
    </p:spTree>
    <p:extLst>
      <p:ext uri="{BB962C8B-B14F-4D97-AF65-F5344CB8AC3E}">
        <p14:creationId xmlns:p14="http://schemas.microsoft.com/office/powerpoint/2010/main" val="1690127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NOTE:</a:t>
            </a:r>
            <a:r>
              <a:rPr lang="en-US" baseline="0" dirty="0" smtClean="0"/>
              <a:t> iNex created a dummy, decompressed, </a:t>
            </a:r>
            <a:r>
              <a:rPr lang="en-US" baseline="0" dirty="0" err="1" smtClean="0"/>
              <a:t>InSplore</a:t>
            </a:r>
            <a:r>
              <a:rPr lang="en-US" baseline="0" dirty="0" smtClean="0"/>
              <a:t> first based upon the information in the </a:t>
            </a:r>
            <a:r>
              <a:rPr lang="en-US" baseline="0" dirty="0" err="1" smtClean="0"/>
              <a:t>config</a:t>
            </a:r>
            <a:r>
              <a:rPr lang="en-US" baseline="0" dirty="0" smtClean="0"/>
              <a:t>.*.001 and </a:t>
            </a:r>
            <a:r>
              <a:rPr lang="en-US" baseline="0" dirty="0" err="1" smtClean="0"/>
              <a:t>evtlog</a:t>
            </a:r>
            <a:r>
              <a:rPr lang="en-US" baseline="0" dirty="0" smtClean="0"/>
              <a:t>.*.debug files. This temporary </a:t>
            </a:r>
            <a:r>
              <a:rPr lang="en-US" baseline="0" dirty="0" err="1" smtClean="0"/>
              <a:t>InSplore</a:t>
            </a:r>
            <a:r>
              <a:rPr lang="en-US" baseline="0" dirty="0" smtClean="0"/>
              <a:t> is created in the temp directory under the home directory of iNex. The temporary </a:t>
            </a:r>
            <a:r>
              <a:rPr lang="en-US" baseline="0" dirty="0" err="1" smtClean="0"/>
              <a:t>InSplore</a:t>
            </a:r>
            <a:r>
              <a:rPr lang="en-US" baseline="0" dirty="0" smtClean="0"/>
              <a:t> is removed at the end of processing when using the GUI, in case of the CLI the temporary </a:t>
            </a:r>
            <a:r>
              <a:rPr lang="en-US" baseline="0" dirty="0" err="1" smtClean="0"/>
              <a:t>InSplore</a:t>
            </a:r>
            <a:r>
              <a:rPr lang="en-US" baseline="0" dirty="0" smtClean="0"/>
              <a:t> is not removed.</a:t>
            </a:r>
          </a:p>
          <a:p>
            <a:r>
              <a:rPr lang="en-US" baseline="0" dirty="0" smtClean="0"/>
              <a:t>In case of working with system outages, the </a:t>
            </a:r>
            <a:r>
              <a:rPr lang="en-US" baseline="0" dirty="0" err="1" smtClean="0"/>
              <a:t>evtlog</a:t>
            </a:r>
            <a:r>
              <a:rPr lang="en-US" baseline="0" dirty="0" smtClean="0"/>
              <a:t> files, especially the non-event information, may need to be edited to allow a smooth processing. In those cases, delete the “</a:t>
            </a:r>
            <a:r>
              <a:rPr lang="en-US" baseline="0" dirty="0" err="1" smtClean="0"/>
              <a:t>showsys</a:t>
            </a:r>
            <a:r>
              <a:rPr lang="en-US" baseline="0" dirty="0" smtClean="0"/>
              <a:t> –d” output, especially in case of </a:t>
            </a:r>
            <a:r>
              <a:rPr lang="en-US" baseline="0" dirty="0" err="1" smtClean="0"/>
              <a:t>sysmgr</a:t>
            </a:r>
            <a:r>
              <a:rPr lang="en-US" baseline="0" dirty="0" smtClean="0"/>
              <a:t> not being fully started. </a:t>
            </a:r>
          </a:p>
        </p:txBody>
      </p:sp>
      <p:sp>
        <p:nvSpPr>
          <p:cNvPr id="4" name="Slide Number Placeholder 3"/>
          <p:cNvSpPr>
            <a:spLocks noGrp="1"/>
          </p:cNvSpPr>
          <p:nvPr>
            <p:ph type="sldNum" sz="quarter" idx="10"/>
          </p:nvPr>
        </p:nvSpPr>
        <p:spPr/>
        <p:txBody>
          <a:bodyPr/>
          <a:lstStyle/>
          <a:p>
            <a:fld id="{22A853E8-D85F-5D49-95D2-E1D96ABFE2B9}" type="slidenum">
              <a:rPr lang="en-GB" smtClean="0"/>
              <a:pPr/>
              <a:t>13</a:t>
            </a:fld>
            <a:endParaRPr lang="en-GB" dirty="0"/>
          </a:p>
        </p:txBody>
      </p:sp>
    </p:spTree>
    <p:extLst>
      <p:ext uri="{BB962C8B-B14F-4D97-AF65-F5344CB8AC3E}">
        <p14:creationId xmlns:p14="http://schemas.microsoft.com/office/powerpoint/2010/main" val="886128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Note: Bitness specifies the bitness of the iNex application, not of the OS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14</a:t>
            </a:fld>
            <a:endParaRPr lang="en-GB" dirty="0"/>
          </a:p>
        </p:txBody>
      </p:sp>
    </p:spTree>
    <p:extLst>
      <p:ext uri="{BB962C8B-B14F-4D97-AF65-F5344CB8AC3E}">
        <p14:creationId xmlns:p14="http://schemas.microsoft.com/office/powerpoint/2010/main" val="2443747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15</a:t>
            </a:fld>
            <a:endParaRPr lang="en-GB" dirty="0"/>
          </a:p>
        </p:txBody>
      </p:sp>
    </p:spTree>
    <p:extLst>
      <p:ext uri="{BB962C8B-B14F-4D97-AF65-F5344CB8AC3E}">
        <p14:creationId xmlns:p14="http://schemas.microsoft.com/office/powerpoint/2010/main" val="2939088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540807"/>
            <a:ext cx="6819900" cy="5434466"/>
          </a:xfrm>
        </p:spPr>
        <p:txBody>
          <a:bodyPr/>
          <a:lstStyle/>
          <a:p>
            <a:r>
              <a:rPr lang="en-US" sz="900" u="sng" dirty="0" smtClean="0"/>
              <a:t>File Format</a:t>
            </a:r>
            <a:r>
              <a:rPr lang="en-US" sz="900" u="sng" baseline="0" dirty="0" smtClean="0"/>
              <a:t> criteria:</a:t>
            </a:r>
          </a:p>
          <a:p>
            <a:pPr defTabSz="495239">
              <a:defRPr/>
            </a:pPr>
            <a:r>
              <a:rPr lang="en-US" sz="900" dirty="0" smtClean="0">
                <a:solidFill>
                  <a:srgbClr val="0070C0"/>
                </a:solidFill>
                <a:cs typeface="Courier New" panose="02070309020205020404" pitchFamily="49" charset="0"/>
              </a:rPr>
              <a:t>Insplore.140702.113513.26398966</a:t>
            </a:r>
            <a:endParaRPr lang="en-US" sz="900" dirty="0" smtClean="0"/>
          </a:p>
          <a:p>
            <a:pPr defTabSz="495239">
              <a:defRPr/>
            </a:pPr>
            <a:r>
              <a:rPr lang="en-US" sz="900" dirty="0" smtClean="0">
                <a:solidFill>
                  <a:srgbClr val="0070C0"/>
                </a:solidFill>
                <a:cs typeface="Courier New" panose="02070309020205020404" pitchFamily="49" charset="0"/>
              </a:rPr>
              <a:t>Insplore.140702.113513.26398966.tbz2</a:t>
            </a:r>
            <a:endParaRPr lang="en-US" sz="900" dirty="0" smtClean="0"/>
          </a:p>
          <a:p>
            <a:r>
              <a:rPr lang="en-US" sz="900" dirty="0" smtClean="0"/>
              <a:t>Insplore.3PAR-ING-A1-1302606.20130508.1312</a:t>
            </a:r>
          </a:p>
          <a:p>
            <a:r>
              <a:rPr lang="en-US" sz="900" dirty="0" smtClean="0"/>
              <a:t>Insplore.os-f200-d1-in.cis.tamu.edu-1314405.20130702.1812</a:t>
            </a:r>
          </a:p>
          <a:p>
            <a:r>
              <a:rPr lang="en-US" sz="900" dirty="0" smtClean="0"/>
              <a:t>Insplore_20140728_172936_CZ33179729.tbz2</a:t>
            </a:r>
          </a:p>
          <a:p>
            <a:r>
              <a:rPr lang="en-US" sz="900" dirty="0" smtClean="0"/>
              <a:t>Insplore_SDC_20140729_150742.tbz2</a:t>
            </a:r>
          </a:p>
          <a:p>
            <a:r>
              <a:rPr lang="en-US" sz="900" dirty="0" smtClean="0"/>
              <a:t>evtlog.140618.012345.debug</a:t>
            </a:r>
          </a:p>
          <a:p>
            <a:r>
              <a:rPr lang="en-US" sz="900" dirty="0" smtClean="0"/>
              <a:t>evtlog_140618_012345_debug</a:t>
            </a:r>
          </a:p>
          <a:p>
            <a:r>
              <a:rPr lang="en-US" sz="900" dirty="0" smtClean="0"/>
              <a:t>config.140618.012345.debug</a:t>
            </a:r>
          </a:p>
          <a:p>
            <a:r>
              <a:rPr lang="en-US" sz="900" dirty="0" smtClean="0"/>
              <a:t>config_140618_012345_debug</a:t>
            </a:r>
          </a:p>
          <a:p>
            <a:r>
              <a:rPr lang="en-US" sz="900" dirty="0" smtClean="0"/>
              <a:t>*</a:t>
            </a:r>
            <a:r>
              <a:rPr lang="en-US" sz="900" dirty="0" err="1" smtClean="0"/>
              <a:t>aomoves</a:t>
            </a:r>
            <a:r>
              <a:rPr lang="en-US" sz="900" dirty="0" smtClean="0"/>
              <a:t>*</a:t>
            </a:r>
          </a:p>
          <a:p>
            <a:r>
              <a:rPr lang="en-US" sz="900" dirty="0" smtClean="0"/>
              <a:t>*</a:t>
            </a:r>
            <a:r>
              <a:rPr lang="en-US" sz="900" dirty="0" err="1" smtClean="0"/>
              <a:t>iodensity</a:t>
            </a:r>
            <a:r>
              <a:rPr lang="en-US" sz="900" dirty="0" smtClean="0"/>
              <a:t>*</a:t>
            </a:r>
          </a:p>
          <a:p>
            <a:endParaRPr lang="en-US" sz="900" dirty="0" smtClean="0"/>
          </a:p>
          <a:p>
            <a:r>
              <a:rPr lang="en-US" sz="900" dirty="0" err="1" smtClean="0"/>
              <a:t>InSplore</a:t>
            </a:r>
            <a:r>
              <a:rPr lang="en-US" sz="900" dirty="0" smtClean="0"/>
              <a:t> integrity is verified and decompressed </a:t>
            </a:r>
            <a:r>
              <a:rPr lang="en-US" sz="900" dirty="0" err="1" smtClean="0"/>
              <a:t>InSplore</a:t>
            </a:r>
            <a:r>
              <a:rPr lang="en-US" sz="900" baseline="0" dirty="0" smtClean="0"/>
              <a:t> needs to meet all below criteria:</a:t>
            </a:r>
          </a:p>
          <a:p>
            <a:pPr marL="185715" indent="-185715">
              <a:buFont typeface="Arial" panose="020B0604020202020204" pitchFamily="34" charset="0"/>
              <a:buChar char="•"/>
            </a:pPr>
            <a:r>
              <a:rPr lang="en-US" sz="900" baseline="0" dirty="0" smtClean="0"/>
              <a:t>“</a:t>
            </a:r>
            <a:r>
              <a:rPr lang="en-US" sz="900" baseline="0" dirty="0" err="1" smtClean="0"/>
              <a:t>showsys.out</a:t>
            </a:r>
            <a:r>
              <a:rPr lang="en-US" sz="900" baseline="0" dirty="0" smtClean="0"/>
              <a:t>” file must be present.</a:t>
            </a:r>
          </a:p>
          <a:p>
            <a:pPr marL="185715" indent="-185715">
              <a:buFont typeface="Arial" panose="020B0604020202020204" pitchFamily="34" charset="0"/>
              <a:buChar char="•"/>
            </a:pPr>
            <a:r>
              <a:rPr lang="en-US" sz="900" baseline="0" dirty="0" smtClean="0"/>
              <a:t>“*.node&lt;digit&gt;.*” directory must be present and all have the same date and time.</a:t>
            </a:r>
          </a:p>
          <a:p>
            <a:pPr marL="185715" indent="-185715">
              <a:buFont typeface="Arial" panose="020B0604020202020204" pitchFamily="34" charset="0"/>
              <a:buChar char="•"/>
            </a:pPr>
            <a:r>
              <a:rPr lang="en-US" sz="900" baseline="0" dirty="0" smtClean="0"/>
              <a:t>“</a:t>
            </a:r>
            <a:r>
              <a:rPr lang="en-US" sz="900" baseline="0" dirty="0" err="1" smtClean="0"/>
              <a:t>Insplor_log</a:t>
            </a:r>
            <a:r>
              <a:rPr lang="en-US" sz="900" baseline="0" dirty="0" smtClean="0"/>
              <a:t>.&lt;</a:t>
            </a:r>
            <a:r>
              <a:rPr lang="en-US" sz="900" baseline="0" dirty="0" err="1" smtClean="0"/>
              <a:t>arrayname</a:t>
            </a:r>
            <a:r>
              <a:rPr lang="en-US" sz="900" baseline="0" dirty="0" smtClean="0"/>
              <a:t>&gt;” must be present</a:t>
            </a:r>
          </a:p>
          <a:p>
            <a:pPr marL="185715" indent="-185715">
              <a:buFont typeface="Arial" panose="020B0604020202020204" pitchFamily="34" charset="0"/>
              <a:buChar char="•"/>
            </a:pPr>
            <a:r>
              <a:rPr lang="en-US" sz="900" baseline="0" dirty="0" smtClean="0"/>
              <a:t>&lt;</a:t>
            </a:r>
            <a:r>
              <a:rPr lang="en-US" sz="900" baseline="0" dirty="0" err="1" smtClean="0"/>
              <a:t>arrayname</a:t>
            </a:r>
            <a:r>
              <a:rPr lang="en-US" sz="900" baseline="0" dirty="0" smtClean="0"/>
              <a:t>&gt; must be present in directory containing decompressed </a:t>
            </a:r>
            <a:r>
              <a:rPr lang="en-US" sz="900" baseline="0" dirty="0" err="1" smtClean="0"/>
              <a:t>Insplore</a:t>
            </a:r>
            <a:endParaRPr lang="en-US" sz="900" baseline="0" dirty="0" smtClean="0"/>
          </a:p>
          <a:p>
            <a:r>
              <a:rPr lang="en-US" sz="900" dirty="0" smtClean="0"/>
              <a:t>Appropriate</a:t>
            </a:r>
            <a:r>
              <a:rPr lang="en-US" sz="900" baseline="0" dirty="0" smtClean="0"/>
              <a:t> error messages will be generated if one of the above criteria is not met. In that case, the </a:t>
            </a:r>
            <a:r>
              <a:rPr lang="en-US" sz="900" baseline="0" dirty="0" err="1" smtClean="0"/>
              <a:t>Insplore</a:t>
            </a:r>
            <a:r>
              <a:rPr lang="en-US" sz="900" baseline="0" dirty="0" smtClean="0"/>
              <a:t> will not be processed. </a:t>
            </a:r>
          </a:p>
          <a:p>
            <a:endParaRPr lang="en-US" sz="900" dirty="0" smtClean="0"/>
          </a:p>
          <a:p>
            <a:r>
              <a:rPr lang="en-US" sz="900" dirty="0" err="1" smtClean="0"/>
              <a:t>InSplore</a:t>
            </a:r>
            <a:r>
              <a:rPr lang="en-US" sz="900" dirty="0" smtClean="0"/>
              <a:t> integrity is verified and decompressed </a:t>
            </a:r>
            <a:r>
              <a:rPr lang="en-US" sz="900" dirty="0" err="1" smtClean="0"/>
              <a:t>InSplore</a:t>
            </a:r>
            <a:r>
              <a:rPr lang="en-US" sz="900" baseline="0" dirty="0" smtClean="0"/>
              <a:t> needs to meet all below criteria:</a:t>
            </a:r>
          </a:p>
          <a:p>
            <a:pPr marL="185715" indent="-185715">
              <a:buFont typeface="Arial" panose="020B0604020202020204" pitchFamily="34" charset="0"/>
              <a:buChar char="•"/>
            </a:pPr>
            <a:r>
              <a:rPr lang="en-US" sz="900" baseline="0" dirty="0" smtClean="0"/>
              <a:t>“</a:t>
            </a:r>
            <a:r>
              <a:rPr lang="en-US" sz="900" baseline="0" dirty="0" err="1" smtClean="0"/>
              <a:t>showsys.out</a:t>
            </a:r>
            <a:r>
              <a:rPr lang="en-US" sz="900" baseline="0" dirty="0" smtClean="0"/>
              <a:t>” file must be present.</a:t>
            </a:r>
          </a:p>
          <a:p>
            <a:pPr marL="185715" indent="-185715">
              <a:buFont typeface="Arial" panose="020B0604020202020204" pitchFamily="34" charset="0"/>
              <a:buChar char="•"/>
            </a:pPr>
            <a:r>
              <a:rPr lang="en-US" sz="900" baseline="0" dirty="0" smtClean="0"/>
              <a:t>“*.node&lt;digit&gt;.*” directory must be present and all have the same date and time.</a:t>
            </a:r>
          </a:p>
          <a:p>
            <a:pPr marL="185715" indent="-185715">
              <a:buFont typeface="Arial" panose="020B0604020202020204" pitchFamily="34" charset="0"/>
              <a:buChar char="•"/>
            </a:pPr>
            <a:r>
              <a:rPr lang="en-US" sz="900" baseline="0" dirty="0" smtClean="0"/>
              <a:t>“</a:t>
            </a:r>
            <a:r>
              <a:rPr lang="en-US" sz="900" baseline="0" dirty="0" err="1" smtClean="0"/>
              <a:t>Insplor_log</a:t>
            </a:r>
            <a:r>
              <a:rPr lang="en-US" sz="900" baseline="0" dirty="0" smtClean="0"/>
              <a:t>.&lt;</a:t>
            </a:r>
            <a:r>
              <a:rPr lang="en-US" sz="900" baseline="0" dirty="0" err="1" smtClean="0"/>
              <a:t>arrayname</a:t>
            </a:r>
            <a:r>
              <a:rPr lang="en-US" sz="900" baseline="0" dirty="0" smtClean="0"/>
              <a:t>&gt;” must be present</a:t>
            </a:r>
          </a:p>
          <a:p>
            <a:pPr marL="185715" indent="-185715">
              <a:buFont typeface="Arial" panose="020B0604020202020204" pitchFamily="34" charset="0"/>
              <a:buChar char="•"/>
            </a:pPr>
            <a:r>
              <a:rPr lang="en-US" sz="900" baseline="0" dirty="0" smtClean="0"/>
              <a:t>&lt;</a:t>
            </a:r>
            <a:r>
              <a:rPr lang="en-US" sz="900" baseline="0" dirty="0" err="1" smtClean="0"/>
              <a:t>arrayname</a:t>
            </a:r>
            <a:r>
              <a:rPr lang="en-US" sz="900" baseline="0" dirty="0" smtClean="0"/>
              <a:t>&gt; must be present in directory containing decompressed </a:t>
            </a:r>
            <a:r>
              <a:rPr lang="en-US" sz="900" baseline="0" dirty="0" err="1" smtClean="0"/>
              <a:t>Insplore</a:t>
            </a:r>
            <a:endParaRPr lang="en-US" sz="900" baseline="0" dirty="0" smtClean="0"/>
          </a:p>
          <a:p>
            <a:r>
              <a:rPr lang="en-US" sz="900" dirty="0" smtClean="0"/>
              <a:t>Appropriate</a:t>
            </a:r>
            <a:r>
              <a:rPr lang="en-US" sz="900" baseline="0" dirty="0" smtClean="0"/>
              <a:t> error messages will be generated if one of the above criteria is not met. In that case, the </a:t>
            </a:r>
            <a:r>
              <a:rPr lang="en-US" sz="900" baseline="0" dirty="0" err="1" smtClean="0"/>
              <a:t>Insplore</a:t>
            </a:r>
            <a:r>
              <a:rPr lang="en-US" sz="900" baseline="0" dirty="0" smtClean="0"/>
              <a:t> will not be processed.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16</a:t>
            </a:fld>
            <a:endParaRPr lang="en-GB" dirty="0"/>
          </a:p>
        </p:txBody>
      </p:sp>
    </p:spTree>
    <p:extLst>
      <p:ext uri="{BB962C8B-B14F-4D97-AF65-F5344CB8AC3E}">
        <p14:creationId xmlns:p14="http://schemas.microsoft.com/office/powerpoint/2010/main" val="2309492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588307"/>
            <a:ext cx="6819900" cy="5375089"/>
          </a:xfrm>
        </p:spPr>
        <p:txBody>
          <a:bodyPr/>
          <a:lstStyle/>
          <a:p>
            <a:r>
              <a:rPr lang="en-US" sz="900" u="sng" dirty="0" smtClean="0"/>
              <a:t>&lt;INEX_HOME&gt;\log\inex.log </a:t>
            </a:r>
            <a:r>
              <a:rPr lang="en-US" sz="900" u="sng" dirty="0" err="1" smtClean="0"/>
              <a:t>sniplet</a:t>
            </a:r>
            <a:endParaRPr lang="en-US" sz="900" u="sng" dirty="0" smtClean="0"/>
          </a:p>
          <a:p>
            <a:endParaRPr lang="en-US" sz="900" dirty="0" smtClean="0"/>
          </a:p>
          <a:p>
            <a:r>
              <a:rPr lang="en-US" sz="900" dirty="0"/>
              <a:t>15-Aug-2014:09:18:41 3 Directory "D:\Products\3Par\Perl\Inex\tmp\1438350\InSplore.1438350-" contains 134 files</a:t>
            </a:r>
          </a:p>
          <a:p>
            <a:r>
              <a:rPr lang="en-US" sz="900" dirty="0"/>
              <a:t>15-Aug-2014:09:18:41 3 Stat of file "D:\Products\3Par\Perl\Inex\tmp\1438350\InSplore.1438350-/InSplor_log.1438350"</a:t>
            </a:r>
          </a:p>
          <a:p>
            <a:r>
              <a:rPr lang="en-US" sz="900" dirty="0"/>
              <a:t>15-Aug-2014:09:18:41 3 Processing events which </a:t>
            </a:r>
            <a:r>
              <a:rPr lang="en-US" sz="900" dirty="0" err="1"/>
              <a:t>occured</a:t>
            </a:r>
            <a:r>
              <a:rPr lang="en-US" sz="900" dirty="0"/>
              <a:t> between 22-Jul-2014 08:51:03 and 16-Aug-2014 07:18:37</a:t>
            </a:r>
          </a:p>
          <a:p>
            <a:r>
              <a:rPr lang="en-US" sz="900" dirty="0"/>
              <a:t>15-Aug-2014:09:18:41 3 File "</a:t>
            </a:r>
            <a:r>
              <a:rPr lang="en-US" sz="900" dirty="0" err="1"/>
              <a:t>showsys</a:t>
            </a:r>
            <a:r>
              <a:rPr lang="en-US" sz="900" dirty="0"/>
              <a:t>_-</a:t>
            </a:r>
            <a:r>
              <a:rPr lang="en-US" sz="900" dirty="0" err="1"/>
              <a:t>d.out</a:t>
            </a:r>
            <a:r>
              <a:rPr lang="en-US" sz="900" dirty="0"/>
              <a:t>" opened for READONLY</a:t>
            </a:r>
          </a:p>
          <a:p>
            <a:r>
              <a:rPr lang="en-US" sz="900" dirty="0"/>
              <a:t>15-Aug-2014:09:18:41 3 File "</a:t>
            </a:r>
            <a:r>
              <a:rPr lang="en-US" sz="900" dirty="0" err="1"/>
              <a:t>showsys</a:t>
            </a:r>
            <a:r>
              <a:rPr lang="en-US" sz="900" dirty="0"/>
              <a:t>_-</a:t>
            </a:r>
            <a:r>
              <a:rPr lang="en-US" sz="900" dirty="0" err="1"/>
              <a:t>d.out</a:t>
            </a:r>
            <a:r>
              <a:rPr lang="en-US" sz="900" dirty="0"/>
              <a:t>" closed</a:t>
            </a:r>
          </a:p>
          <a:p>
            <a:r>
              <a:rPr lang="en-US" sz="900" dirty="0"/>
              <a:t>15-Aug-2014:09:18:42 3 --&gt; System Name: "US02A0200010001". Type: </a:t>
            </a:r>
            <a:r>
              <a:rPr lang="en-US" sz="900" dirty="0" err="1"/>
              <a:t>InServ</a:t>
            </a:r>
            <a:r>
              <a:rPr lang="en-US" sz="900" dirty="0"/>
              <a:t> V800. SN: 1438350</a:t>
            </a:r>
          </a:p>
          <a:p>
            <a:r>
              <a:rPr lang="en-US" sz="900" dirty="0"/>
              <a:t>15-Aug-2014:09:18:42 3 --&gt; Nodes: Configured: 4 Online: 0,1,4,5 Participate: 0,1,4,5</a:t>
            </a:r>
          </a:p>
          <a:p>
            <a:r>
              <a:rPr lang="en-US" sz="900" dirty="0"/>
              <a:t>15-Aug-2014:09:18:42 1 File "</a:t>
            </a:r>
            <a:r>
              <a:rPr lang="en-US" sz="900" dirty="0" err="1"/>
              <a:t>showversion</a:t>
            </a:r>
            <a:r>
              <a:rPr lang="en-US" sz="900" dirty="0"/>
              <a:t>_-</a:t>
            </a:r>
            <a:r>
              <a:rPr lang="en-US" sz="900" dirty="0" err="1"/>
              <a:t>b.out</a:t>
            </a:r>
            <a:r>
              <a:rPr lang="en-US" sz="900" dirty="0"/>
              <a:t>" not present in </a:t>
            </a:r>
            <a:r>
              <a:rPr lang="en-US" sz="900" dirty="0" err="1"/>
              <a:t>InSplore</a:t>
            </a:r>
            <a:endParaRPr lang="en-US" sz="900" dirty="0"/>
          </a:p>
          <a:p>
            <a:r>
              <a:rPr lang="en-US" sz="900" dirty="0"/>
              <a:t>15-Aug-2014:09:18:42 3 File "</a:t>
            </a:r>
            <a:r>
              <a:rPr lang="en-US" sz="900" dirty="0" err="1"/>
              <a:t>showversion.out</a:t>
            </a:r>
            <a:r>
              <a:rPr lang="en-US" sz="900" dirty="0"/>
              <a:t>" opened for READONLY</a:t>
            </a:r>
          </a:p>
          <a:p>
            <a:r>
              <a:rPr lang="en-US" sz="900" dirty="0"/>
              <a:t>15-Aug-2014:09:18:42 3 File "</a:t>
            </a:r>
            <a:r>
              <a:rPr lang="en-US" sz="900" dirty="0" err="1"/>
              <a:t>showversion.out</a:t>
            </a:r>
            <a:r>
              <a:rPr lang="en-US" sz="900" dirty="0"/>
              <a:t>" closed</a:t>
            </a:r>
          </a:p>
          <a:p>
            <a:r>
              <a:rPr lang="en-US" sz="900" dirty="0"/>
              <a:t>15-Aug-2014:09:18:42 1 File "</a:t>
            </a:r>
            <a:r>
              <a:rPr lang="en-US" sz="900" dirty="0" err="1"/>
              <a:t>showversion</a:t>
            </a:r>
            <a:r>
              <a:rPr lang="en-US" sz="900" dirty="0"/>
              <a:t>_-</a:t>
            </a:r>
            <a:r>
              <a:rPr lang="en-US" sz="900" dirty="0" err="1"/>
              <a:t>a.out</a:t>
            </a:r>
            <a:r>
              <a:rPr lang="en-US" sz="900" dirty="0"/>
              <a:t>" not present in </a:t>
            </a:r>
            <a:r>
              <a:rPr lang="en-US" sz="900" dirty="0" err="1"/>
              <a:t>InSplore</a:t>
            </a:r>
            <a:endParaRPr lang="en-US" sz="900" dirty="0"/>
          </a:p>
          <a:p>
            <a:r>
              <a:rPr lang="en-US" sz="900" dirty="0"/>
              <a:t>15-Aug-2014:09:18:42 3 file "</a:t>
            </a:r>
            <a:r>
              <a:rPr lang="en-US" sz="900" dirty="0" err="1"/>
              <a:t>showld.out</a:t>
            </a:r>
            <a:r>
              <a:rPr lang="en-US" sz="900" dirty="0"/>
              <a:t>" opened for READONLY</a:t>
            </a:r>
          </a:p>
          <a:p>
            <a:r>
              <a:rPr lang="en-US" sz="900" dirty="0"/>
              <a:t>15-Aug-2014:09:18:42 3 File "</a:t>
            </a:r>
            <a:r>
              <a:rPr lang="en-US" sz="900" dirty="0" err="1"/>
              <a:t>showld.out</a:t>
            </a:r>
            <a:r>
              <a:rPr lang="en-US" sz="900" dirty="0"/>
              <a:t>" closed</a:t>
            </a:r>
          </a:p>
          <a:p>
            <a:r>
              <a:rPr lang="en-US" sz="900" dirty="0"/>
              <a:t>15-Aug-2014:09:18:42 3 file "</a:t>
            </a:r>
            <a:r>
              <a:rPr lang="en-US" sz="900" dirty="0" err="1"/>
              <a:t>showvv.out</a:t>
            </a:r>
            <a:r>
              <a:rPr lang="en-US" sz="900" dirty="0"/>
              <a:t>" opened for READONLY</a:t>
            </a:r>
          </a:p>
          <a:p>
            <a:r>
              <a:rPr lang="en-US" sz="900" dirty="0"/>
              <a:t>15-Aug-2014:09:18:42 3 File "</a:t>
            </a:r>
            <a:r>
              <a:rPr lang="en-US" sz="900" dirty="0" err="1"/>
              <a:t>showvv.out</a:t>
            </a:r>
            <a:r>
              <a:rPr lang="en-US" sz="900" dirty="0"/>
              <a:t>" closed</a:t>
            </a:r>
          </a:p>
          <a:p>
            <a:r>
              <a:rPr lang="en-US" sz="900" dirty="0"/>
              <a:t>15-Aug-2014:09:18:42 3 File "</a:t>
            </a:r>
            <a:r>
              <a:rPr lang="en-US" sz="900" dirty="0" err="1"/>
              <a:t>showdate.out</a:t>
            </a:r>
            <a:r>
              <a:rPr lang="en-US" sz="900" dirty="0"/>
              <a:t>" opened for READONLY</a:t>
            </a:r>
          </a:p>
          <a:p>
            <a:r>
              <a:rPr lang="en-US" sz="900" dirty="0"/>
              <a:t>15-Aug-2014:09:18:42 3 File "</a:t>
            </a:r>
            <a:r>
              <a:rPr lang="en-US" sz="900" dirty="0" err="1"/>
              <a:t>showdate.out</a:t>
            </a:r>
            <a:r>
              <a:rPr lang="en-US" sz="900" dirty="0"/>
              <a:t>" closed</a:t>
            </a:r>
          </a:p>
          <a:p>
            <a:r>
              <a:rPr lang="en-US" sz="900" dirty="0"/>
              <a:t>15-Aug-2014:09:18:42 3 file "</a:t>
            </a:r>
            <a:r>
              <a:rPr lang="en-US" sz="900" dirty="0" err="1"/>
              <a:t>showpd</a:t>
            </a:r>
            <a:r>
              <a:rPr lang="en-US" sz="900" dirty="0"/>
              <a:t>_-</a:t>
            </a:r>
            <a:r>
              <a:rPr lang="en-US" sz="900" dirty="0" err="1"/>
              <a:t>i.out</a:t>
            </a:r>
            <a:r>
              <a:rPr lang="en-US" sz="900" dirty="0"/>
              <a:t>" opened for READONLY</a:t>
            </a:r>
          </a:p>
          <a:p>
            <a:r>
              <a:rPr lang="en-US" sz="900" dirty="0"/>
              <a:t>15-Aug-2014:09:18:42 3 File "</a:t>
            </a:r>
            <a:r>
              <a:rPr lang="en-US" sz="900" dirty="0" err="1"/>
              <a:t>showpd</a:t>
            </a:r>
            <a:r>
              <a:rPr lang="en-US" sz="900" dirty="0"/>
              <a:t>_-</a:t>
            </a:r>
            <a:r>
              <a:rPr lang="en-US" sz="900" dirty="0" err="1"/>
              <a:t>i.out</a:t>
            </a:r>
            <a:r>
              <a:rPr lang="en-US" sz="900" dirty="0"/>
              <a:t>" closed</a:t>
            </a:r>
          </a:p>
          <a:p>
            <a:r>
              <a:rPr lang="en-US" sz="900" dirty="0"/>
              <a:t>15-Aug-2014:09:18:42 3 file "</a:t>
            </a:r>
            <a:r>
              <a:rPr lang="en-US" sz="900" dirty="0" err="1"/>
              <a:t>showcpg</a:t>
            </a:r>
            <a:r>
              <a:rPr lang="en-US" sz="900" dirty="0"/>
              <a:t>_-</a:t>
            </a:r>
            <a:r>
              <a:rPr lang="en-US" sz="900" dirty="0" err="1"/>
              <a:t>r.out</a:t>
            </a:r>
            <a:r>
              <a:rPr lang="en-US" sz="900" dirty="0"/>
              <a:t>" opened for READONLY</a:t>
            </a:r>
          </a:p>
          <a:p>
            <a:r>
              <a:rPr lang="en-US" sz="900" dirty="0"/>
              <a:t>15-Aug-2014:09:18:42 3 File "</a:t>
            </a:r>
            <a:r>
              <a:rPr lang="en-US" sz="900" dirty="0" err="1"/>
              <a:t>showcpg</a:t>
            </a:r>
            <a:r>
              <a:rPr lang="en-US" sz="900" dirty="0"/>
              <a:t>_-</a:t>
            </a:r>
            <a:r>
              <a:rPr lang="en-US" sz="900" dirty="0" err="1"/>
              <a:t>r.out</a:t>
            </a:r>
            <a:r>
              <a:rPr lang="en-US" sz="900" dirty="0"/>
              <a:t>" closed</a:t>
            </a:r>
          </a:p>
          <a:p>
            <a:r>
              <a:rPr lang="en-US" sz="900" dirty="0"/>
              <a:t>15-Aug-2014:09:18:42 3 file "</a:t>
            </a:r>
            <a:r>
              <a:rPr lang="en-US" sz="900" dirty="0" err="1"/>
              <a:t>showvvset.out</a:t>
            </a:r>
            <a:r>
              <a:rPr lang="en-US" sz="900" dirty="0"/>
              <a:t>" opened for READONLY</a:t>
            </a:r>
          </a:p>
          <a:p>
            <a:r>
              <a:rPr lang="en-US" sz="900" dirty="0"/>
              <a:t>15-Aug-2014:09:18:42 3 File "</a:t>
            </a:r>
            <a:r>
              <a:rPr lang="en-US" sz="900" dirty="0" err="1"/>
              <a:t>showvvset.out</a:t>
            </a:r>
            <a:r>
              <a:rPr lang="en-US" sz="900" dirty="0"/>
              <a:t>" closed</a:t>
            </a:r>
          </a:p>
          <a:p>
            <a:r>
              <a:rPr lang="en-US" sz="900" dirty="0"/>
              <a:t>15-Aug-2014:09:18:42 3 file "</a:t>
            </a:r>
            <a:r>
              <a:rPr lang="en-US" sz="900" dirty="0" err="1"/>
              <a:t>showcage</a:t>
            </a:r>
            <a:r>
              <a:rPr lang="en-US" sz="900" dirty="0"/>
              <a:t>_-</a:t>
            </a:r>
            <a:r>
              <a:rPr lang="en-US" sz="900" dirty="0" err="1"/>
              <a:t>d.out</a:t>
            </a:r>
            <a:r>
              <a:rPr lang="en-US" sz="900" dirty="0"/>
              <a:t>" opened for READONLY</a:t>
            </a:r>
          </a:p>
          <a:p>
            <a:r>
              <a:rPr lang="en-US" sz="900" dirty="0"/>
              <a:t>15-Aug-2014:09:18:42 3 File "</a:t>
            </a:r>
            <a:r>
              <a:rPr lang="en-US" sz="900" dirty="0" err="1"/>
              <a:t>showcage</a:t>
            </a:r>
            <a:r>
              <a:rPr lang="en-US" sz="900" dirty="0"/>
              <a:t>_-</a:t>
            </a:r>
            <a:r>
              <a:rPr lang="en-US" sz="900" dirty="0" err="1"/>
              <a:t>d.out</a:t>
            </a:r>
            <a:r>
              <a:rPr lang="en-US" sz="900" dirty="0"/>
              <a:t>" closed</a:t>
            </a:r>
          </a:p>
          <a:p>
            <a:r>
              <a:rPr lang="en-US" sz="900" dirty="0"/>
              <a:t>15-Aug-2014:09:18:42 1 File "</a:t>
            </a:r>
            <a:r>
              <a:rPr lang="en-US" sz="900" dirty="0" err="1"/>
              <a:t>showtask.out</a:t>
            </a:r>
            <a:r>
              <a:rPr lang="en-US" sz="900" dirty="0"/>
              <a:t>" not present in </a:t>
            </a:r>
            <a:r>
              <a:rPr lang="en-US" sz="900" dirty="0" err="1"/>
              <a:t>InSplore</a:t>
            </a:r>
            <a:endParaRPr lang="en-US" sz="900" dirty="0"/>
          </a:p>
          <a:p>
            <a:r>
              <a:rPr lang="en-US" sz="900" dirty="0"/>
              <a:t>15-Aug-2014:09:18:42 1 File "</a:t>
            </a:r>
            <a:r>
              <a:rPr lang="en-US" sz="900" dirty="0" err="1"/>
              <a:t>showhost</a:t>
            </a:r>
            <a:r>
              <a:rPr lang="en-US" sz="900" dirty="0"/>
              <a:t>_-</a:t>
            </a:r>
            <a:r>
              <a:rPr lang="en-US" sz="900" dirty="0" err="1"/>
              <a:t>verbose.out</a:t>
            </a:r>
            <a:r>
              <a:rPr lang="en-US" sz="900" dirty="0"/>
              <a:t>" not present in </a:t>
            </a:r>
            <a:r>
              <a:rPr lang="en-US" sz="900" dirty="0" err="1"/>
              <a:t>InSplore</a:t>
            </a:r>
            <a:endParaRPr lang="en-US" sz="900" dirty="0"/>
          </a:p>
          <a:p>
            <a:r>
              <a:rPr lang="en-US" sz="900" dirty="0"/>
              <a:t>15-Aug-2014:09:18:42 3 file "</a:t>
            </a:r>
            <a:r>
              <a:rPr lang="en-US" sz="900" dirty="0" err="1"/>
              <a:t>showport.out</a:t>
            </a:r>
            <a:r>
              <a:rPr lang="en-US" sz="900" dirty="0"/>
              <a:t>" opened for READONLY</a:t>
            </a:r>
          </a:p>
          <a:p>
            <a:r>
              <a:rPr lang="en-US" sz="900" dirty="0"/>
              <a:t>15-Aug-2014:09:18:42 3 File "</a:t>
            </a:r>
            <a:r>
              <a:rPr lang="en-US" sz="900" dirty="0" err="1"/>
              <a:t>showport.out</a:t>
            </a:r>
            <a:r>
              <a:rPr lang="en-US" sz="900" dirty="0"/>
              <a:t>" closed</a:t>
            </a:r>
          </a:p>
          <a:p>
            <a:endParaRPr lang="en-US" sz="1100"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17</a:t>
            </a:fld>
            <a:endParaRPr lang="en-GB" dirty="0"/>
          </a:p>
        </p:txBody>
      </p:sp>
    </p:spTree>
    <p:extLst>
      <p:ext uri="{BB962C8B-B14F-4D97-AF65-F5344CB8AC3E}">
        <p14:creationId xmlns:p14="http://schemas.microsoft.com/office/powerpoint/2010/main" val="1188610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18</a:t>
            </a:fld>
            <a:endParaRPr lang="en-GB" dirty="0"/>
          </a:p>
        </p:txBody>
      </p:sp>
    </p:spTree>
    <p:extLst>
      <p:ext uri="{BB962C8B-B14F-4D97-AF65-F5344CB8AC3E}">
        <p14:creationId xmlns:p14="http://schemas.microsoft.com/office/powerpoint/2010/main" val="1641182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a:t>
            </a:r>
            <a:r>
              <a:rPr lang="en-US" dirty="0" err="1" smtClean="0"/>
              <a:t>S+.node</a:t>
            </a:r>
            <a:r>
              <a:rPr lang="en-US" dirty="0" smtClean="0"/>
              <a:t>\d+.\S+/</a:t>
            </a:r>
            <a:r>
              <a:rPr lang="en-US" dirty="0" err="1" smtClean="0"/>
              <a:t>var</a:t>
            </a:r>
            <a:r>
              <a:rPr lang="en-US" dirty="0" smtClean="0"/>
              <a:t>/log/syslog.\d+ means:</a:t>
            </a:r>
          </a:p>
          <a:p>
            <a:r>
              <a:rPr lang="en-US" dirty="0" smtClean="0"/>
              <a:t>	All /</a:t>
            </a:r>
            <a:r>
              <a:rPr lang="en-US" dirty="0" err="1" smtClean="0"/>
              <a:t>var</a:t>
            </a:r>
            <a:r>
              <a:rPr lang="en-US" dirty="0" smtClean="0"/>
              <a:t>/log/syslog.&lt;number&gt; files in all node directories</a:t>
            </a:r>
          </a:p>
          <a:p>
            <a:endParaRPr lang="en-US" dirty="0" smtClean="0"/>
          </a:p>
          <a:p>
            <a:r>
              <a:rPr lang="en-US" dirty="0" smtClean="0"/>
              <a:t>The %p&lt;number&gt;% is filled in at runtime.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19</a:t>
            </a:fld>
            <a:endParaRPr lang="en-GB" dirty="0"/>
          </a:p>
        </p:txBody>
      </p:sp>
    </p:spTree>
    <p:extLst>
      <p:ext uri="{BB962C8B-B14F-4D97-AF65-F5344CB8AC3E}">
        <p14:creationId xmlns:p14="http://schemas.microsoft.com/office/powerpoint/2010/main" val="1375631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sz="800"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2</a:t>
            </a:fld>
            <a:endParaRPr lang="en-GB" dirty="0"/>
          </a:p>
        </p:txBody>
      </p:sp>
    </p:spTree>
    <p:extLst>
      <p:ext uri="{BB962C8B-B14F-4D97-AF65-F5344CB8AC3E}">
        <p14:creationId xmlns:p14="http://schemas.microsoft.com/office/powerpoint/2010/main" val="1765187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528931"/>
            <a:ext cx="6819900" cy="5410715"/>
          </a:xfrm>
        </p:spPr>
        <p:txBody>
          <a:bodyPr/>
          <a:lstStyle/>
          <a:p>
            <a:r>
              <a:rPr lang="en-US" sz="800" dirty="0">
                <a:cs typeface="Courier New" panose="02070309020205020404" pitchFamily="49" charset="0"/>
              </a:rPr>
              <a:t>#!/</a:t>
            </a:r>
            <a:r>
              <a:rPr lang="en-US" sz="800" dirty="0" err="1">
                <a:cs typeface="Courier New" panose="02070309020205020404" pitchFamily="49" charset="0"/>
              </a:rPr>
              <a:t>usr</a:t>
            </a:r>
            <a:r>
              <a:rPr lang="en-US" sz="800" dirty="0">
                <a:cs typeface="Courier New" panose="02070309020205020404" pitchFamily="49" charset="0"/>
              </a:rPr>
              <a:t>/bin/</a:t>
            </a:r>
            <a:r>
              <a:rPr lang="en-US" sz="800" dirty="0" err="1">
                <a:cs typeface="Courier New" panose="02070309020205020404" pitchFamily="49" charset="0"/>
              </a:rPr>
              <a:t>perl</a:t>
            </a:r>
            <a:endParaRPr lang="en-US" sz="800" dirty="0">
              <a:cs typeface="Courier New" panose="02070309020205020404" pitchFamily="49" charset="0"/>
            </a:endParaRPr>
          </a:p>
          <a:p>
            <a:r>
              <a:rPr lang="en-US" sz="800" dirty="0">
                <a:cs typeface="Courier New" panose="02070309020205020404" pitchFamily="49" charset="0"/>
              </a:rPr>
              <a:t>#</a:t>
            </a:r>
          </a:p>
          <a:p>
            <a:r>
              <a:rPr lang="en-US" sz="800" dirty="0">
                <a:cs typeface="Courier New" panose="02070309020205020404" pitchFamily="49" charset="0"/>
              </a:rPr>
              <a:t># Copyright Hewlett Packard 2012 - 2014</a:t>
            </a:r>
          </a:p>
          <a:p>
            <a:r>
              <a:rPr lang="en-US" sz="800" dirty="0">
                <a:cs typeface="Courier New" panose="02070309020205020404" pitchFamily="49" charset="0"/>
              </a:rPr>
              <a:t>#</a:t>
            </a:r>
          </a:p>
          <a:p>
            <a:r>
              <a:rPr lang="en-US" sz="800" dirty="0">
                <a:cs typeface="Courier New" panose="02070309020205020404" pitchFamily="49" charset="0"/>
              </a:rPr>
              <a:t># version = 1.20</a:t>
            </a:r>
          </a:p>
          <a:p>
            <a:r>
              <a:rPr lang="en-US" sz="800" dirty="0">
                <a:cs typeface="Courier New" panose="02070309020205020404" pitchFamily="49" charset="0"/>
              </a:rPr>
              <a:t># This script analyzes configuration related issues for </a:t>
            </a:r>
            <a:r>
              <a:rPr lang="en-US" sz="800" dirty="0" err="1">
                <a:cs typeface="Courier New" panose="02070309020205020404" pitchFamily="49" charset="0"/>
              </a:rPr>
              <a:t>vvs</a:t>
            </a:r>
            <a:r>
              <a:rPr lang="en-US" sz="800" dirty="0">
                <a:cs typeface="Courier New" panose="02070309020205020404" pitchFamily="49" charset="0"/>
              </a:rPr>
              <a:t>. </a:t>
            </a:r>
          </a:p>
          <a:p>
            <a:r>
              <a:rPr lang="en-US" sz="800" dirty="0">
                <a:cs typeface="Courier New" panose="02070309020205020404" pitchFamily="49" charset="0"/>
              </a:rPr>
              <a:t>#</a:t>
            </a:r>
          </a:p>
          <a:p>
            <a:r>
              <a:rPr lang="en-US" sz="800" dirty="0" smtClean="0">
                <a:cs typeface="Courier New" panose="02070309020205020404" pitchFamily="49" charset="0"/>
              </a:rPr>
              <a:t>use </a:t>
            </a:r>
            <a:r>
              <a:rPr lang="en-US" sz="800" dirty="0">
                <a:cs typeface="Courier New" panose="02070309020205020404" pitchFamily="49" charset="0"/>
              </a:rPr>
              <a:t>strict;</a:t>
            </a:r>
          </a:p>
          <a:p>
            <a:r>
              <a:rPr lang="en-US" sz="800" dirty="0" smtClean="0">
                <a:cs typeface="Courier New" panose="02070309020205020404" pitchFamily="49" charset="0"/>
              </a:rPr>
              <a:t>use </a:t>
            </a:r>
            <a:r>
              <a:rPr lang="en-US" sz="800" dirty="0">
                <a:cs typeface="Courier New" panose="02070309020205020404" pitchFamily="49" charset="0"/>
              </a:rPr>
              <a:t>warnings;</a:t>
            </a:r>
          </a:p>
          <a:p>
            <a:r>
              <a:rPr lang="en-US" sz="800" dirty="0" smtClean="0">
                <a:cs typeface="Courier New" panose="02070309020205020404" pitchFamily="49" charset="0"/>
              </a:rPr>
              <a:t># </a:t>
            </a:r>
            <a:r>
              <a:rPr lang="en-US" sz="800" dirty="0">
                <a:cs typeface="Courier New" panose="02070309020205020404" pitchFamily="49" charset="0"/>
              </a:rPr>
              <a:t>Read in input values</a:t>
            </a:r>
          </a:p>
          <a:p>
            <a:r>
              <a:rPr lang="en-US" sz="800" dirty="0">
                <a:cs typeface="Courier New" panose="02070309020205020404" pitchFamily="49" charset="0"/>
              </a:rPr>
              <a:t>my $common      = $ARGV[0];		# </a:t>
            </a:r>
            <a:r>
              <a:rPr lang="en-US" sz="800" dirty="0" err="1">
                <a:cs typeface="Courier New" panose="02070309020205020404" pitchFamily="49" charset="0"/>
              </a:rPr>
              <a:t>iNex_common</a:t>
            </a:r>
            <a:r>
              <a:rPr lang="en-US" sz="800" dirty="0">
                <a:cs typeface="Courier New" panose="02070309020205020404" pitchFamily="49" charset="0"/>
              </a:rPr>
              <a:t> object</a:t>
            </a:r>
          </a:p>
          <a:p>
            <a:r>
              <a:rPr lang="en-US" sz="800" dirty="0">
                <a:cs typeface="Courier New" panose="02070309020205020404" pitchFamily="49" charset="0"/>
              </a:rPr>
              <a:t>my $type        = $ARGV[1];		# Type of configuration objects</a:t>
            </a:r>
          </a:p>
          <a:p>
            <a:r>
              <a:rPr lang="en-US" sz="800" dirty="0">
                <a:cs typeface="Courier New" panose="02070309020205020404" pitchFamily="49" charset="0"/>
              </a:rPr>
              <a:t>my $</a:t>
            </a:r>
            <a:r>
              <a:rPr lang="en-US" sz="800" dirty="0" err="1">
                <a:cs typeface="Courier New" panose="02070309020205020404" pitchFamily="49" charset="0"/>
              </a:rPr>
              <a:t>ptr</a:t>
            </a:r>
            <a:r>
              <a:rPr lang="en-US" sz="800" dirty="0">
                <a:cs typeface="Courier New" panose="02070309020205020404" pitchFamily="49" charset="0"/>
              </a:rPr>
              <a:t>         = $ARGV[2];		# Hash of configuration objects of type $ARGV[1]</a:t>
            </a:r>
          </a:p>
          <a:p>
            <a:r>
              <a:rPr lang="en-US" sz="800" dirty="0">
                <a:cs typeface="Courier New" panose="02070309020205020404" pitchFamily="49" charset="0"/>
              </a:rPr>
              <a:t>my $</a:t>
            </a:r>
            <a:r>
              <a:rPr lang="en-US" sz="800" dirty="0" err="1">
                <a:cs typeface="Courier New" panose="02070309020205020404" pitchFamily="49" charset="0"/>
              </a:rPr>
              <a:t>syssn</a:t>
            </a:r>
            <a:r>
              <a:rPr lang="en-US" sz="800" dirty="0">
                <a:cs typeface="Courier New" panose="02070309020205020404" pitchFamily="49" charset="0"/>
              </a:rPr>
              <a:t>       = $ARGV[3];		# Serial Number of the system</a:t>
            </a:r>
          </a:p>
          <a:p>
            <a:r>
              <a:rPr lang="en-US" sz="800" dirty="0">
                <a:cs typeface="Courier New" panose="02070309020205020404" pitchFamily="49" charset="0"/>
              </a:rPr>
              <a:t>my $model       = $ARGV[4];		# Model of the system (F200, V400, </a:t>
            </a:r>
            <a:r>
              <a:rPr lang="en-US" sz="800" dirty="0" err="1">
                <a:cs typeface="Courier New" panose="02070309020205020404" pitchFamily="49" charset="0"/>
              </a:rPr>
              <a:t>etc</a:t>
            </a:r>
            <a:r>
              <a:rPr lang="en-US" sz="800" dirty="0">
                <a:cs typeface="Courier New" panose="02070309020205020404" pitchFamily="49" charset="0"/>
              </a:rPr>
              <a:t>)</a:t>
            </a:r>
          </a:p>
          <a:p>
            <a:r>
              <a:rPr lang="en-US" sz="800" dirty="0">
                <a:cs typeface="Courier New" panose="02070309020205020404" pitchFamily="49" charset="0"/>
              </a:rPr>
              <a:t>my $version     = $ARGV[5];		# </a:t>
            </a:r>
            <a:r>
              <a:rPr lang="en-US" sz="800" dirty="0" err="1">
                <a:cs typeface="Courier New" panose="02070309020205020404" pitchFamily="49" charset="0"/>
              </a:rPr>
              <a:t>Baselevel</a:t>
            </a:r>
            <a:r>
              <a:rPr lang="en-US" sz="800" dirty="0">
                <a:cs typeface="Courier New" panose="02070309020205020404" pitchFamily="49" charset="0"/>
              </a:rPr>
              <a:t> currently running</a:t>
            </a:r>
          </a:p>
          <a:p>
            <a:r>
              <a:rPr lang="en-US" sz="800" dirty="0">
                <a:cs typeface="Courier New" panose="02070309020205020404" pitchFamily="49" charset="0"/>
              </a:rPr>
              <a:t>my $</a:t>
            </a:r>
            <a:r>
              <a:rPr lang="en-US" sz="800" dirty="0" err="1">
                <a:cs typeface="Courier New" panose="02070309020205020404" pitchFamily="49" charset="0"/>
              </a:rPr>
              <a:t>baselevel</a:t>
            </a:r>
            <a:r>
              <a:rPr lang="en-US" sz="800" dirty="0">
                <a:cs typeface="Courier New" panose="02070309020205020404" pitchFamily="49" charset="0"/>
              </a:rPr>
              <a:t>   = $ARGV[6];		# </a:t>
            </a:r>
            <a:r>
              <a:rPr lang="en-US" sz="800" dirty="0" err="1">
                <a:cs typeface="Courier New" panose="02070309020205020404" pitchFamily="49" charset="0"/>
              </a:rPr>
              <a:t>Baselevel</a:t>
            </a:r>
            <a:r>
              <a:rPr lang="en-US" sz="800" dirty="0">
                <a:cs typeface="Courier New" panose="02070309020205020404" pitchFamily="49" charset="0"/>
              </a:rPr>
              <a:t> currently running</a:t>
            </a:r>
          </a:p>
          <a:p>
            <a:r>
              <a:rPr lang="en-US" sz="800" dirty="0">
                <a:cs typeface="Courier New" panose="02070309020205020404" pitchFamily="49" charset="0"/>
              </a:rPr>
              <a:t>my $patches     = $ARGV[7];		# List of installed patches</a:t>
            </a:r>
          </a:p>
          <a:p>
            <a:r>
              <a:rPr lang="en-US" sz="800" dirty="0">
                <a:cs typeface="Courier New" panose="02070309020205020404" pitchFamily="49" charset="0"/>
              </a:rPr>
              <a:t>my $</a:t>
            </a:r>
            <a:r>
              <a:rPr lang="en-US" sz="800" dirty="0" err="1">
                <a:cs typeface="Courier New" panose="02070309020205020404" pitchFamily="49" charset="0"/>
              </a:rPr>
              <a:t>insploredir</a:t>
            </a:r>
            <a:r>
              <a:rPr lang="en-US" sz="800" dirty="0">
                <a:cs typeface="Courier New" panose="02070309020205020404" pitchFamily="49" charset="0"/>
              </a:rPr>
              <a:t> = $ARGV[8];		# Directory name containing the decompressed </a:t>
            </a:r>
            <a:r>
              <a:rPr lang="en-US" sz="800" dirty="0" err="1">
                <a:cs typeface="Courier New" panose="02070309020205020404" pitchFamily="49" charset="0"/>
              </a:rPr>
              <a:t>Insplore</a:t>
            </a:r>
            <a:endParaRPr lang="en-US" sz="800" dirty="0">
              <a:cs typeface="Courier New" panose="02070309020205020404" pitchFamily="49" charset="0"/>
            </a:endParaRPr>
          </a:p>
          <a:p>
            <a:endParaRPr lang="en-US" sz="800" dirty="0">
              <a:cs typeface="Courier New" panose="02070309020205020404" pitchFamily="49" charset="0"/>
            </a:endParaRPr>
          </a:p>
          <a:p>
            <a:r>
              <a:rPr lang="en-US" sz="800" dirty="0">
                <a:cs typeface="Courier New" panose="02070309020205020404" pitchFamily="49" charset="0"/>
              </a:rPr>
              <a:t># Define local variables, global in this program though</a:t>
            </a:r>
          </a:p>
          <a:p>
            <a:r>
              <a:rPr lang="en-US" sz="800" dirty="0">
                <a:cs typeface="Courier New" panose="02070309020205020404" pitchFamily="49" charset="0"/>
              </a:rPr>
              <a:t>my %</a:t>
            </a:r>
            <a:r>
              <a:rPr lang="en-US" sz="800" dirty="0" err="1">
                <a:cs typeface="Courier New" panose="02070309020205020404" pitchFamily="49" charset="0"/>
              </a:rPr>
              <a:t>local_hash</a:t>
            </a:r>
            <a:r>
              <a:rPr lang="en-US" sz="800" dirty="0">
                <a:cs typeface="Courier New" panose="02070309020205020404" pitchFamily="49" charset="0"/>
              </a:rPr>
              <a:t>  = ();			# Hash to store local stuff</a:t>
            </a:r>
          </a:p>
          <a:p>
            <a:r>
              <a:rPr lang="en-US" sz="800" dirty="0">
                <a:cs typeface="Courier New" panose="02070309020205020404" pitchFamily="49" charset="0"/>
              </a:rPr>
              <a:t>my $</a:t>
            </a:r>
            <a:r>
              <a:rPr lang="en-US" sz="800" dirty="0" err="1">
                <a:cs typeface="Courier New" panose="02070309020205020404" pitchFamily="49" charset="0"/>
              </a:rPr>
              <a:t>lptr</a:t>
            </a:r>
            <a:r>
              <a:rPr lang="en-US" sz="800" dirty="0">
                <a:cs typeface="Courier New" panose="02070309020205020404" pitchFamily="49" charset="0"/>
              </a:rPr>
              <a:t>	= \%</a:t>
            </a:r>
            <a:r>
              <a:rPr lang="en-US" sz="800" dirty="0" err="1">
                <a:cs typeface="Courier New" panose="02070309020205020404" pitchFamily="49" charset="0"/>
              </a:rPr>
              <a:t>local_hash</a:t>
            </a:r>
            <a:r>
              <a:rPr lang="en-US" sz="800" dirty="0">
                <a:cs typeface="Courier New" panose="02070309020205020404" pitchFamily="49" charset="0"/>
              </a:rPr>
              <a:t>;</a:t>
            </a:r>
          </a:p>
          <a:p>
            <a:r>
              <a:rPr lang="en-US" sz="800" dirty="0">
                <a:cs typeface="Courier New" panose="02070309020205020404" pitchFamily="49" charset="0"/>
              </a:rPr>
              <a:t>my $</a:t>
            </a:r>
            <a:r>
              <a:rPr lang="en-US" sz="800" dirty="0" err="1">
                <a:cs typeface="Courier New" panose="02070309020205020404" pitchFamily="49" charset="0"/>
              </a:rPr>
              <a:t>save_debug</a:t>
            </a:r>
            <a:r>
              <a:rPr lang="en-US" sz="800" dirty="0">
                <a:cs typeface="Courier New" panose="02070309020205020404" pitchFamily="49" charset="0"/>
              </a:rPr>
              <a:t>  = $common-&gt;{debug}-&gt;{level};</a:t>
            </a:r>
          </a:p>
          <a:p>
            <a:endParaRPr lang="en-US" sz="800" dirty="0">
              <a:cs typeface="Courier New" panose="02070309020205020404" pitchFamily="49" charset="0"/>
            </a:endParaRPr>
          </a:p>
          <a:p>
            <a:r>
              <a:rPr lang="en-US" sz="800" dirty="0">
                <a:cs typeface="Courier New" panose="02070309020205020404" pitchFamily="49" charset="0"/>
              </a:rPr>
              <a:t># In order to facilitate debugging and see the structure of the hash, uncomment the following 2 lines. </a:t>
            </a:r>
          </a:p>
          <a:p>
            <a:r>
              <a:rPr lang="en-US" sz="800" dirty="0">
                <a:cs typeface="Courier New" panose="02070309020205020404" pitchFamily="49" charset="0"/>
              </a:rPr>
              <a:t># $common-&gt;{debug}-&gt;{level} = TRACE_MEMORY;</a:t>
            </a:r>
          </a:p>
          <a:p>
            <a:r>
              <a:rPr lang="en-US" sz="800" dirty="0">
                <a:cs typeface="Courier New" panose="02070309020205020404" pitchFamily="49" charset="0"/>
              </a:rPr>
              <a:t># $common-&gt;</a:t>
            </a:r>
            <a:r>
              <a:rPr lang="en-US" sz="800" dirty="0" err="1">
                <a:cs typeface="Courier New" panose="02070309020205020404" pitchFamily="49" charset="0"/>
              </a:rPr>
              <a:t>dump_memory</a:t>
            </a:r>
            <a:r>
              <a:rPr lang="en-US" sz="800" dirty="0">
                <a:cs typeface="Courier New" panose="02070309020205020404" pitchFamily="49" charset="0"/>
              </a:rPr>
              <a:t>($</a:t>
            </a:r>
            <a:r>
              <a:rPr lang="en-US" sz="800" dirty="0" err="1">
                <a:cs typeface="Courier New" panose="02070309020205020404" pitchFamily="49" charset="0"/>
              </a:rPr>
              <a:t>ptr</a:t>
            </a:r>
            <a:r>
              <a:rPr lang="en-US" sz="800" dirty="0">
                <a:cs typeface="Courier New" panose="02070309020205020404" pitchFamily="49" charset="0"/>
              </a:rPr>
              <a:t>, "</a:t>
            </a:r>
            <a:r>
              <a:rPr lang="en-US" sz="800" dirty="0" err="1">
                <a:cs typeface="Courier New" panose="02070309020205020404" pitchFamily="49" charset="0"/>
              </a:rPr>
              <a:t>cfganal_vv</a:t>
            </a:r>
            <a:r>
              <a:rPr lang="en-US" sz="800" dirty="0">
                <a:cs typeface="Courier New" panose="02070309020205020404" pitchFamily="49" charset="0"/>
              </a:rPr>
              <a:t>: </a:t>
            </a:r>
            <a:r>
              <a:rPr lang="en-US" sz="800" dirty="0" err="1">
                <a:cs typeface="Courier New" panose="02070309020205020404" pitchFamily="49" charset="0"/>
              </a:rPr>
              <a:t>ptr</a:t>
            </a:r>
            <a:r>
              <a:rPr lang="en-US" sz="800" dirty="0">
                <a:cs typeface="Courier New" panose="02070309020205020404" pitchFamily="49" charset="0"/>
              </a:rPr>
              <a:t>");</a:t>
            </a:r>
          </a:p>
          <a:p>
            <a:endParaRPr lang="en-US" sz="800" dirty="0">
              <a:cs typeface="Courier New" panose="02070309020205020404" pitchFamily="49" charset="0"/>
            </a:endParaRPr>
          </a:p>
          <a:p>
            <a:r>
              <a:rPr lang="en-US" sz="800" dirty="0">
                <a:cs typeface="Courier New" panose="02070309020205020404" pitchFamily="49" charset="0"/>
              </a:rPr>
              <a:t># Report issues using the following method:</a:t>
            </a:r>
          </a:p>
          <a:p>
            <a:r>
              <a:rPr lang="en-US" sz="800" dirty="0">
                <a:cs typeface="Courier New" panose="02070309020205020404" pitchFamily="49" charset="0"/>
              </a:rPr>
              <a:t># $common-&gt;</a:t>
            </a:r>
            <a:r>
              <a:rPr lang="en-US" sz="800" dirty="0" err="1">
                <a:cs typeface="Courier New" panose="02070309020205020404" pitchFamily="49" charset="0"/>
              </a:rPr>
              <a:t>report_cfganal_issue</a:t>
            </a:r>
            <a:r>
              <a:rPr lang="en-US" sz="800" dirty="0">
                <a:cs typeface="Courier New" panose="02070309020205020404" pitchFamily="49" charset="0"/>
              </a:rPr>
              <a:t>($</a:t>
            </a:r>
            <a:r>
              <a:rPr lang="en-US" sz="800" dirty="0" err="1">
                <a:cs typeface="Courier New" panose="02070309020205020404" pitchFamily="49" charset="0"/>
              </a:rPr>
              <a:t>syssn</a:t>
            </a:r>
            <a:r>
              <a:rPr lang="en-US" sz="800" dirty="0">
                <a:cs typeface="Courier New" panose="02070309020205020404" pitchFamily="49" charset="0"/>
              </a:rPr>
              <a:t>, $type, $</a:t>
            </a:r>
            <a:r>
              <a:rPr lang="en-US" sz="800" dirty="0" err="1">
                <a:cs typeface="Courier New" panose="02070309020205020404" pitchFamily="49" charset="0"/>
              </a:rPr>
              <a:t>vvid</a:t>
            </a:r>
            <a:r>
              <a:rPr lang="en-US" sz="800" dirty="0">
                <a:cs typeface="Courier New" panose="02070309020205020404" pitchFamily="49" charset="0"/>
              </a:rPr>
              <a:t>, &lt;column&gt;, "Comments go here", &lt;</a:t>
            </a:r>
            <a:r>
              <a:rPr lang="en-US" sz="800" dirty="0" err="1">
                <a:cs typeface="Courier New" panose="02070309020205020404" pitchFamily="49" charset="0"/>
              </a:rPr>
              <a:t>analysis_code</a:t>
            </a:r>
            <a:r>
              <a:rPr lang="en-US" sz="800" dirty="0">
                <a:cs typeface="Courier New" panose="02070309020205020404" pitchFamily="49" charset="0"/>
              </a:rPr>
              <a:t>&gt;, $</a:t>
            </a:r>
            <a:r>
              <a:rPr lang="en-US" sz="800" dirty="0" err="1">
                <a:cs typeface="Courier New" panose="02070309020205020404" pitchFamily="49" charset="0"/>
              </a:rPr>
              <a:t>cageid</a:t>
            </a:r>
            <a:r>
              <a:rPr lang="en-US" sz="800" dirty="0">
                <a:cs typeface="Courier New" panose="02070309020205020404" pitchFamily="49" charset="0"/>
              </a:rPr>
              <a:t>, &lt;analysis_code_p1&gt;, &lt;analysis_code_p2&gt;, ..);</a:t>
            </a:r>
          </a:p>
          <a:p>
            <a:endParaRPr lang="en-US" sz="800" dirty="0">
              <a:cs typeface="Courier New" panose="02070309020205020404" pitchFamily="49" charset="0"/>
            </a:endParaRPr>
          </a:p>
          <a:p>
            <a:r>
              <a:rPr lang="en-US" sz="800" dirty="0">
                <a:cs typeface="Courier New" panose="02070309020205020404" pitchFamily="49" charset="0"/>
              </a:rPr>
              <a:t>$common-&gt;trace(TRACE_ROUTINES, "---&gt; </a:t>
            </a:r>
            <a:r>
              <a:rPr lang="en-US" sz="800" dirty="0" err="1">
                <a:cs typeface="Courier New" panose="02070309020205020404" pitchFamily="49" charset="0"/>
              </a:rPr>
              <a:t>cfganal_vv</a:t>
            </a:r>
            <a:r>
              <a:rPr lang="en-US" sz="800" dirty="0">
                <a:cs typeface="Courier New" panose="02070309020205020404" pitchFamily="49" charset="0"/>
              </a:rPr>
              <a:t> $type, $</a:t>
            </a:r>
            <a:r>
              <a:rPr lang="en-US" sz="800" dirty="0" err="1">
                <a:cs typeface="Courier New" panose="02070309020205020404" pitchFamily="49" charset="0"/>
              </a:rPr>
              <a:t>syssn</a:t>
            </a:r>
            <a:r>
              <a:rPr lang="en-US" sz="800" dirty="0">
                <a:cs typeface="Courier New" panose="02070309020205020404" pitchFamily="49" charset="0"/>
              </a:rPr>
              <a:t>, $model, $version, $</a:t>
            </a:r>
            <a:r>
              <a:rPr lang="en-US" sz="800" dirty="0" err="1">
                <a:cs typeface="Courier New" panose="02070309020205020404" pitchFamily="49" charset="0"/>
              </a:rPr>
              <a:t>baselevel</a:t>
            </a:r>
            <a:r>
              <a:rPr lang="en-US" sz="800" dirty="0">
                <a:cs typeface="Courier New" panose="02070309020205020404" pitchFamily="49" charset="0"/>
              </a:rPr>
              <a:t>, $patches");</a:t>
            </a:r>
          </a:p>
          <a:p>
            <a:endParaRPr lang="en-US" sz="800" dirty="0">
              <a:cs typeface="Courier New" panose="02070309020205020404" pitchFamily="49" charset="0"/>
            </a:endParaRPr>
          </a:p>
          <a:p>
            <a:r>
              <a:rPr lang="en-US" sz="800" dirty="0" err="1">
                <a:cs typeface="Courier New" panose="02070309020205020404" pitchFamily="49" charset="0"/>
              </a:rPr>
              <a:t>foreach</a:t>
            </a:r>
            <a:r>
              <a:rPr lang="en-US" sz="800" dirty="0">
                <a:cs typeface="Courier New" panose="02070309020205020404" pitchFamily="49" charset="0"/>
              </a:rPr>
              <a:t> my $</a:t>
            </a:r>
            <a:r>
              <a:rPr lang="en-US" sz="800" dirty="0" err="1">
                <a:cs typeface="Courier New" panose="02070309020205020404" pitchFamily="49" charset="0"/>
              </a:rPr>
              <a:t>vvid</a:t>
            </a:r>
            <a:r>
              <a:rPr lang="en-US" sz="800" dirty="0">
                <a:cs typeface="Courier New" panose="02070309020205020404" pitchFamily="49" charset="0"/>
              </a:rPr>
              <a:t> (sort keys(%{$</a:t>
            </a:r>
            <a:r>
              <a:rPr lang="en-US" sz="800" dirty="0" err="1">
                <a:cs typeface="Courier New" panose="02070309020205020404" pitchFamily="49" charset="0"/>
              </a:rPr>
              <a:t>ptr</a:t>
            </a:r>
            <a:r>
              <a:rPr lang="en-US" sz="800" dirty="0">
                <a:cs typeface="Courier New" panose="02070309020205020404" pitchFamily="49" charset="0"/>
              </a:rPr>
              <a:t>})) { </a:t>
            </a:r>
          </a:p>
          <a:p>
            <a:r>
              <a:rPr lang="en-US" sz="800" dirty="0">
                <a:cs typeface="Courier New" panose="02070309020205020404" pitchFamily="49" charset="0"/>
              </a:rPr>
              <a:t>	# Your tests per </a:t>
            </a:r>
            <a:r>
              <a:rPr lang="en-US" sz="800" dirty="0" err="1">
                <a:cs typeface="Courier New" panose="02070309020205020404" pitchFamily="49" charset="0"/>
              </a:rPr>
              <a:t>vv</a:t>
            </a:r>
            <a:r>
              <a:rPr lang="en-US" sz="800" dirty="0">
                <a:cs typeface="Courier New" panose="02070309020205020404" pitchFamily="49" charset="0"/>
              </a:rPr>
              <a:t> go here.</a:t>
            </a:r>
          </a:p>
          <a:p>
            <a:r>
              <a:rPr lang="en-US" sz="800" dirty="0">
                <a:cs typeface="Courier New" panose="02070309020205020404" pitchFamily="49" charset="0"/>
              </a:rPr>
              <a:t>}</a:t>
            </a:r>
          </a:p>
          <a:p>
            <a:r>
              <a:rPr lang="en-US" sz="800" dirty="0" smtClean="0">
                <a:cs typeface="Courier New" panose="02070309020205020404" pitchFamily="49" charset="0"/>
              </a:rPr>
              <a:t>$</a:t>
            </a:r>
            <a:r>
              <a:rPr lang="en-US" sz="800" dirty="0">
                <a:cs typeface="Courier New" panose="02070309020205020404" pitchFamily="49" charset="0"/>
              </a:rPr>
              <a:t>common-&gt;trace(TRACE_ROUTINES, "&lt;--- </a:t>
            </a:r>
            <a:r>
              <a:rPr lang="en-US" sz="800" dirty="0" err="1">
                <a:cs typeface="Courier New" panose="02070309020205020404" pitchFamily="49" charset="0"/>
              </a:rPr>
              <a:t>cfganal_vv</a:t>
            </a:r>
            <a:r>
              <a:rPr lang="en-US" sz="800" dirty="0">
                <a:cs typeface="Courier New" panose="02070309020205020404" pitchFamily="49" charset="0"/>
              </a:rPr>
              <a:t>");</a:t>
            </a:r>
          </a:p>
          <a:p>
            <a:r>
              <a:rPr lang="en-US" sz="800" dirty="0">
                <a:cs typeface="Courier New" panose="02070309020205020404" pitchFamily="49" charset="0"/>
              </a:rPr>
              <a:t>$common-&gt;{debug}-&gt;{level} = $</a:t>
            </a:r>
            <a:r>
              <a:rPr lang="en-US" sz="800" dirty="0" err="1">
                <a:cs typeface="Courier New" panose="02070309020205020404" pitchFamily="49" charset="0"/>
              </a:rPr>
              <a:t>save_debug</a:t>
            </a:r>
            <a:r>
              <a:rPr lang="en-US" sz="800" dirty="0">
                <a:cs typeface="Courier New" panose="02070309020205020404" pitchFamily="49" charset="0"/>
              </a:rPr>
              <a:t>;</a:t>
            </a:r>
          </a:p>
          <a:p>
            <a:r>
              <a:rPr lang="en-US" sz="800" dirty="0" smtClean="0">
                <a:cs typeface="Courier New" panose="02070309020205020404" pitchFamily="49" charset="0"/>
              </a:rPr>
              <a:t>return </a:t>
            </a:r>
            <a:r>
              <a:rPr lang="en-US" sz="800" dirty="0">
                <a:cs typeface="Courier New" panose="02070309020205020404" pitchFamily="49" charset="0"/>
              </a:rPr>
              <a:t>1;</a:t>
            </a:r>
          </a:p>
          <a:p>
            <a:endParaRPr lang="en-US" sz="800" dirty="0">
              <a:cs typeface="Courier New" panose="02070309020205020404" pitchFamily="49" charset="0"/>
            </a:endParaRPr>
          </a:p>
        </p:txBody>
      </p:sp>
      <p:sp>
        <p:nvSpPr>
          <p:cNvPr id="4" name="Slide Number Placeholder 3"/>
          <p:cNvSpPr>
            <a:spLocks noGrp="1"/>
          </p:cNvSpPr>
          <p:nvPr>
            <p:ph type="sldNum" sz="quarter" idx="10"/>
          </p:nvPr>
        </p:nvSpPr>
        <p:spPr/>
        <p:txBody>
          <a:bodyPr/>
          <a:lstStyle/>
          <a:p>
            <a:fld id="{22A853E8-D85F-5D49-95D2-E1D96ABFE2B9}" type="slidenum">
              <a:rPr lang="en-GB" smtClean="0"/>
              <a:pPr/>
              <a:t>20</a:t>
            </a:fld>
            <a:endParaRPr lang="en-GB" dirty="0"/>
          </a:p>
        </p:txBody>
      </p:sp>
    </p:spTree>
    <p:extLst>
      <p:ext uri="{BB962C8B-B14F-4D97-AF65-F5344CB8AC3E}">
        <p14:creationId xmlns:p14="http://schemas.microsoft.com/office/powerpoint/2010/main" val="7305037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The shown screenshots are provided as examples.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21</a:t>
            </a:fld>
            <a:endParaRPr lang="en-GB" dirty="0"/>
          </a:p>
        </p:txBody>
      </p:sp>
    </p:spTree>
    <p:extLst>
      <p:ext uri="{BB962C8B-B14F-4D97-AF65-F5344CB8AC3E}">
        <p14:creationId xmlns:p14="http://schemas.microsoft.com/office/powerpoint/2010/main" val="3873319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22</a:t>
            </a:fld>
            <a:endParaRPr lang="en-GB" dirty="0"/>
          </a:p>
        </p:txBody>
      </p:sp>
    </p:spTree>
    <p:extLst>
      <p:ext uri="{BB962C8B-B14F-4D97-AF65-F5344CB8AC3E}">
        <p14:creationId xmlns:p14="http://schemas.microsoft.com/office/powerpoint/2010/main" val="2124319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23</a:t>
            </a:fld>
            <a:endParaRPr lang="en-GB" dirty="0"/>
          </a:p>
        </p:txBody>
      </p:sp>
    </p:spTree>
    <p:extLst>
      <p:ext uri="{BB962C8B-B14F-4D97-AF65-F5344CB8AC3E}">
        <p14:creationId xmlns:p14="http://schemas.microsoft.com/office/powerpoint/2010/main" val="3912706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24</a:t>
            </a:fld>
            <a:endParaRPr lang="en-GB" dirty="0"/>
          </a:p>
        </p:txBody>
      </p:sp>
    </p:spTree>
    <p:extLst>
      <p:ext uri="{BB962C8B-B14F-4D97-AF65-F5344CB8AC3E}">
        <p14:creationId xmlns:p14="http://schemas.microsoft.com/office/powerpoint/2010/main" val="3162551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25</a:t>
            </a:fld>
            <a:endParaRPr lang="en-GB" dirty="0"/>
          </a:p>
        </p:txBody>
      </p:sp>
    </p:spTree>
    <p:extLst>
      <p:ext uri="{BB962C8B-B14F-4D97-AF65-F5344CB8AC3E}">
        <p14:creationId xmlns:p14="http://schemas.microsoft.com/office/powerpoint/2010/main" val="14184951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26</a:t>
            </a:fld>
            <a:endParaRPr lang="en-GB" dirty="0"/>
          </a:p>
        </p:txBody>
      </p:sp>
    </p:spTree>
    <p:extLst>
      <p:ext uri="{BB962C8B-B14F-4D97-AF65-F5344CB8AC3E}">
        <p14:creationId xmlns:p14="http://schemas.microsoft.com/office/powerpoint/2010/main" val="22999783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27</a:t>
            </a:fld>
            <a:endParaRPr lang="en-GB" dirty="0"/>
          </a:p>
        </p:txBody>
      </p:sp>
    </p:spTree>
    <p:extLst>
      <p:ext uri="{BB962C8B-B14F-4D97-AF65-F5344CB8AC3E}">
        <p14:creationId xmlns:p14="http://schemas.microsoft.com/office/powerpoint/2010/main" val="11325823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28</a:t>
            </a:fld>
            <a:endParaRPr lang="en-GB" dirty="0"/>
          </a:p>
        </p:txBody>
      </p:sp>
    </p:spTree>
    <p:extLst>
      <p:ext uri="{BB962C8B-B14F-4D97-AF65-F5344CB8AC3E}">
        <p14:creationId xmlns:p14="http://schemas.microsoft.com/office/powerpoint/2010/main" val="2755920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29</a:t>
            </a:fld>
            <a:endParaRPr lang="en-GB" dirty="0"/>
          </a:p>
        </p:txBody>
      </p:sp>
    </p:spTree>
    <p:extLst>
      <p:ext uri="{BB962C8B-B14F-4D97-AF65-F5344CB8AC3E}">
        <p14:creationId xmlns:p14="http://schemas.microsoft.com/office/powerpoint/2010/main" val="658797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3</a:t>
            </a:fld>
            <a:endParaRPr lang="en-GB" dirty="0"/>
          </a:p>
        </p:txBody>
      </p:sp>
    </p:spTree>
    <p:extLst>
      <p:ext uri="{BB962C8B-B14F-4D97-AF65-F5344CB8AC3E}">
        <p14:creationId xmlns:p14="http://schemas.microsoft.com/office/powerpoint/2010/main" val="109803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30</a:t>
            </a:fld>
            <a:endParaRPr lang="en-GB" dirty="0"/>
          </a:p>
        </p:txBody>
      </p:sp>
    </p:spTree>
    <p:extLst>
      <p:ext uri="{BB962C8B-B14F-4D97-AF65-F5344CB8AC3E}">
        <p14:creationId xmlns:p14="http://schemas.microsoft.com/office/powerpoint/2010/main" val="12140658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564557"/>
            <a:ext cx="6819900" cy="5291961"/>
          </a:xfrm>
        </p:spPr>
        <p:txBody>
          <a:bodyPr/>
          <a:lstStyle/>
          <a:p>
            <a:r>
              <a:rPr lang="en-US" sz="800" dirty="0" smtClean="0"/>
              <a:t>iNex V1.22 automatically creates the &lt;INEX_HOME&gt;\</a:t>
            </a:r>
            <a:r>
              <a:rPr lang="en-US" sz="800" dirty="0" err="1" smtClean="0"/>
              <a:t>defs</a:t>
            </a:r>
            <a:r>
              <a:rPr lang="en-US" sz="800" dirty="0" smtClean="0"/>
              <a:t>\</a:t>
            </a:r>
            <a:r>
              <a:rPr lang="en-US" sz="800" dirty="0" err="1" smtClean="0"/>
              <a:t>iNex_macros.bin</a:t>
            </a:r>
            <a:r>
              <a:rPr lang="en-US" sz="800" dirty="0" smtClean="0"/>
              <a:t> file if it does not exist. Subsequent invocations of the iNex program will therefor use the binary representation of the macros and not start-up </a:t>
            </a:r>
            <a:r>
              <a:rPr lang="en-US" sz="800" dirty="0" err="1" smtClean="0"/>
              <a:t>Ecel</a:t>
            </a:r>
            <a:r>
              <a:rPr lang="en-US" sz="800" dirty="0" smtClean="0"/>
              <a:t> for every generated spreadsheet. </a:t>
            </a:r>
          </a:p>
          <a:p>
            <a:r>
              <a:rPr lang="en-US" sz="800" dirty="0" smtClean="0"/>
              <a:t>Hence if new macros are added, the &lt;INEX_HOME&gt;\</a:t>
            </a:r>
            <a:r>
              <a:rPr lang="en-US" sz="800" dirty="0" err="1" smtClean="0"/>
              <a:t>defs</a:t>
            </a:r>
            <a:r>
              <a:rPr lang="en-US" sz="800" dirty="0" smtClean="0"/>
              <a:t>\</a:t>
            </a:r>
            <a:r>
              <a:rPr lang="en-US" sz="800" dirty="0" err="1" smtClean="0"/>
              <a:t>iNex_macros.bin</a:t>
            </a:r>
            <a:r>
              <a:rPr lang="en-US" sz="800" dirty="0" smtClean="0"/>
              <a:t> file must be deleted prior to running iNex again. </a:t>
            </a:r>
          </a:p>
          <a:p>
            <a:r>
              <a:rPr lang="en-US" sz="800" dirty="0" smtClean="0"/>
              <a:t>File can be re-generated / picked up by using the Tools menu in the GUI (V1.22 onwards).</a:t>
            </a:r>
          </a:p>
          <a:p>
            <a:endParaRPr lang="en-US" sz="800" dirty="0" smtClean="0"/>
          </a:p>
          <a:p>
            <a:r>
              <a:rPr lang="en-US" sz="800" dirty="0" smtClean="0"/>
              <a:t>In the </a:t>
            </a:r>
            <a:r>
              <a:rPr lang="en-US" sz="800" dirty="0" err="1" smtClean="0"/>
              <a:t>OpenFile</a:t>
            </a:r>
            <a:r>
              <a:rPr lang="en-US" sz="800" dirty="0" smtClean="0"/>
              <a:t> macro (in &lt;INEX_HOME&gt;/</a:t>
            </a:r>
            <a:r>
              <a:rPr lang="en-US" sz="800" dirty="0" err="1" smtClean="0"/>
              <a:t>defs</a:t>
            </a:r>
            <a:r>
              <a:rPr lang="en-US" sz="800" dirty="0" smtClean="0"/>
              <a:t>/macros), locate the following lines:</a:t>
            </a:r>
          </a:p>
          <a:p>
            <a:r>
              <a:rPr lang="en-US" sz="800" dirty="0" smtClean="0"/>
              <a:t>' ------------------------------------------------------------------------------</a:t>
            </a:r>
          </a:p>
          <a:p>
            <a:r>
              <a:rPr lang="en-US" sz="800" dirty="0" smtClean="0"/>
              <a:t>'</a:t>
            </a:r>
          </a:p>
          <a:p>
            <a:r>
              <a:rPr lang="en-US" sz="800" dirty="0" smtClean="0"/>
              <a:t>' The command line generated to start the editor is:</a:t>
            </a:r>
          </a:p>
          <a:p>
            <a:r>
              <a:rPr lang="en-US" sz="800" dirty="0" smtClean="0"/>
              <a:t>'     '</a:t>
            </a:r>
            <a:r>
              <a:rPr lang="en-US" sz="800" dirty="0" err="1" smtClean="0"/>
              <a:t>cEditor</a:t>
            </a:r>
            <a:r>
              <a:rPr lang="en-US" sz="800" dirty="0" smtClean="0"/>
              <a:t> &lt;file&gt;&lt;</a:t>
            </a:r>
            <a:r>
              <a:rPr lang="en-US" sz="800" dirty="0" err="1" smtClean="0"/>
              <a:t>cLineNrOption</a:t>
            </a:r>
            <a:r>
              <a:rPr lang="en-US" sz="800" dirty="0" smtClean="0"/>
              <a:t>&gt;&lt;</a:t>
            </a:r>
            <a:r>
              <a:rPr lang="en-US" sz="800" dirty="0" err="1" smtClean="0"/>
              <a:t>linenr</a:t>
            </a:r>
            <a:r>
              <a:rPr lang="en-US" sz="800" dirty="0" smtClean="0"/>
              <a:t>&gt;'</a:t>
            </a:r>
          </a:p>
          <a:p>
            <a:r>
              <a:rPr lang="en-US" sz="800" dirty="0" smtClean="0"/>
              <a:t>'  It may be required to add a space to the </a:t>
            </a:r>
            <a:r>
              <a:rPr lang="en-US" sz="800" dirty="0" err="1" smtClean="0"/>
              <a:t>cLineNrOption</a:t>
            </a:r>
            <a:r>
              <a:rPr lang="en-US" sz="800" dirty="0" smtClean="0"/>
              <a:t> variable</a:t>
            </a:r>
          </a:p>
          <a:p>
            <a:r>
              <a:rPr lang="en-US" sz="800" dirty="0" smtClean="0"/>
              <a:t>' </a:t>
            </a:r>
          </a:p>
          <a:p>
            <a:r>
              <a:rPr lang="en-US" sz="800" dirty="0" smtClean="0"/>
              <a:t>' Uncomment the 2 lines related to your editor of choice. </a:t>
            </a:r>
          </a:p>
          <a:p>
            <a:r>
              <a:rPr lang="en-US" sz="800" dirty="0" smtClean="0"/>
              <a:t>' </a:t>
            </a:r>
          </a:p>
          <a:p>
            <a:r>
              <a:rPr lang="en-US" sz="800" dirty="0" smtClean="0"/>
              <a:t>' </a:t>
            </a:r>
            <a:r>
              <a:rPr lang="en-US" sz="800" dirty="0" err="1" smtClean="0"/>
              <a:t>PSPad</a:t>
            </a:r>
            <a:r>
              <a:rPr lang="en-US" sz="800" dirty="0" smtClean="0"/>
              <a:t> on 32-bit</a:t>
            </a:r>
          </a:p>
          <a:p>
            <a:r>
              <a:rPr lang="en-US" sz="800" dirty="0" smtClean="0"/>
              <a:t>' </a:t>
            </a:r>
            <a:r>
              <a:rPr lang="en-US" sz="800" dirty="0" err="1" smtClean="0"/>
              <a:t>cEditor</a:t>
            </a:r>
            <a:r>
              <a:rPr lang="en-US" sz="800" dirty="0" smtClean="0"/>
              <a:t>      = "C:\Program Files\</a:t>
            </a:r>
            <a:r>
              <a:rPr lang="en-US" sz="800" dirty="0" err="1" smtClean="0"/>
              <a:t>PSPad</a:t>
            </a:r>
            <a:r>
              <a:rPr lang="en-US" sz="800" dirty="0" smtClean="0"/>
              <a:t> editor\PSPad.exe "</a:t>
            </a:r>
          </a:p>
          <a:p>
            <a:r>
              <a:rPr lang="en-US" sz="800" dirty="0" smtClean="0"/>
              <a:t>' </a:t>
            </a:r>
            <a:r>
              <a:rPr lang="en-US" sz="800" dirty="0" err="1" smtClean="0"/>
              <a:t>cLineNrOption</a:t>
            </a:r>
            <a:r>
              <a:rPr lang="en-US" sz="800" dirty="0" smtClean="0"/>
              <a:t> = " -"</a:t>
            </a:r>
          </a:p>
          <a:p>
            <a:r>
              <a:rPr lang="en-US" sz="800" dirty="0" smtClean="0"/>
              <a:t>' </a:t>
            </a:r>
          </a:p>
          <a:p>
            <a:r>
              <a:rPr lang="en-US" sz="800" dirty="0" smtClean="0"/>
              <a:t>' </a:t>
            </a:r>
            <a:r>
              <a:rPr lang="en-US" sz="800" dirty="0" err="1" smtClean="0"/>
              <a:t>PSPad</a:t>
            </a:r>
            <a:r>
              <a:rPr lang="en-US" sz="800" dirty="0" smtClean="0"/>
              <a:t> on 64-bit Windows</a:t>
            </a:r>
          </a:p>
          <a:p>
            <a:r>
              <a:rPr lang="en-US" sz="800" dirty="0" err="1" smtClean="0"/>
              <a:t>cEditor</a:t>
            </a:r>
            <a:r>
              <a:rPr lang="en-US" sz="800" dirty="0" smtClean="0"/>
              <a:t>      = "C:\Program Files (x86)\</a:t>
            </a:r>
            <a:r>
              <a:rPr lang="en-US" sz="800" dirty="0" err="1" smtClean="0"/>
              <a:t>PSPad</a:t>
            </a:r>
            <a:r>
              <a:rPr lang="en-US" sz="800" dirty="0" smtClean="0"/>
              <a:t> editor\PSPad.exe "</a:t>
            </a:r>
          </a:p>
          <a:p>
            <a:r>
              <a:rPr lang="en-US" sz="800" dirty="0" err="1" smtClean="0"/>
              <a:t>cLineNrOption</a:t>
            </a:r>
            <a:r>
              <a:rPr lang="en-US" sz="800" dirty="0" smtClean="0"/>
              <a:t> = " -"</a:t>
            </a:r>
          </a:p>
          <a:p>
            <a:r>
              <a:rPr lang="en-US" sz="800" dirty="0" smtClean="0"/>
              <a:t>'</a:t>
            </a:r>
          </a:p>
          <a:p>
            <a:r>
              <a:rPr lang="en-US" sz="800" dirty="0" smtClean="0"/>
              <a:t>' For Vim/</a:t>
            </a:r>
            <a:r>
              <a:rPr lang="en-US" sz="800" dirty="0" err="1" smtClean="0"/>
              <a:t>gVim</a:t>
            </a:r>
            <a:r>
              <a:rPr lang="en-US" sz="800" dirty="0" smtClean="0"/>
              <a:t> on 32-bit Windows</a:t>
            </a:r>
          </a:p>
          <a:p>
            <a:r>
              <a:rPr lang="en-US" sz="800" dirty="0" smtClean="0"/>
              <a:t>' </a:t>
            </a:r>
            <a:r>
              <a:rPr lang="en-US" sz="800" dirty="0" err="1" smtClean="0"/>
              <a:t>cEditor</a:t>
            </a:r>
            <a:r>
              <a:rPr lang="en-US" sz="800" dirty="0" smtClean="0"/>
              <a:t>    = "C:\Program Files\Vim\vim72\vim.exe "</a:t>
            </a:r>
          </a:p>
          <a:p>
            <a:r>
              <a:rPr lang="en-US" sz="800" dirty="0" smtClean="0"/>
              <a:t>' </a:t>
            </a:r>
            <a:r>
              <a:rPr lang="en-US" sz="800" dirty="0" err="1" smtClean="0"/>
              <a:t>cLineNrOption</a:t>
            </a:r>
            <a:r>
              <a:rPr lang="en-US" sz="800" dirty="0" smtClean="0"/>
              <a:t> = " +"</a:t>
            </a:r>
          </a:p>
          <a:p>
            <a:r>
              <a:rPr lang="en-US" sz="800" dirty="0" smtClean="0"/>
              <a:t>'</a:t>
            </a:r>
          </a:p>
          <a:p>
            <a:r>
              <a:rPr lang="en-US" sz="800" dirty="0" smtClean="0"/>
              <a:t>' For Vim/</a:t>
            </a:r>
            <a:r>
              <a:rPr lang="en-US" sz="800" dirty="0" err="1" smtClean="0"/>
              <a:t>gVim</a:t>
            </a:r>
            <a:r>
              <a:rPr lang="en-US" sz="800" dirty="0" smtClean="0"/>
              <a:t> on 64-bit Windows</a:t>
            </a:r>
          </a:p>
          <a:p>
            <a:r>
              <a:rPr lang="en-US" sz="800" dirty="0" smtClean="0"/>
              <a:t>' </a:t>
            </a:r>
            <a:r>
              <a:rPr lang="en-US" sz="800" dirty="0" err="1" smtClean="0"/>
              <a:t>cEditor</a:t>
            </a:r>
            <a:r>
              <a:rPr lang="en-US" sz="800" dirty="0" smtClean="0"/>
              <a:t>    = "C:\Program Files (x86)\Vim\vim72\vim.exe "</a:t>
            </a:r>
          </a:p>
          <a:p>
            <a:r>
              <a:rPr lang="en-US" sz="800" dirty="0" smtClean="0"/>
              <a:t>' </a:t>
            </a:r>
            <a:r>
              <a:rPr lang="en-US" sz="800" dirty="0" err="1" smtClean="0"/>
              <a:t>cLineNrOption</a:t>
            </a:r>
            <a:r>
              <a:rPr lang="en-US" sz="800" dirty="0" smtClean="0"/>
              <a:t> = " +"</a:t>
            </a:r>
          </a:p>
          <a:p>
            <a:r>
              <a:rPr lang="en-US" sz="800" dirty="0" smtClean="0"/>
              <a:t>'</a:t>
            </a:r>
          </a:p>
          <a:p>
            <a:r>
              <a:rPr lang="en-US" sz="800" dirty="0" smtClean="0"/>
              <a:t>' ------------------------------------------------------------------------------</a:t>
            </a:r>
          </a:p>
          <a:p>
            <a:endParaRPr lang="en-US" sz="800" dirty="0" smtClean="0"/>
          </a:p>
          <a:p>
            <a:endParaRPr lang="en-US" sz="800" dirty="0" smtClean="0"/>
          </a:p>
          <a:p>
            <a:endParaRPr lang="en-US" sz="800" dirty="0" smtClean="0"/>
          </a:p>
          <a:p>
            <a:r>
              <a:rPr lang="en-US" sz="800" dirty="0" smtClean="0"/>
              <a:t>NOTE: When using Windows8, &lt;INE_HOME&gt;\</a:t>
            </a:r>
            <a:r>
              <a:rPr lang="en-US" sz="800" dirty="0" err="1" smtClean="0"/>
              <a:t>defs</a:t>
            </a:r>
            <a:r>
              <a:rPr lang="en-US" sz="800" dirty="0" smtClean="0"/>
              <a:t>\</a:t>
            </a:r>
            <a:r>
              <a:rPr lang="en-US" sz="800" dirty="0" err="1" smtClean="0"/>
              <a:t>iNex_macros.bin</a:t>
            </a:r>
            <a:r>
              <a:rPr lang="en-US" sz="800" dirty="0" smtClean="0"/>
              <a:t> MUST be used. </a:t>
            </a:r>
          </a:p>
          <a:p>
            <a:endParaRPr lang="en-US" sz="800"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31</a:t>
            </a:fld>
            <a:endParaRPr lang="en-GB" dirty="0"/>
          </a:p>
        </p:txBody>
      </p:sp>
    </p:spTree>
    <p:extLst>
      <p:ext uri="{BB962C8B-B14F-4D97-AF65-F5344CB8AC3E}">
        <p14:creationId xmlns:p14="http://schemas.microsoft.com/office/powerpoint/2010/main" val="4282635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861441"/>
            <a:ext cx="6819900" cy="4605576"/>
          </a:xfrm>
        </p:spPr>
        <p:txBody>
          <a:bodyPr/>
          <a:lstStyle/>
          <a:p>
            <a:r>
              <a:rPr lang="en-US" dirty="0" smtClean="0">
                <a:latin typeface="Arial" panose="020B0604020202020204" pitchFamily="34" charset="0"/>
              </a:rPr>
              <a:t>iNex uses the following rules to determine the severity of </a:t>
            </a:r>
            <a:r>
              <a:rPr lang="en-US" dirty="0" err="1" smtClean="0">
                <a:latin typeface="Arial" panose="020B0604020202020204" pitchFamily="34" charset="0"/>
              </a:rPr>
              <a:t>checkhealth</a:t>
            </a:r>
            <a:r>
              <a:rPr lang="en-US" dirty="0" smtClean="0">
                <a:latin typeface="Arial" panose="020B0604020202020204" pitchFamily="34" charset="0"/>
              </a:rPr>
              <a:t> messages:</a:t>
            </a:r>
          </a:p>
          <a:p>
            <a:pPr marL="185715" indent="-185715">
              <a:buFontTx/>
              <a:buChar char="-"/>
            </a:pPr>
            <a:r>
              <a:rPr lang="en-US" dirty="0" err="1" smtClean="0">
                <a:latin typeface="Arial" panose="020B0604020202020204" pitchFamily="34" charset="0"/>
              </a:rPr>
              <a:t>Checkhealth</a:t>
            </a:r>
            <a:r>
              <a:rPr lang="en-US" dirty="0" smtClean="0">
                <a:latin typeface="Arial" panose="020B0604020202020204" pitchFamily="34" charset="0"/>
              </a:rPr>
              <a:t> does not complain for this component 		</a:t>
            </a:r>
            <a:r>
              <a:rPr lang="en-US" dirty="0" smtClean="0">
                <a:latin typeface="Arial" panose="020B0604020202020204" pitchFamily="34" charset="0"/>
                <a:sym typeface="Wingdings" panose="05000000000000000000" pitchFamily="2" charset="2"/>
              </a:rPr>
              <a:t> Status OK, color Green</a:t>
            </a:r>
          </a:p>
          <a:p>
            <a:pPr marL="185715" indent="-185715">
              <a:buFontTx/>
              <a:buChar char="-"/>
            </a:pPr>
            <a:r>
              <a:rPr lang="en-US" dirty="0" err="1" smtClean="0">
                <a:latin typeface="Arial" panose="020B0604020202020204" pitchFamily="34" charset="0"/>
                <a:sym typeface="Wingdings" panose="05000000000000000000" pitchFamily="2" charset="2"/>
              </a:rPr>
              <a:t>Checkhealth</a:t>
            </a:r>
            <a:r>
              <a:rPr lang="en-US" dirty="0" smtClean="0">
                <a:latin typeface="Arial" panose="020B0604020202020204" pitchFamily="34" charset="0"/>
                <a:sym typeface="Wingdings" panose="05000000000000000000" pitchFamily="2" charset="2"/>
              </a:rPr>
              <a:t> complains for this component:</a:t>
            </a:r>
          </a:p>
          <a:p>
            <a:pPr marL="680954" lvl="1" indent="-185715">
              <a:buFontTx/>
              <a:buChar char="-"/>
            </a:pPr>
            <a:r>
              <a:rPr lang="en-US" dirty="0" smtClean="0">
                <a:latin typeface="Arial" panose="020B0604020202020204" pitchFamily="34" charset="0"/>
                <a:sym typeface="Wingdings" panose="05000000000000000000" pitchFamily="2" charset="2"/>
              </a:rPr>
              <a:t>Contains the words “failed”				 Status Critical, color Red</a:t>
            </a:r>
          </a:p>
          <a:p>
            <a:pPr marL="680954" lvl="1" indent="-185715">
              <a:buFontTx/>
              <a:buChar char="-"/>
            </a:pPr>
            <a:r>
              <a:rPr lang="en-US" dirty="0" smtClean="0">
                <a:latin typeface="Arial" panose="020B0604020202020204" pitchFamily="34" charset="0"/>
                <a:sym typeface="Wingdings" panose="05000000000000000000" pitchFamily="2" charset="2"/>
              </a:rPr>
              <a:t>Contains the words “down”, “error”, “flusher speed”	 Status Error, color Orange</a:t>
            </a:r>
          </a:p>
          <a:p>
            <a:pPr marL="680954" lvl="1" indent="-185715">
              <a:buFontTx/>
              <a:buChar char="-"/>
            </a:pPr>
            <a:r>
              <a:rPr lang="en-US" dirty="0" smtClean="0">
                <a:latin typeface="Arial" panose="020B0604020202020204" pitchFamily="34" charset="0"/>
                <a:sym typeface="Wingdings" panose="05000000000000000000" pitchFamily="2" charset="2"/>
              </a:rPr>
              <a:t>In all other cases					 Status Warning, color Yellow</a:t>
            </a:r>
            <a:endParaRPr lang="en-US" dirty="0" smtClean="0">
              <a:latin typeface="Arial" panose="020B0604020202020204" pitchFamily="34" charset="0"/>
            </a:endParaRPr>
          </a:p>
          <a:p>
            <a:endParaRPr lang="en-US" dirty="0" smtClean="0">
              <a:latin typeface="Arial" panose="020B0604020202020204" pitchFamily="34" charset="0"/>
            </a:endParaRPr>
          </a:p>
          <a:p>
            <a:r>
              <a:rPr lang="en-US" dirty="0" smtClean="0">
                <a:latin typeface="Arial" panose="020B0604020202020204" pitchFamily="34" charset="0"/>
              </a:rPr>
              <a:t>Worksheet names which are “yellow marked”, contain objects which report an abnormal status. </a:t>
            </a:r>
            <a:endParaRPr lang="en-US" dirty="0">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22A853E8-D85F-5D49-95D2-E1D96ABFE2B9}" type="slidenum">
              <a:rPr lang="en-GB" smtClean="0"/>
              <a:pPr/>
              <a:t>32</a:t>
            </a:fld>
            <a:endParaRPr lang="en-GB" dirty="0"/>
          </a:p>
        </p:txBody>
      </p:sp>
    </p:spTree>
    <p:extLst>
      <p:ext uri="{BB962C8B-B14F-4D97-AF65-F5344CB8AC3E}">
        <p14:creationId xmlns:p14="http://schemas.microsoft.com/office/powerpoint/2010/main" val="30882978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861441"/>
            <a:ext cx="6819900" cy="4605576"/>
          </a:xfrm>
        </p:spPr>
        <p:txBody>
          <a:bodyPr/>
          <a:lstStyle/>
          <a:p>
            <a:r>
              <a:rPr lang="en-US" dirty="0" smtClean="0"/>
              <a:t>The codes listed are the “analysis codes”, which are defined in the &lt;INEX_HOME&gt;\</a:t>
            </a:r>
            <a:r>
              <a:rPr lang="en-US" dirty="0" err="1" smtClean="0"/>
              <a:t>defs</a:t>
            </a:r>
            <a:r>
              <a:rPr lang="en-US" dirty="0" smtClean="0"/>
              <a:t>\analysis_definitions.txt file. </a:t>
            </a:r>
          </a:p>
          <a:p>
            <a:r>
              <a:rPr lang="en-US" dirty="0" smtClean="0"/>
              <a:t>The</a:t>
            </a:r>
            <a:r>
              <a:rPr lang="en-US" baseline="0" dirty="0" smtClean="0"/>
              <a:t> severity corresponds to the severity defined for this analysis code. </a:t>
            </a:r>
          </a:p>
          <a:p>
            <a:r>
              <a:rPr lang="en-US" baseline="0" dirty="0" smtClean="0"/>
              <a:t>The %p1%, %p2% </a:t>
            </a:r>
            <a:r>
              <a:rPr lang="en-US" baseline="0" dirty="0" err="1" smtClean="0"/>
              <a:t>etc</a:t>
            </a:r>
            <a:r>
              <a:rPr lang="en-US" baseline="0" dirty="0" smtClean="0"/>
              <a:t> are filled in during runtime. </a:t>
            </a:r>
          </a:p>
          <a:p>
            <a:r>
              <a:rPr lang="en-US" baseline="0" dirty="0" smtClean="0"/>
              <a:t>Analysis codes which are linked to a CFI (so with CFI%&lt;number&gt;%) allow for an automatic upload of the GR8 / SI case number to the central CFI database. </a:t>
            </a:r>
            <a:endParaRPr lang="en-US" dirty="0" smtClean="0"/>
          </a:p>
          <a:p>
            <a:r>
              <a:rPr lang="en-US" dirty="0" smtClean="0"/>
              <a:t>The output in the analysis section is always compressed. One will need to click the “+” in front of the row in order to see the actual</a:t>
            </a:r>
            <a:r>
              <a:rPr lang="en-US" baseline="0" dirty="0" smtClean="0"/>
              <a:t> message.</a:t>
            </a:r>
          </a:p>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33</a:t>
            </a:fld>
            <a:endParaRPr lang="en-GB" dirty="0"/>
          </a:p>
        </p:txBody>
      </p:sp>
    </p:spTree>
    <p:extLst>
      <p:ext uri="{BB962C8B-B14F-4D97-AF65-F5344CB8AC3E}">
        <p14:creationId xmlns:p14="http://schemas.microsoft.com/office/powerpoint/2010/main" val="26326822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34</a:t>
            </a:fld>
            <a:endParaRPr lang="en-GB" dirty="0"/>
          </a:p>
        </p:txBody>
      </p:sp>
    </p:spTree>
    <p:extLst>
      <p:ext uri="{BB962C8B-B14F-4D97-AF65-F5344CB8AC3E}">
        <p14:creationId xmlns:p14="http://schemas.microsoft.com/office/powerpoint/2010/main" val="24122159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35</a:t>
            </a:fld>
            <a:endParaRPr lang="en-GB" dirty="0"/>
          </a:p>
        </p:txBody>
      </p:sp>
    </p:spTree>
    <p:extLst>
      <p:ext uri="{BB962C8B-B14F-4D97-AF65-F5344CB8AC3E}">
        <p14:creationId xmlns:p14="http://schemas.microsoft.com/office/powerpoint/2010/main" val="15307968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36</a:t>
            </a:fld>
            <a:endParaRPr lang="en-GB" dirty="0"/>
          </a:p>
        </p:txBody>
      </p:sp>
    </p:spTree>
    <p:extLst>
      <p:ext uri="{BB962C8B-B14F-4D97-AF65-F5344CB8AC3E}">
        <p14:creationId xmlns:p14="http://schemas.microsoft.com/office/powerpoint/2010/main" val="13905784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37</a:t>
            </a:fld>
            <a:endParaRPr lang="en-GB" dirty="0"/>
          </a:p>
        </p:txBody>
      </p:sp>
    </p:spTree>
    <p:extLst>
      <p:ext uri="{BB962C8B-B14F-4D97-AF65-F5344CB8AC3E}">
        <p14:creationId xmlns:p14="http://schemas.microsoft.com/office/powerpoint/2010/main" val="39746135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38</a:t>
            </a:fld>
            <a:endParaRPr lang="en-GB" dirty="0"/>
          </a:p>
        </p:txBody>
      </p:sp>
    </p:spTree>
    <p:extLst>
      <p:ext uri="{BB962C8B-B14F-4D97-AF65-F5344CB8AC3E}">
        <p14:creationId xmlns:p14="http://schemas.microsoft.com/office/powerpoint/2010/main" val="22536261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39</a:t>
            </a:fld>
            <a:endParaRPr lang="en-GB" dirty="0"/>
          </a:p>
        </p:txBody>
      </p:sp>
    </p:spTree>
    <p:extLst>
      <p:ext uri="{BB962C8B-B14F-4D97-AF65-F5344CB8AC3E}">
        <p14:creationId xmlns:p14="http://schemas.microsoft.com/office/powerpoint/2010/main" val="815315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a:t>
            </a:fld>
            <a:endParaRPr lang="en-GB" dirty="0"/>
          </a:p>
        </p:txBody>
      </p:sp>
    </p:spTree>
    <p:extLst>
      <p:ext uri="{BB962C8B-B14F-4D97-AF65-F5344CB8AC3E}">
        <p14:creationId xmlns:p14="http://schemas.microsoft.com/office/powerpoint/2010/main" val="34457085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40</a:t>
            </a:fld>
            <a:endParaRPr lang="en-GB" dirty="0"/>
          </a:p>
        </p:txBody>
      </p:sp>
    </p:spTree>
    <p:extLst>
      <p:ext uri="{BB962C8B-B14F-4D97-AF65-F5344CB8AC3E}">
        <p14:creationId xmlns:p14="http://schemas.microsoft.com/office/powerpoint/2010/main" val="39558051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41</a:t>
            </a:fld>
            <a:endParaRPr lang="en-GB" dirty="0"/>
          </a:p>
        </p:txBody>
      </p:sp>
    </p:spTree>
    <p:extLst>
      <p:ext uri="{BB962C8B-B14F-4D97-AF65-F5344CB8AC3E}">
        <p14:creationId xmlns:p14="http://schemas.microsoft.com/office/powerpoint/2010/main" val="39922589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42</a:t>
            </a:fld>
            <a:endParaRPr lang="en-GB" dirty="0"/>
          </a:p>
        </p:txBody>
      </p:sp>
    </p:spTree>
    <p:extLst>
      <p:ext uri="{BB962C8B-B14F-4D97-AF65-F5344CB8AC3E}">
        <p14:creationId xmlns:p14="http://schemas.microsoft.com/office/powerpoint/2010/main" val="24760603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43</a:t>
            </a:fld>
            <a:endParaRPr lang="en-GB" dirty="0"/>
          </a:p>
        </p:txBody>
      </p:sp>
    </p:spTree>
    <p:extLst>
      <p:ext uri="{BB962C8B-B14F-4D97-AF65-F5344CB8AC3E}">
        <p14:creationId xmlns:p14="http://schemas.microsoft.com/office/powerpoint/2010/main" val="8433564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44</a:t>
            </a:fld>
            <a:endParaRPr lang="en-GB" dirty="0"/>
          </a:p>
        </p:txBody>
      </p:sp>
    </p:spTree>
    <p:extLst>
      <p:ext uri="{BB962C8B-B14F-4D97-AF65-F5344CB8AC3E}">
        <p14:creationId xmlns:p14="http://schemas.microsoft.com/office/powerpoint/2010/main" val="2832759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45</a:t>
            </a:fld>
            <a:endParaRPr lang="en-GB" dirty="0"/>
          </a:p>
        </p:txBody>
      </p:sp>
    </p:spTree>
    <p:extLst>
      <p:ext uri="{BB962C8B-B14F-4D97-AF65-F5344CB8AC3E}">
        <p14:creationId xmlns:p14="http://schemas.microsoft.com/office/powerpoint/2010/main" val="39110197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46</a:t>
            </a:fld>
            <a:endParaRPr lang="en-GB" dirty="0"/>
          </a:p>
        </p:txBody>
      </p:sp>
    </p:spTree>
    <p:extLst>
      <p:ext uri="{BB962C8B-B14F-4D97-AF65-F5344CB8AC3E}">
        <p14:creationId xmlns:p14="http://schemas.microsoft.com/office/powerpoint/2010/main" val="27696713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861441"/>
            <a:ext cx="6819900" cy="4605576"/>
          </a:xfrm>
        </p:spPr>
        <p:txBody>
          <a:bodyPr/>
          <a:lstStyle/>
          <a:p>
            <a:pPr defTabSz="466007">
              <a:spcAft>
                <a:spcPts val="433"/>
              </a:spcAft>
              <a:buSzPct val="100000"/>
            </a:pPr>
            <a:r>
              <a:rPr lang="en-US" dirty="0">
                <a:solidFill>
                  <a:srgbClr val="000000"/>
                </a:solidFill>
                <a:latin typeface="Arial" panose="020B0604020202020204" pitchFamily="34" charset="0"/>
                <a:cs typeface="HP Simplified" pitchFamily="34" charset="0"/>
              </a:rPr>
              <a:t>3 independent overviews:</a:t>
            </a:r>
          </a:p>
          <a:p>
            <a:pPr marL="309524" indent="-309524" defTabSz="466007">
              <a:spcAft>
                <a:spcPts val="433"/>
              </a:spcAft>
              <a:buSzPct val="100000"/>
              <a:buFontTx/>
              <a:buChar char="-"/>
            </a:pPr>
            <a:r>
              <a:rPr lang="en-US" dirty="0">
                <a:solidFill>
                  <a:srgbClr val="000000"/>
                </a:solidFill>
                <a:latin typeface="Arial" panose="020B0604020202020204" pitchFamily="34" charset="0"/>
                <a:cs typeface="HP Simplified" pitchFamily="34" charset="0"/>
              </a:rPr>
              <a:t>Path Lost / Normal event count</a:t>
            </a:r>
          </a:p>
          <a:p>
            <a:pPr marL="309524" indent="-309524" defTabSz="466007">
              <a:spcAft>
                <a:spcPts val="433"/>
              </a:spcAft>
              <a:buSzPct val="100000"/>
              <a:buFontTx/>
              <a:buChar char="-"/>
            </a:pPr>
            <a:r>
              <a:rPr lang="en-US" dirty="0" err="1">
                <a:solidFill>
                  <a:srgbClr val="000000"/>
                </a:solidFill>
                <a:latin typeface="Arial" panose="020B0604020202020204" pitchFamily="34" charset="0"/>
                <a:cs typeface="HP Simplified" pitchFamily="34" charset="0"/>
              </a:rPr>
              <a:t>AscAScQ</a:t>
            </a:r>
            <a:r>
              <a:rPr lang="en-US" dirty="0">
                <a:solidFill>
                  <a:srgbClr val="000000"/>
                </a:solidFill>
                <a:latin typeface="Arial" panose="020B0604020202020204" pitchFamily="34" charset="0"/>
                <a:cs typeface="HP Simplified" pitchFamily="34" charset="0"/>
              </a:rPr>
              <a:t>/</a:t>
            </a:r>
            <a:r>
              <a:rPr lang="en-US" dirty="0" err="1">
                <a:solidFill>
                  <a:srgbClr val="000000"/>
                </a:solidFill>
                <a:latin typeface="Arial" panose="020B0604020202020204" pitchFamily="34" charset="0"/>
                <a:cs typeface="HP Simplified" pitchFamily="34" charset="0"/>
              </a:rPr>
              <a:t>Sensekey</a:t>
            </a:r>
            <a:r>
              <a:rPr lang="en-US" dirty="0">
                <a:solidFill>
                  <a:srgbClr val="000000"/>
                </a:solidFill>
                <a:latin typeface="Arial" panose="020B0604020202020204" pitchFamily="34" charset="0"/>
                <a:cs typeface="HP Simplified" pitchFamily="34" charset="0"/>
              </a:rPr>
              <a:t> event count</a:t>
            </a:r>
          </a:p>
          <a:p>
            <a:pPr marL="309524" indent="-309524" defTabSz="466007">
              <a:spcAft>
                <a:spcPts val="433"/>
              </a:spcAft>
              <a:buSzPct val="100000"/>
              <a:buFontTx/>
              <a:buChar char="-"/>
            </a:pPr>
            <a:r>
              <a:rPr lang="en-US" dirty="0">
                <a:solidFill>
                  <a:srgbClr val="000000"/>
                </a:solidFill>
                <a:latin typeface="Arial" panose="020B0604020202020204" pitchFamily="34" charset="0"/>
                <a:cs typeface="HP Simplified" pitchFamily="34" charset="0"/>
              </a:rPr>
              <a:t>SCSI reserve/release event count </a:t>
            </a:r>
          </a:p>
          <a:p>
            <a:pPr defTabSz="466007">
              <a:spcAft>
                <a:spcPts val="433"/>
              </a:spcAft>
              <a:buSzPct val="100000"/>
            </a:pPr>
            <a:r>
              <a:rPr lang="en-US" dirty="0">
                <a:solidFill>
                  <a:srgbClr val="000000"/>
                </a:solidFill>
                <a:latin typeface="Arial" panose="020B0604020202020204" pitchFamily="34" charset="0"/>
                <a:cs typeface="HP Simplified" pitchFamily="34" charset="0"/>
              </a:rPr>
              <a:t>Default output compressed</a:t>
            </a:r>
          </a:p>
          <a:p>
            <a:pPr defTabSz="466007">
              <a:spcAft>
                <a:spcPts val="433"/>
              </a:spcAft>
              <a:buSzPct val="100000"/>
            </a:pPr>
            <a:r>
              <a:rPr lang="en-US" dirty="0">
                <a:solidFill>
                  <a:srgbClr val="000000"/>
                </a:solidFill>
                <a:latin typeface="Arial" panose="020B0604020202020204" pitchFamily="34" charset="0"/>
                <a:cs typeface="HP Simplified" pitchFamily="34" charset="0"/>
              </a:rPr>
              <a:t>Use “+” to see the details. </a:t>
            </a:r>
          </a:p>
          <a:p>
            <a:pPr defTabSz="466007">
              <a:spcAft>
                <a:spcPts val="433"/>
              </a:spcAft>
              <a:buSzPct val="100000"/>
            </a:pPr>
            <a:r>
              <a:rPr lang="en-US" dirty="0">
                <a:solidFill>
                  <a:srgbClr val="000000"/>
                </a:solidFill>
                <a:latin typeface="Arial" panose="020B0604020202020204" pitchFamily="34" charset="0"/>
                <a:cs typeface="HP Simplified" pitchFamily="34" charset="0"/>
              </a:rPr>
              <a:t>iNex will indicate which </a:t>
            </a:r>
            <a:r>
              <a:rPr lang="en-US" dirty="0" err="1">
                <a:solidFill>
                  <a:srgbClr val="000000"/>
                </a:solidFill>
                <a:latin typeface="Arial" panose="020B0604020202020204" pitchFamily="34" charset="0"/>
                <a:cs typeface="HP Simplified" pitchFamily="34" charset="0"/>
              </a:rPr>
              <a:t>Asc</a:t>
            </a:r>
            <a:r>
              <a:rPr lang="en-US" dirty="0">
                <a:solidFill>
                  <a:srgbClr val="000000"/>
                </a:solidFill>
                <a:latin typeface="Arial" panose="020B0604020202020204" pitchFamily="34" charset="0"/>
                <a:cs typeface="HP Simplified" pitchFamily="34" charset="0"/>
              </a:rPr>
              <a:t>/</a:t>
            </a:r>
            <a:r>
              <a:rPr lang="en-US" dirty="0" err="1">
                <a:solidFill>
                  <a:srgbClr val="000000"/>
                </a:solidFill>
                <a:latin typeface="Arial" panose="020B0604020202020204" pitchFamily="34" charset="0"/>
                <a:cs typeface="HP Simplified" pitchFamily="34" charset="0"/>
              </a:rPr>
              <a:t>Ascq</a:t>
            </a:r>
            <a:r>
              <a:rPr lang="en-US" dirty="0">
                <a:solidFill>
                  <a:srgbClr val="000000"/>
                </a:solidFill>
                <a:latin typeface="Arial" panose="020B0604020202020204" pitchFamily="34" charset="0"/>
                <a:cs typeface="HP Simplified" pitchFamily="34" charset="0"/>
              </a:rPr>
              <a:t> values can be ignored (grayed) and which ones not (black). Same applies to </a:t>
            </a:r>
            <a:r>
              <a:rPr lang="en-US" dirty="0" err="1">
                <a:solidFill>
                  <a:srgbClr val="000000"/>
                </a:solidFill>
                <a:latin typeface="Arial" panose="020B0604020202020204" pitchFamily="34" charset="0"/>
                <a:cs typeface="HP Simplified" pitchFamily="34" charset="0"/>
              </a:rPr>
              <a:t>SenseKey</a:t>
            </a:r>
            <a:r>
              <a:rPr lang="en-US" dirty="0">
                <a:solidFill>
                  <a:srgbClr val="000000"/>
                </a:solidFill>
                <a:latin typeface="Arial" panose="020B0604020202020204" pitchFamily="34" charset="0"/>
                <a:cs typeface="HP Simplified" pitchFamily="34" charset="0"/>
              </a:rPr>
              <a:t> and SCSI Status values. </a:t>
            </a:r>
          </a:p>
          <a:p>
            <a:endParaRPr lang="en-US" dirty="0" smtClean="0">
              <a:latin typeface="Arial" panose="020B0604020202020204" pitchFamily="34" charset="0"/>
            </a:endParaRPr>
          </a:p>
          <a:p>
            <a:r>
              <a:rPr lang="en-US" dirty="0" smtClean="0">
                <a:latin typeface="Arial" panose="020B0604020202020204" pitchFamily="34" charset="0"/>
              </a:rPr>
              <a:t>The first row (rows 5, 31, 46, 59, 72, 85, 98, 111, 124, 137, 150 in the example above) provides the overall numbers per server; the detailed</a:t>
            </a:r>
          </a:p>
          <a:p>
            <a:r>
              <a:rPr lang="en-US" dirty="0" smtClean="0">
                <a:latin typeface="Arial" panose="020B0604020202020204" pitchFamily="34" charset="0"/>
              </a:rPr>
              <a:t>Output lists the actual number encountered per port and per </a:t>
            </a:r>
            <a:r>
              <a:rPr lang="en-US" dirty="0" err="1" smtClean="0">
                <a:latin typeface="Arial" panose="020B0604020202020204" pitchFamily="34" charset="0"/>
              </a:rPr>
              <a:t>Asc</a:t>
            </a:r>
            <a:r>
              <a:rPr lang="en-US" dirty="0" smtClean="0">
                <a:latin typeface="Arial" panose="020B0604020202020204" pitchFamily="34" charset="0"/>
              </a:rPr>
              <a:t>/</a:t>
            </a:r>
            <a:r>
              <a:rPr lang="en-US" dirty="0" err="1" smtClean="0">
                <a:latin typeface="Arial" panose="020B0604020202020204" pitchFamily="34" charset="0"/>
              </a:rPr>
              <a:t>Ascq</a:t>
            </a:r>
            <a:r>
              <a:rPr lang="en-US" dirty="0" smtClean="0">
                <a:latin typeface="Arial" panose="020B0604020202020204" pitchFamily="34" charset="0"/>
              </a:rPr>
              <a:t>/</a:t>
            </a:r>
            <a:r>
              <a:rPr lang="en-US" dirty="0" err="1" smtClean="0">
                <a:latin typeface="Arial" panose="020B0604020202020204" pitchFamily="34" charset="0"/>
              </a:rPr>
              <a:t>SKey</a:t>
            </a:r>
            <a:endParaRPr lang="en-US" dirty="0">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22A853E8-D85F-5D49-95D2-E1D96ABFE2B9}" type="slidenum">
              <a:rPr lang="en-GB" smtClean="0"/>
              <a:pPr/>
              <a:t>47</a:t>
            </a:fld>
            <a:endParaRPr lang="en-GB" dirty="0"/>
          </a:p>
        </p:txBody>
      </p:sp>
    </p:spTree>
    <p:extLst>
      <p:ext uri="{BB962C8B-B14F-4D97-AF65-F5344CB8AC3E}">
        <p14:creationId xmlns:p14="http://schemas.microsoft.com/office/powerpoint/2010/main" val="26635571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48</a:t>
            </a:fld>
            <a:endParaRPr lang="en-GB" dirty="0"/>
          </a:p>
        </p:txBody>
      </p:sp>
    </p:spTree>
    <p:extLst>
      <p:ext uri="{BB962C8B-B14F-4D97-AF65-F5344CB8AC3E}">
        <p14:creationId xmlns:p14="http://schemas.microsoft.com/office/powerpoint/2010/main" val="4930731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49</a:t>
            </a:fld>
            <a:endParaRPr lang="en-GB" dirty="0"/>
          </a:p>
        </p:txBody>
      </p:sp>
    </p:spTree>
    <p:extLst>
      <p:ext uri="{BB962C8B-B14F-4D97-AF65-F5344CB8AC3E}">
        <p14:creationId xmlns:p14="http://schemas.microsoft.com/office/powerpoint/2010/main" val="644782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5</a:t>
            </a:fld>
            <a:endParaRPr lang="en-GB" dirty="0"/>
          </a:p>
        </p:txBody>
      </p:sp>
    </p:spTree>
    <p:extLst>
      <p:ext uri="{BB962C8B-B14F-4D97-AF65-F5344CB8AC3E}">
        <p14:creationId xmlns:p14="http://schemas.microsoft.com/office/powerpoint/2010/main" val="165083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50</a:t>
            </a:fld>
            <a:endParaRPr lang="en-GB" dirty="0"/>
          </a:p>
        </p:txBody>
      </p:sp>
    </p:spTree>
    <p:extLst>
      <p:ext uri="{BB962C8B-B14F-4D97-AF65-F5344CB8AC3E}">
        <p14:creationId xmlns:p14="http://schemas.microsoft.com/office/powerpoint/2010/main" val="39222300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51</a:t>
            </a:fld>
            <a:endParaRPr lang="en-GB" dirty="0"/>
          </a:p>
        </p:txBody>
      </p:sp>
    </p:spTree>
    <p:extLst>
      <p:ext uri="{BB962C8B-B14F-4D97-AF65-F5344CB8AC3E}">
        <p14:creationId xmlns:p14="http://schemas.microsoft.com/office/powerpoint/2010/main" val="39324934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a:latin typeface="Arial" panose="020B0604020202020204" pitchFamily="34" charset="0"/>
              </a:rPr>
              <a:t>This is the merged output, reversed time order, of the /</a:t>
            </a:r>
            <a:r>
              <a:rPr lang="en-US" dirty="0" err="1">
                <a:latin typeface="Arial" panose="020B0604020202020204" pitchFamily="34" charset="0"/>
              </a:rPr>
              <a:t>var</a:t>
            </a:r>
            <a:r>
              <a:rPr lang="en-US" dirty="0">
                <a:latin typeface="Arial" panose="020B0604020202020204" pitchFamily="34" charset="0"/>
              </a:rPr>
              <a:t>/log/</a:t>
            </a:r>
            <a:r>
              <a:rPr lang="en-US" dirty="0" err="1">
                <a:latin typeface="Arial" panose="020B0604020202020204" pitchFamily="34" charset="0"/>
              </a:rPr>
              <a:t>tpd</a:t>
            </a:r>
            <a:r>
              <a:rPr lang="en-US" dirty="0">
                <a:latin typeface="Arial" panose="020B0604020202020204" pitchFamily="34" charset="0"/>
              </a:rPr>
              <a:t>/</a:t>
            </a:r>
            <a:r>
              <a:rPr lang="en-US" dirty="0" err="1">
                <a:latin typeface="Arial" panose="020B0604020202020204" pitchFamily="34" charset="0"/>
              </a:rPr>
              <a:t>srsampler</a:t>
            </a:r>
            <a:r>
              <a:rPr lang="en-US" dirty="0" smtClean="0">
                <a:latin typeface="Arial" panose="020B0604020202020204" pitchFamily="34" charset="0"/>
              </a:rPr>
              <a:t>, </a:t>
            </a:r>
            <a:r>
              <a:rPr lang="en-US" dirty="0">
                <a:latin typeface="Arial" panose="020B0604020202020204" pitchFamily="34" charset="0"/>
              </a:rPr>
              <a:t>/</a:t>
            </a:r>
            <a:r>
              <a:rPr lang="en-US" dirty="0" err="1">
                <a:latin typeface="Arial" panose="020B0604020202020204" pitchFamily="34" charset="0"/>
              </a:rPr>
              <a:t>var</a:t>
            </a:r>
            <a:r>
              <a:rPr lang="en-US" dirty="0">
                <a:latin typeface="Arial" panose="020B0604020202020204" pitchFamily="34" charset="0"/>
              </a:rPr>
              <a:t>/log/</a:t>
            </a:r>
            <a:r>
              <a:rPr lang="en-US" dirty="0" err="1">
                <a:latin typeface="Arial" panose="020B0604020202020204" pitchFamily="34" charset="0"/>
              </a:rPr>
              <a:t>tpd</a:t>
            </a:r>
            <a:r>
              <a:rPr lang="en-US" dirty="0">
                <a:latin typeface="Arial" panose="020B0604020202020204" pitchFamily="34" charset="0"/>
              </a:rPr>
              <a:t>/</a:t>
            </a:r>
            <a:r>
              <a:rPr lang="en-US" dirty="0" err="1">
                <a:latin typeface="Arial" panose="020B0604020202020204" pitchFamily="34" charset="0"/>
              </a:rPr>
              <a:t>srdatac</a:t>
            </a:r>
            <a:r>
              <a:rPr lang="en-US" dirty="0" smtClean="0">
                <a:latin typeface="Arial" panose="020B0604020202020204" pitchFamily="34" charset="0"/>
              </a:rPr>
              <a:t>, </a:t>
            </a:r>
            <a:r>
              <a:rPr lang="en-US" dirty="0">
                <a:latin typeface="Arial" panose="020B0604020202020204" pitchFamily="34" charset="0"/>
              </a:rPr>
              <a:t>/</a:t>
            </a:r>
            <a:r>
              <a:rPr lang="en-US" dirty="0" err="1">
                <a:latin typeface="Arial" panose="020B0604020202020204" pitchFamily="34" charset="0"/>
              </a:rPr>
              <a:t>var</a:t>
            </a:r>
            <a:r>
              <a:rPr lang="en-US" dirty="0">
                <a:latin typeface="Arial" panose="020B0604020202020204" pitchFamily="34" charset="0"/>
              </a:rPr>
              <a:t>/log/</a:t>
            </a:r>
            <a:r>
              <a:rPr lang="en-US" dirty="0" err="1">
                <a:latin typeface="Arial" panose="020B0604020202020204" pitchFamily="34" charset="0"/>
              </a:rPr>
              <a:t>tpd</a:t>
            </a:r>
            <a:r>
              <a:rPr lang="en-US" dirty="0">
                <a:latin typeface="Arial" panose="020B0604020202020204" pitchFamily="34" charset="0"/>
              </a:rPr>
              <a:t>/</a:t>
            </a:r>
            <a:r>
              <a:rPr lang="en-US" dirty="0" err="1">
                <a:latin typeface="Arial" panose="020B0604020202020204" pitchFamily="34" charset="0"/>
              </a:rPr>
              <a:t>srdatastop</a:t>
            </a:r>
            <a:r>
              <a:rPr lang="en-US" dirty="0" smtClean="0">
                <a:latin typeface="Arial" panose="020B0604020202020204" pitchFamily="34" charset="0"/>
              </a:rPr>
              <a:t>, </a:t>
            </a:r>
            <a:r>
              <a:rPr lang="en-US" dirty="0">
                <a:latin typeface="Arial" panose="020B0604020202020204" pitchFamily="34" charset="0"/>
              </a:rPr>
              <a:t>/</a:t>
            </a:r>
            <a:r>
              <a:rPr lang="en-US" dirty="0" err="1">
                <a:latin typeface="Arial" panose="020B0604020202020204" pitchFamily="34" charset="0"/>
              </a:rPr>
              <a:t>var</a:t>
            </a:r>
            <a:r>
              <a:rPr lang="en-US" dirty="0">
                <a:latin typeface="Arial" panose="020B0604020202020204" pitchFamily="34" charset="0"/>
              </a:rPr>
              <a:t>/log/</a:t>
            </a:r>
            <a:r>
              <a:rPr lang="en-US" dirty="0" err="1">
                <a:latin typeface="Arial" panose="020B0604020202020204" pitchFamily="34" charset="0"/>
              </a:rPr>
              <a:t>tpd</a:t>
            </a:r>
            <a:r>
              <a:rPr lang="en-US" dirty="0">
                <a:latin typeface="Arial" panose="020B0604020202020204" pitchFamily="34" charset="0"/>
              </a:rPr>
              <a:t>/</a:t>
            </a:r>
            <a:r>
              <a:rPr lang="en-US" dirty="0" err="1">
                <a:latin typeface="Arial" panose="020B0604020202020204" pitchFamily="34" charset="0"/>
              </a:rPr>
              <a:t>ldrgsampler</a:t>
            </a:r>
            <a:r>
              <a:rPr lang="en-US" dirty="0">
                <a:latin typeface="Arial" panose="020B0604020202020204" pitchFamily="34" charset="0"/>
              </a:rPr>
              <a:t> </a:t>
            </a:r>
            <a:r>
              <a:rPr lang="en-US" dirty="0" smtClean="0">
                <a:latin typeface="Arial" panose="020B0604020202020204" pitchFamily="34" charset="0"/>
              </a:rPr>
              <a:t>files on each node. </a:t>
            </a:r>
          </a:p>
        </p:txBody>
      </p:sp>
      <p:sp>
        <p:nvSpPr>
          <p:cNvPr id="4" name="Slide Number Placeholder 3"/>
          <p:cNvSpPr>
            <a:spLocks noGrp="1"/>
          </p:cNvSpPr>
          <p:nvPr>
            <p:ph type="sldNum" sz="quarter" idx="10"/>
          </p:nvPr>
        </p:nvSpPr>
        <p:spPr/>
        <p:txBody>
          <a:bodyPr/>
          <a:lstStyle/>
          <a:p>
            <a:fld id="{22A853E8-D85F-5D49-95D2-E1D96ABFE2B9}" type="slidenum">
              <a:rPr lang="en-GB" smtClean="0"/>
              <a:pPr/>
              <a:t>52</a:t>
            </a:fld>
            <a:endParaRPr lang="en-GB" dirty="0"/>
          </a:p>
        </p:txBody>
      </p:sp>
    </p:spTree>
    <p:extLst>
      <p:ext uri="{BB962C8B-B14F-4D97-AF65-F5344CB8AC3E}">
        <p14:creationId xmlns:p14="http://schemas.microsoft.com/office/powerpoint/2010/main" val="3330581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70882" y="4540807"/>
            <a:ext cx="6819900" cy="5398840"/>
          </a:xfrm>
        </p:spPr>
        <p:txBody>
          <a:bodyPr/>
          <a:lstStyle/>
          <a:p>
            <a:r>
              <a:rPr lang="en-US" sz="900" dirty="0" smtClean="0"/>
              <a:t>This can be a very busy worksheet, containing lot of graphs. </a:t>
            </a:r>
          </a:p>
          <a:p>
            <a:r>
              <a:rPr lang="en-US" sz="900" dirty="0" smtClean="0"/>
              <a:t>Most graphs are per AO configuration; however “Adaptive Optimization Configurations” and “IO versus Space distribution” are graphs, which have all AO configurations in one combined view. </a:t>
            </a:r>
          </a:p>
          <a:p>
            <a:r>
              <a:rPr lang="en-US" sz="900" dirty="0" smtClean="0"/>
              <a:t>The graph on this slide is based upon the output of “</a:t>
            </a:r>
            <a:r>
              <a:rPr lang="en-US" sz="900" dirty="0" err="1" smtClean="0"/>
              <a:t>sraomoves</a:t>
            </a:r>
            <a:r>
              <a:rPr lang="en-US" sz="900" dirty="0" smtClean="0"/>
              <a:t> –</a:t>
            </a:r>
            <a:r>
              <a:rPr lang="en-US" sz="900" dirty="0" err="1" smtClean="0"/>
              <a:t>btsecs</a:t>
            </a:r>
            <a:r>
              <a:rPr lang="en-US" sz="900" dirty="0" smtClean="0"/>
              <a:t> -1d”</a:t>
            </a:r>
          </a:p>
          <a:p>
            <a:r>
              <a:rPr lang="pt-BR" sz="900" dirty="0" smtClean="0"/>
              <a:t>Start Time: 2014-01-23 11:02:17 PST (1390503737)</a:t>
            </a:r>
          </a:p>
          <a:p>
            <a:r>
              <a:rPr lang="pt-BR" sz="900" dirty="0" smtClean="0"/>
              <a:t>End Time: 2014-01-24 11:02:17 PST (1390590137)</a:t>
            </a:r>
          </a:p>
          <a:p>
            <a:r>
              <a:rPr lang="pt-BR" sz="900" dirty="0" smtClean="0"/>
              <a:t>Id         Name SrcTier DstTier Space  MovedMB</a:t>
            </a:r>
          </a:p>
          <a:p>
            <a:r>
              <a:rPr lang="pt-BR" sz="900" dirty="0" smtClean="0"/>
              <a:t> 2 AO_Databases       0       1   adm    47776</a:t>
            </a:r>
          </a:p>
          <a:p>
            <a:r>
              <a:rPr lang="pt-BR" sz="900" dirty="0" smtClean="0"/>
              <a:t> 2 AO_Databases       0       1   usr  7103232</a:t>
            </a:r>
          </a:p>
          <a:p>
            <a:r>
              <a:rPr lang="pt-BR" sz="900" dirty="0" smtClean="0"/>
              <a:t> 2 AO_Databases       0       2   adm    28608</a:t>
            </a:r>
          </a:p>
          <a:p>
            <a:r>
              <a:rPr lang="pt-BR" sz="900" dirty="0" smtClean="0"/>
              <a:t> 2 AO_Databases       0       2   usr  2594304</a:t>
            </a:r>
          </a:p>
          <a:p>
            <a:r>
              <a:rPr lang="pt-BR" sz="900" dirty="0" smtClean="0"/>
              <a:t> 2 AO_Databases       1       0   adm    47584</a:t>
            </a:r>
          </a:p>
          <a:p>
            <a:r>
              <a:rPr lang="pt-BR" sz="900" dirty="0" smtClean="0"/>
              <a:t> 2 AO_Databases       1       0   usr  4414848</a:t>
            </a:r>
          </a:p>
          <a:p>
            <a:r>
              <a:rPr lang="pt-BR" sz="900" dirty="0" smtClean="0"/>
              <a:t> 2 AO_Databases       1       2   adm     8544</a:t>
            </a:r>
          </a:p>
          <a:p>
            <a:r>
              <a:rPr lang="pt-BR" sz="900" dirty="0" smtClean="0"/>
              <a:t> 2 AO_Databases       1       2   usr  8839040</a:t>
            </a:r>
          </a:p>
          <a:p>
            <a:r>
              <a:rPr lang="pt-BR" sz="900" dirty="0" smtClean="0"/>
              <a:t> 2 AO_Databases       2       0   adm    19136</a:t>
            </a:r>
          </a:p>
          <a:p>
            <a:r>
              <a:rPr lang="pt-BR" sz="900" dirty="0" smtClean="0"/>
              <a:t> 2 AO_Databases       2       0   usr  2570752</a:t>
            </a:r>
          </a:p>
          <a:p>
            <a:r>
              <a:rPr lang="pt-BR" sz="900" dirty="0" smtClean="0"/>
              <a:t> 2 AO_Databases       2       1   adm    15040</a:t>
            </a:r>
          </a:p>
          <a:p>
            <a:r>
              <a:rPr lang="pt-BR" sz="900" dirty="0" smtClean="0"/>
              <a:t> 2 AO_Databases       2       1   usr  2558336</a:t>
            </a:r>
          </a:p>
          <a:p>
            <a:r>
              <a:rPr lang="pt-BR" sz="900" dirty="0" smtClean="0"/>
              <a:t> 3       AO_VMs       0       1   adm   129600</a:t>
            </a:r>
          </a:p>
          <a:p>
            <a:r>
              <a:rPr lang="pt-BR" sz="900" dirty="0" smtClean="0"/>
              <a:t> 3       AO_VMs       0       1   usr  2829440</a:t>
            </a:r>
          </a:p>
          <a:p>
            <a:r>
              <a:rPr lang="pt-BR" sz="900" dirty="0" smtClean="0"/>
              <a:t> 3       AO_VMs       0       2   adm     4704</a:t>
            </a:r>
          </a:p>
          <a:p>
            <a:r>
              <a:rPr lang="pt-BR" sz="900" dirty="0" smtClean="0"/>
              <a:t> 3       AO_VMs       0       2   usr    60928</a:t>
            </a:r>
          </a:p>
          <a:p>
            <a:r>
              <a:rPr lang="pt-BR" sz="900" dirty="0" smtClean="0"/>
              <a:t> 3       AO_VMs       1       0   adm   141440</a:t>
            </a:r>
          </a:p>
          <a:p>
            <a:r>
              <a:rPr lang="pt-BR" sz="900" dirty="0" smtClean="0"/>
              <a:t> 3       AO_VMs       1       0   usr  6961536</a:t>
            </a:r>
          </a:p>
          <a:p>
            <a:r>
              <a:rPr lang="pt-BR" sz="900" dirty="0" smtClean="0"/>
              <a:t> 3       AO_VMs       1       2   adm    10016</a:t>
            </a:r>
          </a:p>
          <a:p>
            <a:r>
              <a:rPr lang="pt-BR" sz="900" dirty="0" smtClean="0"/>
              <a:t> 3       AO_VMs       1       2   usr  1315200</a:t>
            </a:r>
          </a:p>
          <a:p>
            <a:r>
              <a:rPr lang="pt-BR" sz="900" dirty="0" smtClean="0"/>
              <a:t> 3       AO_VMs       2       0   adm     7840</a:t>
            </a:r>
          </a:p>
          <a:p>
            <a:r>
              <a:rPr lang="pt-BR" sz="900" dirty="0" smtClean="0"/>
              <a:t> 3       AO_VMs       2       0   usr   584960</a:t>
            </a:r>
          </a:p>
          <a:p>
            <a:r>
              <a:rPr lang="pt-BR" sz="900" dirty="0" smtClean="0"/>
              <a:t> 3       AO_VMs       2       1   adm    58880</a:t>
            </a:r>
          </a:p>
          <a:p>
            <a:r>
              <a:rPr lang="pt-BR" sz="900" dirty="0" smtClean="0"/>
              <a:t> 3       AO_VMs       2       1   usr 15670784</a:t>
            </a:r>
          </a:p>
          <a:p>
            <a:r>
              <a:rPr lang="pt-BR" sz="900" dirty="0" smtClean="0"/>
              <a:t> ....</a:t>
            </a:r>
            <a:endParaRPr lang="en-US" sz="900"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53</a:t>
            </a:fld>
            <a:endParaRPr lang="en-GB" dirty="0"/>
          </a:p>
        </p:txBody>
      </p:sp>
    </p:spTree>
    <p:extLst>
      <p:ext uri="{BB962C8B-B14F-4D97-AF65-F5344CB8AC3E}">
        <p14:creationId xmlns:p14="http://schemas.microsoft.com/office/powerpoint/2010/main" val="4974954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This output is based upon the “</a:t>
            </a:r>
            <a:r>
              <a:rPr lang="en-US" dirty="0" err="1" smtClean="0"/>
              <a:t>sraomoves</a:t>
            </a:r>
            <a:r>
              <a:rPr lang="en-US" dirty="0" smtClean="0"/>
              <a:t> –</a:t>
            </a:r>
            <a:r>
              <a:rPr lang="en-US" dirty="0" err="1" smtClean="0"/>
              <a:t>btsecs</a:t>
            </a:r>
            <a:r>
              <a:rPr lang="en-US" dirty="0" smtClean="0"/>
              <a:t> -1d” output as well as several </a:t>
            </a:r>
            <a:r>
              <a:rPr lang="en-US" dirty="0" err="1" smtClean="0"/>
              <a:t>showcpg</a:t>
            </a:r>
            <a:r>
              <a:rPr lang="en-US" dirty="0" smtClean="0"/>
              <a:t> commands.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54</a:t>
            </a:fld>
            <a:endParaRPr lang="en-GB" dirty="0"/>
          </a:p>
        </p:txBody>
      </p:sp>
    </p:spTree>
    <p:extLst>
      <p:ext uri="{BB962C8B-B14F-4D97-AF65-F5344CB8AC3E}">
        <p14:creationId xmlns:p14="http://schemas.microsoft.com/office/powerpoint/2010/main" val="30883977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55</a:t>
            </a:fld>
            <a:endParaRPr lang="en-GB" dirty="0"/>
          </a:p>
        </p:txBody>
      </p:sp>
    </p:spTree>
    <p:extLst>
      <p:ext uri="{BB962C8B-B14F-4D97-AF65-F5344CB8AC3E}">
        <p14:creationId xmlns:p14="http://schemas.microsoft.com/office/powerpoint/2010/main" val="11039351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56</a:t>
            </a:fld>
            <a:endParaRPr lang="en-GB" dirty="0"/>
          </a:p>
        </p:txBody>
      </p:sp>
    </p:spTree>
    <p:extLst>
      <p:ext uri="{BB962C8B-B14F-4D97-AF65-F5344CB8AC3E}">
        <p14:creationId xmlns:p14="http://schemas.microsoft.com/office/powerpoint/2010/main" val="37903137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57</a:t>
            </a:fld>
            <a:endParaRPr lang="en-GB" dirty="0"/>
          </a:p>
        </p:txBody>
      </p:sp>
    </p:spTree>
    <p:extLst>
      <p:ext uri="{BB962C8B-B14F-4D97-AF65-F5344CB8AC3E}">
        <p14:creationId xmlns:p14="http://schemas.microsoft.com/office/powerpoint/2010/main" val="37642235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58</a:t>
            </a:fld>
            <a:endParaRPr lang="en-GB" dirty="0"/>
          </a:p>
        </p:txBody>
      </p:sp>
    </p:spTree>
    <p:extLst>
      <p:ext uri="{BB962C8B-B14F-4D97-AF65-F5344CB8AC3E}">
        <p14:creationId xmlns:p14="http://schemas.microsoft.com/office/powerpoint/2010/main" val="23988572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Childs</a:t>
            </a:r>
            <a:r>
              <a:rPr lang="en-US" baseline="0" dirty="0" smtClean="0"/>
              <a:t> start with a “_”. The number of “_” chars defines how deep in the VV Tree the child is located. </a:t>
            </a:r>
          </a:p>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59</a:t>
            </a:fld>
            <a:endParaRPr lang="en-GB" dirty="0"/>
          </a:p>
        </p:txBody>
      </p:sp>
    </p:spTree>
    <p:extLst>
      <p:ext uri="{BB962C8B-B14F-4D97-AF65-F5344CB8AC3E}">
        <p14:creationId xmlns:p14="http://schemas.microsoft.com/office/powerpoint/2010/main" val="2842486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6</a:t>
            </a:fld>
            <a:endParaRPr lang="en-GB" dirty="0"/>
          </a:p>
        </p:txBody>
      </p:sp>
    </p:spTree>
    <p:extLst>
      <p:ext uri="{BB962C8B-B14F-4D97-AF65-F5344CB8AC3E}">
        <p14:creationId xmlns:p14="http://schemas.microsoft.com/office/powerpoint/2010/main" val="5100179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Slide 5 of the Virtual Volumes will show a</a:t>
            </a:r>
            <a:r>
              <a:rPr lang="en-US" baseline="0" dirty="0" smtClean="0"/>
              <a:t> VV tree using snapshots and </a:t>
            </a:r>
            <a:r>
              <a:rPr lang="en-US" baseline="0" dirty="0" err="1" smtClean="0"/>
              <a:t>pcopies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60</a:t>
            </a:fld>
            <a:endParaRPr lang="en-GB" dirty="0"/>
          </a:p>
        </p:txBody>
      </p:sp>
    </p:spTree>
    <p:extLst>
      <p:ext uri="{BB962C8B-B14F-4D97-AF65-F5344CB8AC3E}">
        <p14:creationId xmlns:p14="http://schemas.microsoft.com/office/powerpoint/2010/main" val="42299320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iNex uses the “</a:t>
            </a:r>
            <a:r>
              <a:rPr lang="en-US" dirty="0" err="1" smtClean="0">
                <a:solidFill>
                  <a:srgbClr val="0070C0"/>
                </a:solidFill>
              </a:rPr>
              <a:t>showvvmap</a:t>
            </a:r>
            <a:r>
              <a:rPr lang="en-US" dirty="0" smtClean="0"/>
              <a:t>” (</a:t>
            </a:r>
            <a:r>
              <a:rPr lang="en-US" dirty="0" err="1" smtClean="0"/>
              <a:t>InSplore</a:t>
            </a:r>
            <a:r>
              <a:rPr lang="en-US" dirty="0" smtClean="0"/>
              <a:t>) or “</a:t>
            </a:r>
            <a:r>
              <a:rPr lang="en-US" dirty="0" err="1" smtClean="0">
                <a:solidFill>
                  <a:srgbClr val="0070C0"/>
                </a:solidFill>
              </a:rPr>
              <a:t>showvvcpg</a:t>
            </a:r>
            <a:r>
              <a:rPr lang="en-US" dirty="0" smtClean="0"/>
              <a:t>” (</a:t>
            </a:r>
            <a:r>
              <a:rPr lang="en-US" dirty="0" err="1" smtClean="0"/>
              <a:t>config</a:t>
            </a:r>
            <a:r>
              <a:rPr lang="en-US" dirty="0" smtClean="0"/>
              <a:t>.*.0001)  to be able to determine how much data is allocated per CPG.</a:t>
            </a:r>
          </a:p>
          <a:p>
            <a:r>
              <a:rPr lang="en-US" dirty="0" smtClean="0"/>
              <a:t>Very useful information in case of configurations</a:t>
            </a:r>
            <a:r>
              <a:rPr lang="en-US" baseline="0" dirty="0" smtClean="0"/>
              <a:t> using AO.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61</a:t>
            </a:fld>
            <a:endParaRPr lang="en-GB" dirty="0"/>
          </a:p>
        </p:txBody>
      </p:sp>
    </p:spTree>
    <p:extLst>
      <p:ext uri="{BB962C8B-B14F-4D97-AF65-F5344CB8AC3E}">
        <p14:creationId xmlns:p14="http://schemas.microsoft.com/office/powerpoint/2010/main" val="4730381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62</a:t>
            </a:fld>
            <a:endParaRPr lang="en-GB" dirty="0"/>
          </a:p>
        </p:txBody>
      </p:sp>
    </p:spTree>
    <p:extLst>
      <p:ext uri="{BB962C8B-B14F-4D97-AF65-F5344CB8AC3E}">
        <p14:creationId xmlns:p14="http://schemas.microsoft.com/office/powerpoint/2010/main" val="18373907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552683"/>
            <a:ext cx="6819900" cy="5517592"/>
          </a:xfrm>
        </p:spPr>
        <p:txBody>
          <a:bodyPr/>
          <a:lstStyle/>
          <a:p>
            <a:r>
              <a:rPr lang="en-US" sz="800" dirty="0" smtClean="0"/>
              <a:t>Corresponding </a:t>
            </a:r>
            <a:r>
              <a:rPr lang="en-US" sz="800" dirty="0" err="1" smtClean="0"/>
              <a:t>showvv</a:t>
            </a:r>
            <a:r>
              <a:rPr lang="en-US" sz="800" dirty="0" smtClean="0"/>
              <a:t> output:</a:t>
            </a:r>
          </a:p>
          <a:p>
            <a:r>
              <a:rPr lang="en-US" sz="800" dirty="0"/>
              <a:t> ----- </a:t>
            </a:r>
            <a:r>
              <a:rPr lang="en-US" sz="800" dirty="0" err="1"/>
              <a:t>showvv</a:t>
            </a:r>
            <a:r>
              <a:rPr lang="en-US" sz="800" dirty="0"/>
              <a:t> -----</a:t>
            </a:r>
          </a:p>
          <a:p>
            <a:r>
              <a:rPr lang="en-US" sz="800" dirty="0"/>
              <a:t>                                                                                                             ---------</a:t>
            </a:r>
            <a:r>
              <a:rPr lang="en-US" sz="800" dirty="0" err="1"/>
              <a:t>Rsvd</a:t>
            </a:r>
            <a:r>
              <a:rPr lang="en-US" sz="800" dirty="0"/>
              <a:t>(MB)--------- --(MB)---</a:t>
            </a:r>
          </a:p>
          <a:p>
            <a:r>
              <a:rPr lang="en-US" sz="800" dirty="0"/>
              <a:t>   Id Name                            Domain </a:t>
            </a:r>
            <a:r>
              <a:rPr lang="en-US" sz="800" dirty="0" err="1"/>
              <a:t>Prov</a:t>
            </a:r>
            <a:r>
              <a:rPr lang="en-US" sz="800" dirty="0"/>
              <a:t> Type  </a:t>
            </a:r>
            <a:r>
              <a:rPr lang="en-US" sz="800" dirty="0" err="1"/>
              <a:t>CopyOf</a:t>
            </a:r>
            <a:r>
              <a:rPr lang="en-US" sz="800" dirty="0"/>
              <a:t>                      </a:t>
            </a:r>
            <a:r>
              <a:rPr lang="en-US" sz="800" dirty="0" err="1"/>
              <a:t>BsId</a:t>
            </a:r>
            <a:r>
              <a:rPr lang="en-US" sz="800" dirty="0"/>
              <a:t> Rd -</a:t>
            </a:r>
            <a:r>
              <a:rPr lang="en-US" sz="800" dirty="0" err="1"/>
              <a:t>Detailed_State</a:t>
            </a:r>
            <a:r>
              <a:rPr lang="en-US" sz="800" dirty="0"/>
              <a:t>-     </a:t>
            </a:r>
            <a:r>
              <a:rPr lang="en-US" sz="800" dirty="0" err="1"/>
              <a:t>Adm</a:t>
            </a:r>
            <a:r>
              <a:rPr lang="en-US" sz="800" dirty="0"/>
              <a:t>      </a:t>
            </a:r>
            <a:r>
              <a:rPr lang="en-US" sz="800" dirty="0" err="1"/>
              <a:t>Snp</a:t>
            </a:r>
            <a:r>
              <a:rPr lang="en-US" sz="800" dirty="0"/>
              <a:t>       </a:t>
            </a:r>
            <a:r>
              <a:rPr lang="en-US" sz="800" dirty="0" err="1"/>
              <a:t>Usr</a:t>
            </a:r>
            <a:r>
              <a:rPr lang="en-US" sz="800" dirty="0"/>
              <a:t>     </a:t>
            </a:r>
            <a:r>
              <a:rPr lang="en-US" sz="800" dirty="0" err="1"/>
              <a:t>VSize</a:t>
            </a:r>
            <a:endParaRPr lang="en-US" sz="800" dirty="0"/>
          </a:p>
          <a:p>
            <a:r>
              <a:rPr lang="en-US" sz="800" dirty="0"/>
              <a:t>    1 .</a:t>
            </a:r>
            <a:r>
              <a:rPr lang="en-US" sz="800" dirty="0" err="1"/>
              <a:t>srdata</a:t>
            </a:r>
            <a:r>
              <a:rPr lang="en-US" sz="800" dirty="0"/>
              <a:t>                         -      full base  ---                            1 RW normal                 0        0     81920     81920</a:t>
            </a:r>
          </a:p>
          <a:p>
            <a:r>
              <a:rPr lang="en-US" sz="800" dirty="0"/>
              <a:t>    0 admin                           -      full base  ---                            0 RW normal                 0        0     10240     10240</a:t>
            </a:r>
          </a:p>
          <a:p>
            <a:r>
              <a:rPr lang="en-US" sz="800" dirty="0"/>
              <a:t>    3 Avdhesh_test1                   -      full base  ---                            3 RW normal                 0        0     10240     10240</a:t>
            </a:r>
          </a:p>
          <a:p>
            <a:r>
              <a:rPr lang="en-US" sz="800" dirty="0"/>
              <a:t>24572 eua1a3_vg1a0                    -      </a:t>
            </a:r>
            <a:r>
              <a:rPr lang="en-US" sz="800" dirty="0" err="1"/>
              <a:t>tpvv</a:t>
            </a:r>
            <a:r>
              <a:rPr lang="en-US" sz="800" dirty="0"/>
              <a:t> base  ---                        24572 RW normal               512    16768     97280    102400</a:t>
            </a:r>
          </a:p>
          <a:p>
            <a:r>
              <a:rPr lang="en-US" sz="800" dirty="0"/>
              <a:t>19280  vvcp.24572.24575               -      </a:t>
            </a:r>
            <a:r>
              <a:rPr lang="en-US" sz="800" dirty="0" err="1"/>
              <a:t>snp</a:t>
            </a:r>
            <a:r>
              <a:rPr lang="en-US" sz="800" dirty="0"/>
              <a:t>  </a:t>
            </a:r>
            <a:r>
              <a:rPr lang="en-US" sz="800" dirty="0" err="1"/>
              <a:t>vcopy</a:t>
            </a:r>
            <a:r>
              <a:rPr lang="en-US" sz="800" dirty="0"/>
              <a:t> eua1a3_vg1a0               24572 RO normal                --       --        --    102400</a:t>
            </a:r>
          </a:p>
          <a:p>
            <a:r>
              <a:rPr lang="en-US" sz="800" dirty="0"/>
              <a:t>24575   eua1a3_vg1a0.pc               -      </a:t>
            </a:r>
            <a:r>
              <a:rPr lang="en-US" sz="800" dirty="0" err="1"/>
              <a:t>tpvv</a:t>
            </a:r>
            <a:r>
              <a:rPr lang="en-US" sz="800" dirty="0"/>
              <a:t> </a:t>
            </a:r>
            <a:r>
              <a:rPr lang="en-US" sz="800" dirty="0" err="1"/>
              <a:t>pcopy</a:t>
            </a:r>
            <a:r>
              <a:rPr lang="en-US" sz="800" dirty="0"/>
              <a:t> vvcp.24572.24575           24575 RW normal               512    16256    101376    102400</a:t>
            </a:r>
          </a:p>
          <a:p>
            <a:r>
              <a:rPr lang="en-US" sz="800" dirty="0"/>
              <a:t>19286    eua1a3_vg1a0.snap            -      </a:t>
            </a:r>
            <a:r>
              <a:rPr lang="en-US" sz="800" dirty="0" err="1"/>
              <a:t>snp</a:t>
            </a:r>
            <a:r>
              <a:rPr lang="en-US" sz="800" dirty="0"/>
              <a:t>  </a:t>
            </a:r>
            <a:r>
              <a:rPr lang="en-US" sz="800" dirty="0" err="1"/>
              <a:t>vcopy</a:t>
            </a:r>
            <a:r>
              <a:rPr lang="en-US" sz="800" dirty="0"/>
              <a:t> eua1a3_vg1a0.pc            24575 RW normal                --       --        --    102400</a:t>
            </a:r>
          </a:p>
          <a:p>
            <a:r>
              <a:rPr lang="en-US" sz="800" dirty="0"/>
              <a:t>29236 eua1a3_vg1a0.1                  -      </a:t>
            </a:r>
            <a:r>
              <a:rPr lang="en-US" sz="800" dirty="0" err="1"/>
              <a:t>tpvv</a:t>
            </a:r>
            <a:r>
              <a:rPr lang="en-US" sz="800" dirty="0"/>
              <a:t> base  ---                        29236 RW normal               512     1024      2048    102400</a:t>
            </a:r>
          </a:p>
          <a:p>
            <a:r>
              <a:rPr lang="en-US" sz="800" dirty="0"/>
              <a:t>19281  vvcp.29236.19855               -      </a:t>
            </a:r>
            <a:r>
              <a:rPr lang="en-US" sz="800" dirty="0" err="1"/>
              <a:t>snp</a:t>
            </a:r>
            <a:r>
              <a:rPr lang="en-US" sz="800" dirty="0"/>
              <a:t>  </a:t>
            </a:r>
            <a:r>
              <a:rPr lang="en-US" sz="800" dirty="0" err="1"/>
              <a:t>vcopy</a:t>
            </a:r>
            <a:r>
              <a:rPr lang="en-US" sz="800" dirty="0"/>
              <a:t> eua1a3_vg1a0.1             29236 RO normal                --       --        --    102400</a:t>
            </a:r>
          </a:p>
          <a:p>
            <a:r>
              <a:rPr lang="en-US" sz="800" dirty="0"/>
              <a:t>19855   eua1a3_vg1a0.1.pc             -      </a:t>
            </a:r>
            <a:r>
              <a:rPr lang="en-US" sz="800" dirty="0" err="1"/>
              <a:t>tpvv</a:t>
            </a:r>
            <a:r>
              <a:rPr lang="en-US" sz="800" dirty="0"/>
              <a:t> </a:t>
            </a:r>
            <a:r>
              <a:rPr lang="en-US" sz="800" dirty="0" err="1"/>
              <a:t>pcopy</a:t>
            </a:r>
            <a:r>
              <a:rPr lang="en-US" sz="800" dirty="0"/>
              <a:t> vvcp.29236.19855           19855 RW normal               512     1024      2048    102400</a:t>
            </a:r>
          </a:p>
          <a:p>
            <a:r>
              <a:rPr lang="en-US" sz="800" dirty="0"/>
              <a:t>19287    eua1a3_vg1a0.1.snap          -      </a:t>
            </a:r>
            <a:r>
              <a:rPr lang="en-US" sz="800" dirty="0" err="1"/>
              <a:t>snp</a:t>
            </a:r>
            <a:r>
              <a:rPr lang="en-US" sz="800" dirty="0"/>
              <a:t>  </a:t>
            </a:r>
            <a:r>
              <a:rPr lang="en-US" sz="800" dirty="0" err="1"/>
              <a:t>vcopy</a:t>
            </a:r>
            <a:r>
              <a:rPr lang="en-US" sz="800" dirty="0"/>
              <a:t> eua1a3_vg1a0.1.pc          19855 RW normal                --       --        --    102400</a:t>
            </a:r>
          </a:p>
          <a:p>
            <a:r>
              <a:rPr lang="en-US" sz="800" dirty="0"/>
              <a:t>19851 eua1a3_vg1a0.2                  -      </a:t>
            </a:r>
            <a:r>
              <a:rPr lang="en-US" sz="800" dirty="0" err="1"/>
              <a:t>tpvv</a:t>
            </a:r>
            <a:r>
              <a:rPr lang="en-US" sz="800" dirty="0"/>
              <a:t> base  ---                        19851 RW normal               512     1024      1024      1024</a:t>
            </a:r>
          </a:p>
          <a:p>
            <a:r>
              <a:rPr lang="en-US" sz="800" dirty="0"/>
              <a:t>19282  vvcp.19851.19884               -      </a:t>
            </a:r>
            <a:r>
              <a:rPr lang="en-US" sz="800" dirty="0" err="1"/>
              <a:t>snp</a:t>
            </a:r>
            <a:r>
              <a:rPr lang="en-US" sz="800" dirty="0"/>
              <a:t>  </a:t>
            </a:r>
            <a:r>
              <a:rPr lang="en-US" sz="800" dirty="0" err="1"/>
              <a:t>vcopy</a:t>
            </a:r>
            <a:r>
              <a:rPr lang="en-US" sz="800" dirty="0"/>
              <a:t> eua1a3_vg1a0.2             19851 RO normal                --       --        --      1024</a:t>
            </a:r>
          </a:p>
          <a:p>
            <a:r>
              <a:rPr lang="en-US" sz="800" dirty="0"/>
              <a:t>19884   eua1a3_vg1a0.2.pc             -      </a:t>
            </a:r>
            <a:r>
              <a:rPr lang="en-US" sz="800" dirty="0" err="1"/>
              <a:t>tpvv</a:t>
            </a:r>
            <a:r>
              <a:rPr lang="en-US" sz="800" dirty="0"/>
              <a:t> </a:t>
            </a:r>
            <a:r>
              <a:rPr lang="en-US" sz="800" dirty="0" err="1"/>
              <a:t>pcopy</a:t>
            </a:r>
            <a:r>
              <a:rPr lang="en-US" sz="800" dirty="0"/>
              <a:t> vvcp.19851.19884           19884 RW normal               512     1024      1024      1024</a:t>
            </a:r>
          </a:p>
          <a:p>
            <a:r>
              <a:rPr lang="en-US" sz="800" dirty="0"/>
              <a:t>19288    eua1a3_vg1a0.2.snap          -      </a:t>
            </a:r>
            <a:r>
              <a:rPr lang="en-US" sz="800" dirty="0" err="1"/>
              <a:t>snp</a:t>
            </a:r>
            <a:r>
              <a:rPr lang="en-US" sz="800" dirty="0"/>
              <a:t>  </a:t>
            </a:r>
            <a:r>
              <a:rPr lang="en-US" sz="800" dirty="0" err="1"/>
              <a:t>vcopy</a:t>
            </a:r>
            <a:r>
              <a:rPr lang="en-US" sz="800" dirty="0"/>
              <a:t> eua1a3_vg1a0.2.pc          19884 RW normal                --       --        --      1024</a:t>
            </a:r>
          </a:p>
          <a:p>
            <a:r>
              <a:rPr lang="en-US" sz="800" dirty="0"/>
              <a:t>24573 eua1a3_vg1a0a                   -      </a:t>
            </a:r>
            <a:r>
              <a:rPr lang="en-US" sz="800" dirty="0" err="1"/>
              <a:t>tpvv</a:t>
            </a:r>
            <a:r>
              <a:rPr lang="en-US" sz="800" dirty="0"/>
              <a:t> base  ---                        24573 RW normal               512     1024     21504    102400</a:t>
            </a:r>
          </a:p>
          <a:p>
            <a:pPr marL="247620" indent="-247620">
              <a:buAutoNum type="arabicPlain" startAt="17789"/>
            </a:pPr>
            <a:endParaRPr lang="en-US" sz="800"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63</a:t>
            </a:fld>
            <a:endParaRPr lang="en-GB" dirty="0"/>
          </a:p>
        </p:txBody>
      </p:sp>
    </p:spTree>
    <p:extLst>
      <p:ext uri="{BB962C8B-B14F-4D97-AF65-F5344CB8AC3E}">
        <p14:creationId xmlns:p14="http://schemas.microsoft.com/office/powerpoint/2010/main" val="229000019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This worksheet is based upon the output of the “</a:t>
            </a:r>
            <a:r>
              <a:rPr lang="en-US" dirty="0" err="1" smtClean="0"/>
              <a:t>showrcopy</a:t>
            </a:r>
            <a:r>
              <a:rPr lang="en-US" dirty="0" smtClean="0"/>
              <a:t> –d” command.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64</a:t>
            </a:fld>
            <a:endParaRPr lang="en-GB" dirty="0"/>
          </a:p>
        </p:txBody>
      </p:sp>
    </p:spTree>
    <p:extLst>
      <p:ext uri="{BB962C8B-B14F-4D97-AF65-F5344CB8AC3E}">
        <p14:creationId xmlns:p14="http://schemas.microsoft.com/office/powerpoint/2010/main" val="29005060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65</a:t>
            </a:fld>
            <a:endParaRPr lang="en-GB" dirty="0"/>
          </a:p>
        </p:txBody>
      </p:sp>
    </p:spTree>
    <p:extLst>
      <p:ext uri="{BB962C8B-B14F-4D97-AF65-F5344CB8AC3E}">
        <p14:creationId xmlns:p14="http://schemas.microsoft.com/office/powerpoint/2010/main" val="20768671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66</a:t>
            </a:fld>
            <a:endParaRPr lang="en-GB" dirty="0"/>
          </a:p>
        </p:txBody>
      </p:sp>
    </p:spTree>
    <p:extLst>
      <p:ext uri="{BB962C8B-B14F-4D97-AF65-F5344CB8AC3E}">
        <p14:creationId xmlns:p14="http://schemas.microsoft.com/office/powerpoint/2010/main" val="213676845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67</a:t>
            </a:fld>
            <a:endParaRPr lang="en-GB" dirty="0"/>
          </a:p>
        </p:txBody>
      </p:sp>
    </p:spTree>
    <p:extLst>
      <p:ext uri="{BB962C8B-B14F-4D97-AF65-F5344CB8AC3E}">
        <p14:creationId xmlns:p14="http://schemas.microsoft.com/office/powerpoint/2010/main" val="17740129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latin typeface="Arial" panose="020B0604020202020204" pitchFamily="34" charset="0"/>
              </a:rPr>
              <a:t>More information on SPF’s is available at higher row numbers. </a:t>
            </a:r>
          </a:p>
          <a:p>
            <a:r>
              <a:rPr lang="en-US" dirty="0" smtClean="0">
                <a:latin typeface="Arial" panose="020B0604020202020204" pitchFamily="34" charset="0"/>
              </a:rPr>
              <a:t>NOTE: Color coded per port type:</a:t>
            </a:r>
          </a:p>
          <a:p>
            <a:r>
              <a:rPr lang="en-US" dirty="0" smtClean="0">
                <a:latin typeface="Arial" panose="020B0604020202020204" pitchFamily="34" charset="0"/>
              </a:rPr>
              <a:t>     blue	</a:t>
            </a:r>
            <a:r>
              <a:rPr lang="en-US" dirty="0" smtClean="0">
                <a:latin typeface="Arial" panose="020B0604020202020204" pitchFamily="34" charset="0"/>
                <a:sym typeface="Wingdings" panose="05000000000000000000" pitchFamily="2" charset="2"/>
              </a:rPr>
              <a:t> Host / iSCSI port</a:t>
            </a:r>
          </a:p>
          <a:p>
            <a:r>
              <a:rPr lang="en-US" dirty="0" smtClean="0">
                <a:latin typeface="Arial" panose="020B0604020202020204" pitchFamily="34" charset="0"/>
                <a:sym typeface="Wingdings" panose="05000000000000000000" pitchFamily="2" charset="2"/>
              </a:rPr>
              <a:t>     black	 Disk port</a:t>
            </a:r>
          </a:p>
          <a:p>
            <a:r>
              <a:rPr lang="en-US" dirty="0" smtClean="0">
                <a:latin typeface="Arial" panose="020B0604020202020204" pitchFamily="34" charset="0"/>
                <a:sym typeface="Wingdings" panose="05000000000000000000" pitchFamily="2" charset="2"/>
              </a:rPr>
              <a:t>     green	 RCFC / RCIP port</a:t>
            </a:r>
          </a:p>
          <a:p>
            <a:r>
              <a:rPr lang="en-US" dirty="0" smtClean="0">
                <a:latin typeface="Arial" panose="020B0604020202020204" pitchFamily="34" charset="0"/>
                <a:sym typeface="Wingdings" panose="05000000000000000000" pitchFamily="2" charset="2"/>
              </a:rPr>
              <a:t>     purple	 Peer port</a:t>
            </a:r>
          </a:p>
          <a:p>
            <a:r>
              <a:rPr lang="en-US" dirty="0" smtClean="0">
                <a:latin typeface="Arial" panose="020B0604020202020204" pitchFamily="34" charset="0"/>
                <a:sym typeface="Wingdings" panose="05000000000000000000" pitchFamily="2" charset="2"/>
              </a:rPr>
              <a:t>     magenta	 </a:t>
            </a:r>
            <a:r>
              <a:rPr lang="en-US" dirty="0" err="1" smtClean="0">
                <a:latin typeface="Arial" panose="020B0604020202020204" pitchFamily="34" charset="0"/>
                <a:sym typeface="Wingdings" panose="05000000000000000000" pitchFamily="2" charset="2"/>
              </a:rPr>
              <a:t>FCoE</a:t>
            </a:r>
            <a:r>
              <a:rPr lang="en-US" dirty="0" smtClean="0">
                <a:latin typeface="Arial" panose="020B0604020202020204" pitchFamily="34" charset="0"/>
                <a:sym typeface="Wingdings" panose="05000000000000000000" pitchFamily="2" charset="2"/>
              </a:rPr>
              <a:t> port</a:t>
            </a:r>
          </a:p>
          <a:p>
            <a:r>
              <a:rPr lang="en-US" dirty="0" smtClean="0">
                <a:latin typeface="Arial" panose="020B0604020202020204" pitchFamily="34" charset="0"/>
                <a:sym typeface="Wingdings" panose="05000000000000000000" pitchFamily="2" charset="2"/>
              </a:rPr>
              <a:t>     gray		 Free port</a:t>
            </a:r>
          </a:p>
          <a:p>
            <a:endParaRPr lang="en-US" dirty="0" smtClean="0">
              <a:latin typeface="Arial" panose="020B0604020202020204" pitchFamily="34" charset="0"/>
            </a:endParaRPr>
          </a:p>
          <a:p>
            <a:r>
              <a:rPr lang="en-US" dirty="0" smtClean="0">
                <a:latin typeface="Arial" panose="020B0604020202020204" pitchFamily="34" charset="0"/>
              </a:rPr>
              <a:t>NOTE: “Free” ports are per default not displayed. </a:t>
            </a:r>
          </a:p>
          <a:p>
            <a:r>
              <a:rPr lang="en-US" dirty="0" smtClean="0">
                <a:latin typeface="Arial" panose="020B0604020202020204" pitchFamily="34" charset="0"/>
              </a:rPr>
              <a:t>NOTE:	 Ports which are set to a fixed speed are highlighted as well, as “auto”  is preferred. </a:t>
            </a:r>
          </a:p>
          <a:p>
            <a:endParaRPr lang="en-US" dirty="0" smtClean="0">
              <a:latin typeface="Arial" panose="020B0604020202020204" pitchFamily="34" charset="0"/>
            </a:endParaRPr>
          </a:p>
          <a:p>
            <a:r>
              <a:rPr lang="en-US" dirty="0" smtClean="0">
                <a:latin typeface="Arial" panose="020B0604020202020204" pitchFamily="34" charset="0"/>
              </a:rPr>
              <a:t>Port Names are hyperlinks to LESB or SAS PEL counters</a:t>
            </a:r>
            <a:endParaRPr lang="en-US" dirty="0">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22A853E8-D85F-5D49-95D2-E1D96ABFE2B9}" type="slidenum">
              <a:rPr lang="en-GB" smtClean="0"/>
              <a:pPr/>
              <a:t>68</a:t>
            </a:fld>
            <a:endParaRPr lang="en-GB" dirty="0"/>
          </a:p>
        </p:txBody>
      </p:sp>
    </p:spTree>
    <p:extLst>
      <p:ext uri="{BB962C8B-B14F-4D97-AF65-F5344CB8AC3E}">
        <p14:creationId xmlns:p14="http://schemas.microsoft.com/office/powerpoint/2010/main" val="1594734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Pictures should</a:t>
            </a:r>
            <a:r>
              <a:rPr lang="en-US" baseline="0" dirty="0" smtClean="0"/>
              <a:t> be placed subsequent to each other.</a:t>
            </a:r>
          </a:p>
          <a:p>
            <a:r>
              <a:rPr lang="en-US" baseline="0" dirty="0" smtClean="0"/>
              <a:t>As for the drive magazines: it only displays the filled magazine slots, not the empty ones. Mag5 for example is not used in this system. </a:t>
            </a:r>
          </a:p>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69</a:t>
            </a:fld>
            <a:endParaRPr lang="en-GB" dirty="0"/>
          </a:p>
        </p:txBody>
      </p:sp>
    </p:spTree>
    <p:extLst>
      <p:ext uri="{BB962C8B-B14F-4D97-AF65-F5344CB8AC3E}">
        <p14:creationId xmlns:p14="http://schemas.microsoft.com/office/powerpoint/2010/main" val="3147592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a:t>
            </a:fld>
            <a:endParaRPr lang="en-GB" dirty="0"/>
          </a:p>
        </p:txBody>
      </p:sp>
    </p:spTree>
    <p:extLst>
      <p:ext uri="{BB962C8B-B14F-4D97-AF65-F5344CB8AC3E}">
        <p14:creationId xmlns:p14="http://schemas.microsoft.com/office/powerpoint/2010/main" val="22608578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Cabling can be derived from here or , as later on shown, from the “Port n:s:p</a:t>
            </a:r>
            <a:r>
              <a:rPr lang="en-US" baseline="0" dirty="0" smtClean="0"/>
              <a:t> SAS Domain” worksheet. </a:t>
            </a:r>
          </a:p>
          <a:p>
            <a:r>
              <a:rPr lang="en-US" baseline="0" dirty="0" smtClean="0"/>
              <a:t>Of the SAS address, only the last 8 characters are shown. The full address is there, just click on the cell.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70</a:t>
            </a:fld>
            <a:endParaRPr lang="en-GB" dirty="0"/>
          </a:p>
        </p:txBody>
      </p:sp>
    </p:spTree>
    <p:extLst>
      <p:ext uri="{BB962C8B-B14F-4D97-AF65-F5344CB8AC3E}">
        <p14:creationId xmlns:p14="http://schemas.microsoft.com/office/powerpoint/2010/main" val="53701183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Use this worksheet in case of back-end communication issues. </a:t>
            </a:r>
          </a:p>
          <a:p>
            <a:r>
              <a:rPr lang="en-US" dirty="0" smtClean="0"/>
              <a:t>The “-” mean that the counter is zero, resulting in the non-zero counters to stand out. </a:t>
            </a:r>
          </a:p>
          <a:p>
            <a:r>
              <a:rPr lang="en-US" dirty="0" smtClean="0"/>
              <a:t>Just</a:t>
            </a:r>
            <a:r>
              <a:rPr lang="en-US" baseline="0" dirty="0" smtClean="0"/>
              <a:t> scroll through the worksheet to see if there are any disks with non-zero counters. </a:t>
            </a:r>
          </a:p>
          <a:p>
            <a:r>
              <a:rPr lang="en-US" baseline="0" dirty="0" smtClean="0"/>
              <a:t>If not, could be an IFC, SFP in Node or IFC or cable.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71</a:t>
            </a:fld>
            <a:endParaRPr lang="en-GB" dirty="0"/>
          </a:p>
        </p:txBody>
      </p:sp>
    </p:spTree>
    <p:extLst>
      <p:ext uri="{BB962C8B-B14F-4D97-AF65-F5344CB8AC3E}">
        <p14:creationId xmlns:p14="http://schemas.microsoft.com/office/powerpoint/2010/main" val="35451205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Use this worksheet in case of back-end communication issues. </a:t>
            </a:r>
          </a:p>
          <a:p>
            <a:r>
              <a:rPr lang="en-US" dirty="0" smtClean="0"/>
              <a:t>The “-” mean that the counter is zero, resulting in the non-zero counters to stand out. </a:t>
            </a:r>
          </a:p>
          <a:p>
            <a:r>
              <a:rPr lang="en-US" dirty="0" smtClean="0"/>
              <a:t>Just</a:t>
            </a:r>
            <a:r>
              <a:rPr lang="en-US" baseline="0" dirty="0" smtClean="0"/>
              <a:t> scroll through the worksheet to see if there are any disks with non-zero counters. </a:t>
            </a:r>
          </a:p>
          <a:p>
            <a:endParaRPr lang="en-US" baseline="0" dirty="0" smtClean="0"/>
          </a:p>
          <a:p>
            <a:r>
              <a:rPr lang="en-US" baseline="0" dirty="0" smtClean="0"/>
              <a:t>My experience is that TE_DIF errors will not show up here. The “Port n:s:p SAS PEL” worksheet is in those case far more helpful.</a:t>
            </a:r>
          </a:p>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72</a:t>
            </a:fld>
            <a:endParaRPr lang="en-GB" dirty="0"/>
          </a:p>
        </p:txBody>
      </p:sp>
    </p:spTree>
    <p:extLst>
      <p:ext uri="{BB962C8B-B14F-4D97-AF65-F5344CB8AC3E}">
        <p14:creationId xmlns:p14="http://schemas.microsoft.com/office/powerpoint/2010/main" val="48814975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The bottom row shows the initial counters.</a:t>
            </a:r>
          </a:p>
          <a:p>
            <a:r>
              <a:rPr lang="en-US" dirty="0" smtClean="0"/>
              <a:t>If you click on the “+” signs, one will see the delta in LESB counters per discovered device. See next slide.</a:t>
            </a:r>
          </a:p>
          <a:p>
            <a:r>
              <a:rPr lang="en-US" dirty="0" smtClean="0"/>
              <a:t>The time window is 4 x the monitor</a:t>
            </a:r>
            <a:r>
              <a:rPr lang="en-US" baseline="0" dirty="0" smtClean="0"/>
              <a:t> window, so typically 4 x 7 = 28 days.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73</a:t>
            </a:fld>
            <a:endParaRPr lang="en-GB" dirty="0"/>
          </a:p>
        </p:txBody>
      </p:sp>
    </p:spTree>
    <p:extLst>
      <p:ext uri="{BB962C8B-B14F-4D97-AF65-F5344CB8AC3E}">
        <p14:creationId xmlns:p14="http://schemas.microsoft.com/office/powerpoint/2010/main" val="405369067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861441"/>
            <a:ext cx="6819900" cy="4605576"/>
          </a:xfrm>
        </p:spPr>
        <p:txBody>
          <a:bodyPr/>
          <a:lstStyle/>
          <a:p>
            <a:r>
              <a:rPr lang="en-US" sz="900" dirty="0" smtClean="0"/>
              <a:t>Devices / Hosts / Remote Systems are tracked during processing.</a:t>
            </a:r>
          </a:p>
          <a:p>
            <a:r>
              <a:rPr lang="en-US" sz="900" dirty="0" smtClean="0"/>
              <a:t>The meaning of the columns C – L is:</a:t>
            </a:r>
          </a:p>
          <a:p>
            <a:r>
              <a:rPr lang="en-US" sz="900" dirty="0" smtClean="0"/>
              <a:t>Blank		</a:t>
            </a:r>
            <a:r>
              <a:rPr lang="en-US" sz="900" dirty="0" smtClean="0">
                <a:sym typeface="Wingdings" panose="05000000000000000000" pitchFamily="2" charset="2"/>
              </a:rPr>
              <a:t></a:t>
            </a:r>
            <a:r>
              <a:rPr lang="en-US" sz="900" dirty="0" smtClean="0"/>
              <a:t> No value</a:t>
            </a:r>
          </a:p>
          <a:p>
            <a:r>
              <a:rPr lang="en-US" sz="900" dirty="0" smtClean="0"/>
              <a:t>“-”		</a:t>
            </a:r>
            <a:r>
              <a:rPr lang="en-US" sz="900" dirty="0" smtClean="0">
                <a:sym typeface="Wingdings" panose="05000000000000000000" pitchFamily="2" charset="2"/>
              </a:rPr>
              <a:t> No change compared to difference time sample</a:t>
            </a:r>
          </a:p>
          <a:p>
            <a:r>
              <a:rPr lang="en-US" sz="900" dirty="0" smtClean="0">
                <a:sym typeface="Wingdings" panose="05000000000000000000" pitchFamily="2" charset="2"/>
              </a:rPr>
              <a:t>“x”		 Device / Host / RCFC not present in this time sample</a:t>
            </a:r>
          </a:p>
          <a:p>
            <a:r>
              <a:rPr lang="en-US" sz="900" dirty="0" smtClean="0">
                <a:sym typeface="Wingdings" panose="05000000000000000000" pitchFamily="2" charset="2"/>
              </a:rPr>
              <a:t>Number		 Delta of counter compared to previous time sample</a:t>
            </a:r>
          </a:p>
          <a:p>
            <a:r>
              <a:rPr lang="en-US" sz="900" dirty="0" smtClean="0">
                <a:sym typeface="Wingdings" panose="05000000000000000000" pitchFamily="2" charset="2"/>
              </a:rPr>
              <a:t>WWN 		 Device / Host / RCFC newly appeared in this time sample using WWN</a:t>
            </a:r>
          </a:p>
          <a:p>
            <a:r>
              <a:rPr lang="en-US" sz="900" dirty="0" err="1" smtClean="0">
                <a:sym typeface="Wingdings" panose="05000000000000000000" pitchFamily="2" charset="2"/>
              </a:rPr>
              <a:t>Alpa</a:t>
            </a:r>
            <a:r>
              <a:rPr lang="en-US" sz="900" dirty="0" smtClean="0">
                <a:sym typeface="Wingdings" panose="05000000000000000000" pitchFamily="2" charset="2"/>
              </a:rPr>
              <a:t>		 Device newly appeared in this sample using </a:t>
            </a:r>
            <a:r>
              <a:rPr lang="en-US" sz="900" dirty="0" err="1" smtClean="0">
                <a:sym typeface="Wingdings" panose="05000000000000000000" pitchFamily="2" charset="2"/>
              </a:rPr>
              <a:t>Alpa</a:t>
            </a:r>
            <a:r>
              <a:rPr lang="en-US" sz="900" dirty="0" smtClean="0">
                <a:sym typeface="Wingdings" panose="05000000000000000000" pitchFamily="2" charset="2"/>
              </a:rPr>
              <a:t> (for “disk” port types only)</a:t>
            </a:r>
          </a:p>
          <a:p>
            <a:r>
              <a:rPr lang="en-US" sz="900" dirty="0" smtClean="0">
                <a:sym typeface="Wingdings" panose="05000000000000000000" pitchFamily="2" charset="2"/>
              </a:rPr>
              <a:t>xx-</a:t>
            </a:r>
            <a:r>
              <a:rPr lang="en-US" sz="900" dirty="0" err="1" smtClean="0">
                <a:sym typeface="Wingdings" panose="05000000000000000000" pitchFamily="2" charset="2"/>
              </a:rPr>
              <a:t>yy</a:t>
            </a:r>
            <a:r>
              <a:rPr lang="en-US" sz="900" dirty="0" smtClean="0">
                <a:sym typeface="Wingdings" panose="05000000000000000000" pitchFamily="2" charset="2"/>
              </a:rPr>
              <a:t>-</a:t>
            </a:r>
            <a:r>
              <a:rPr lang="en-US" sz="900" dirty="0" err="1" smtClean="0">
                <a:sym typeface="Wingdings" panose="05000000000000000000" pitchFamily="2" charset="2"/>
              </a:rPr>
              <a:t>zz</a:t>
            </a:r>
            <a:r>
              <a:rPr lang="en-US" sz="900" dirty="0" smtClean="0">
                <a:sym typeface="Wingdings" panose="05000000000000000000" pitchFamily="2" charset="2"/>
              </a:rPr>
              <a:t>	 Host / RCFC newly appeared in this same on SID xx-</a:t>
            </a:r>
            <a:r>
              <a:rPr lang="en-US" sz="900" dirty="0" err="1" smtClean="0">
                <a:sym typeface="Wingdings" panose="05000000000000000000" pitchFamily="2" charset="2"/>
              </a:rPr>
              <a:t>yy</a:t>
            </a:r>
            <a:r>
              <a:rPr lang="en-US" sz="900" dirty="0" smtClean="0">
                <a:sym typeface="Wingdings" panose="05000000000000000000" pitchFamily="2" charset="2"/>
              </a:rPr>
              <a:t>-</a:t>
            </a:r>
            <a:r>
              <a:rPr lang="en-US" sz="900" dirty="0" err="1" smtClean="0">
                <a:sym typeface="Wingdings" panose="05000000000000000000" pitchFamily="2" charset="2"/>
              </a:rPr>
              <a:t>zz</a:t>
            </a:r>
            <a:r>
              <a:rPr lang="en-US" sz="900" dirty="0" smtClean="0">
                <a:sym typeface="Wingdings" panose="05000000000000000000" pitchFamily="2" charset="2"/>
              </a:rPr>
              <a:t> (for non-disk port </a:t>
            </a:r>
          </a:p>
          <a:p>
            <a:r>
              <a:rPr lang="en-US" sz="900" dirty="0">
                <a:sym typeface="Wingdings" panose="05000000000000000000" pitchFamily="2" charset="2"/>
              </a:rPr>
              <a:t>		</a:t>
            </a:r>
            <a:r>
              <a:rPr lang="en-US" sz="900" dirty="0" smtClean="0">
                <a:sym typeface="Wingdings" panose="05000000000000000000" pitchFamily="2" charset="2"/>
              </a:rPr>
              <a:t>  types only)</a:t>
            </a:r>
            <a:endParaRPr lang="en-US" sz="900"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74</a:t>
            </a:fld>
            <a:endParaRPr lang="en-GB" dirty="0"/>
          </a:p>
        </p:txBody>
      </p:sp>
    </p:spTree>
    <p:extLst>
      <p:ext uri="{BB962C8B-B14F-4D97-AF65-F5344CB8AC3E}">
        <p14:creationId xmlns:p14="http://schemas.microsoft.com/office/powerpoint/2010/main" val="184369789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Lists the total</a:t>
            </a:r>
            <a:r>
              <a:rPr lang="en-US" baseline="0" dirty="0" smtClean="0"/>
              <a:t> number of errors per time sample</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75</a:t>
            </a:fld>
            <a:endParaRPr lang="en-GB" dirty="0"/>
          </a:p>
        </p:txBody>
      </p:sp>
    </p:spTree>
    <p:extLst>
      <p:ext uri="{BB962C8B-B14F-4D97-AF65-F5344CB8AC3E}">
        <p14:creationId xmlns:p14="http://schemas.microsoft.com/office/powerpoint/2010/main" val="293552004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When clicking on the “+” sign, you will see the SAS error counters per SAS device per time sample.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76</a:t>
            </a:fld>
            <a:endParaRPr lang="en-GB" dirty="0"/>
          </a:p>
        </p:txBody>
      </p:sp>
    </p:spTree>
    <p:extLst>
      <p:ext uri="{BB962C8B-B14F-4D97-AF65-F5344CB8AC3E}">
        <p14:creationId xmlns:p14="http://schemas.microsoft.com/office/powerpoint/2010/main" val="132287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77</a:t>
            </a:fld>
            <a:endParaRPr lang="en-GB" dirty="0"/>
          </a:p>
        </p:txBody>
      </p:sp>
    </p:spTree>
    <p:extLst>
      <p:ext uri="{BB962C8B-B14F-4D97-AF65-F5344CB8AC3E}">
        <p14:creationId xmlns:p14="http://schemas.microsoft.com/office/powerpoint/2010/main" val="278855722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78</a:t>
            </a:fld>
            <a:endParaRPr lang="en-GB" dirty="0"/>
          </a:p>
        </p:txBody>
      </p:sp>
    </p:spTree>
    <p:extLst>
      <p:ext uri="{BB962C8B-B14F-4D97-AF65-F5344CB8AC3E}">
        <p14:creationId xmlns:p14="http://schemas.microsoft.com/office/powerpoint/2010/main" val="19274245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Very busy slide showing</a:t>
            </a:r>
            <a:r>
              <a:rPr lang="en-US" baseline="0" dirty="0" smtClean="0"/>
              <a:t> system-wide and user information. </a:t>
            </a:r>
          </a:p>
          <a:p>
            <a:r>
              <a:rPr lang="en-US" baseline="0" dirty="0" smtClean="0"/>
              <a:t>Typically used to pick up the master node, update history and, in user connections, the IP address of the SP, as the active user connection is marked with a “*”</a:t>
            </a:r>
            <a:endParaRPr lang="en-US" dirty="0" smtClean="0"/>
          </a:p>
        </p:txBody>
      </p:sp>
      <p:sp>
        <p:nvSpPr>
          <p:cNvPr id="4" name="Slide Number Placeholder 3"/>
          <p:cNvSpPr>
            <a:spLocks noGrp="1"/>
          </p:cNvSpPr>
          <p:nvPr>
            <p:ph type="sldNum" sz="quarter" idx="10"/>
          </p:nvPr>
        </p:nvSpPr>
        <p:spPr/>
        <p:txBody>
          <a:bodyPr/>
          <a:lstStyle/>
          <a:p>
            <a:fld id="{22A853E8-D85F-5D49-95D2-E1D96ABFE2B9}" type="slidenum">
              <a:rPr lang="en-GB" smtClean="0"/>
              <a:pPr/>
              <a:t>79</a:t>
            </a:fld>
            <a:endParaRPr lang="en-GB" dirty="0"/>
          </a:p>
        </p:txBody>
      </p:sp>
    </p:spTree>
    <p:extLst>
      <p:ext uri="{BB962C8B-B14F-4D97-AF65-F5344CB8AC3E}">
        <p14:creationId xmlns:p14="http://schemas.microsoft.com/office/powerpoint/2010/main" val="2734218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8</a:t>
            </a:fld>
            <a:endParaRPr lang="en-GB" dirty="0"/>
          </a:p>
        </p:txBody>
      </p:sp>
    </p:spTree>
    <p:extLst>
      <p:ext uri="{BB962C8B-B14F-4D97-AF65-F5344CB8AC3E}">
        <p14:creationId xmlns:p14="http://schemas.microsoft.com/office/powerpoint/2010/main" val="34679197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Highlighted dates mean that they occurred within the monitor window, so within the 7 days window. </a:t>
            </a:r>
          </a:p>
          <a:p>
            <a:r>
              <a:rPr lang="en-US" dirty="0" smtClean="0"/>
              <a:t>In this example, a firmware upgrade was attempted less than 7 days </a:t>
            </a:r>
            <a:r>
              <a:rPr lang="en-US" dirty="0" err="1" smtClean="0"/>
              <a:t>ao</a:t>
            </a:r>
            <a:r>
              <a:rPr lang="en-US" dirty="0" smtClean="0"/>
              <a:t>. </a:t>
            </a:r>
          </a:p>
          <a:p>
            <a:endParaRPr lang="en-US" dirty="0" smtClean="0"/>
          </a:p>
          <a:p>
            <a:r>
              <a:rPr lang="en-US" dirty="0" smtClean="0"/>
              <a:t>Note that the upgrade failed, as Node0 runs 3.1.3, while the other ones run 3.1.2. </a:t>
            </a:r>
          </a:p>
          <a:p>
            <a:r>
              <a:rPr lang="en-US" dirty="0" smtClean="0"/>
              <a:t>This slide will contain info on :</a:t>
            </a:r>
          </a:p>
          <a:p>
            <a:pPr marL="185715" indent="-185715">
              <a:buFontTx/>
              <a:buChar char="-"/>
            </a:pPr>
            <a:r>
              <a:rPr lang="en-US" baseline="0" dirty="0" smtClean="0"/>
              <a:t>Actual node hardware itself</a:t>
            </a:r>
          </a:p>
          <a:p>
            <a:pPr marL="185715" indent="-185715">
              <a:buFontTx/>
              <a:buChar char="-"/>
            </a:pPr>
            <a:r>
              <a:rPr lang="en-US" baseline="0" dirty="0" smtClean="0"/>
              <a:t>MCU</a:t>
            </a:r>
          </a:p>
          <a:p>
            <a:pPr marL="185715" indent="-185715">
              <a:buFontTx/>
              <a:buChar char="-"/>
            </a:pPr>
            <a:r>
              <a:rPr lang="en-US" baseline="0" dirty="0" smtClean="0"/>
              <a:t>File system usage</a:t>
            </a:r>
          </a:p>
          <a:p>
            <a:pPr marL="185715" indent="-185715">
              <a:buFontTx/>
              <a:buChar char="-"/>
            </a:pPr>
            <a:r>
              <a:rPr lang="en-US" baseline="0" dirty="0" smtClean="0"/>
              <a:t>Memory</a:t>
            </a:r>
          </a:p>
          <a:p>
            <a:pPr marL="185715" indent="-185715">
              <a:buFontTx/>
              <a:buChar char="-"/>
            </a:pPr>
            <a:r>
              <a:rPr lang="en-US" baseline="0" dirty="0" smtClean="0"/>
              <a:t>Power</a:t>
            </a:r>
          </a:p>
          <a:p>
            <a:pPr marL="185715" indent="-185715">
              <a:buFontTx/>
              <a:buChar char="-"/>
            </a:pPr>
            <a:r>
              <a:rPr lang="en-US" baseline="0" dirty="0" smtClean="0"/>
              <a:t>Batteries</a:t>
            </a:r>
          </a:p>
          <a:p>
            <a:pPr marL="185715" indent="-185715">
              <a:buFontTx/>
              <a:buChar char="-"/>
            </a:pPr>
            <a:r>
              <a:rPr lang="en-US" baseline="0" dirty="0" smtClean="0"/>
              <a:t>Fan</a:t>
            </a:r>
          </a:p>
          <a:p>
            <a:pPr marL="185715" indent="-185715">
              <a:buFontTx/>
              <a:buChar char="-"/>
            </a:pPr>
            <a:r>
              <a:rPr lang="en-US" baseline="0" dirty="0" smtClean="0"/>
              <a:t>Network ports</a:t>
            </a:r>
          </a:p>
          <a:p>
            <a:pPr marL="185715" indent="-185715">
              <a:buFontTx/>
              <a:buChar char="-"/>
            </a:pPr>
            <a:r>
              <a:rPr lang="en-US" baseline="0" dirty="0" smtClean="0"/>
              <a:t>Internal HDD</a:t>
            </a:r>
          </a:p>
          <a:p>
            <a:pPr marL="185715" indent="-185715">
              <a:buFontTx/>
              <a:buChar char="-"/>
            </a:pPr>
            <a:r>
              <a:rPr lang="en-US" baseline="0" dirty="0" err="1" smtClean="0"/>
              <a:t>Etc</a:t>
            </a:r>
            <a:r>
              <a:rPr lang="en-US" baseline="0" dirty="0" smtClean="0"/>
              <a:t>, basically everything listed in the </a:t>
            </a:r>
            <a:r>
              <a:rPr lang="en-US" baseline="0" dirty="0" err="1" smtClean="0"/>
              <a:t>shownode</a:t>
            </a:r>
            <a:r>
              <a:rPr lang="en-US" baseline="0" dirty="0" smtClean="0"/>
              <a:t> –verbose output. </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80</a:t>
            </a:fld>
            <a:endParaRPr lang="en-GB" dirty="0"/>
          </a:p>
        </p:txBody>
      </p:sp>
    </p:spTree>
    <p:extLst>
      <p:ext uri="{BB962C8B-B14F-4D97-AF65-F5344CB8AC3E}">
        <p14:creationId xmlns:p14="http://schemas.microsoft.com/office/powerpoint/2010/main" val="67539438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81</a:t>
            </a:fld>
            <a:endParaRPr lang="en-GB" dirty="0"/>
          </a:p>
        </p:txBody>
      </p:sp>
    </p:spTree>
    <p:extLst>
      <p:ext uri="{BB962C8B-B14F-4D97-AF65-F5344CB8AC3E}">
        <p14:creationId xmlns:p14="http://schemas.microsoft.com/office/powerpoint/2010/main" val="16643267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82</a:t>
            </a:fld>
            <a:endParaRPr lang="en-GB" dirty="0"/>
          </a:p>
        </p:txBody>
      </p:sp>
    </p:spTree>
    <p:extLst>
      <p:ext uri="{BB962C8B-B14F-4D97-AF65-F5344CB8AC3E}">
        <p14:creationId xmlns:p14="http://schemas.microsoft.com/office/powerpoint/2010/main" val="357374935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83</a:t>
            </a:fld>
            <a:endParaRPr lang="en-GB" dirty="0"/>
          </a:p>
        </p:txBody>
      </p:sp>
    </p:spTree>
    <p:extLst>
      <p:ext uri="{BB962C8B-B14F-4D97-AF65-F5344CB8AC3E}">
        <p14:creationId xmlns:p14="http://schemas.microsoft.com/office/powerpoint/2010/main" val="18872548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84</a:t>
            </a:fld>
            <a:endParaRPr lang="en-GB" dirty="0"/>
          </a:p>
        </p:txBody>
      </p:sp>
    </p:spTree>
    <p:extLst>
      <p:ext uri="{BB962C8B-B14F-4D97-AF65-F5344CB8AC3E}">
        <p14:creationId xmlns:p14="http://schemas.microsoft.com/office/powerpoint/2010/main" val="293955344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85</a:t>
            </a:fld>
            <a:endParaRPr lang="en-GB" dirty="0"/>
          </a:p>
        </p:txBody>
      </p:sp>
    </p:spTree>
    <p:extLst>
      <p:ext uri="{BB962C8B-B14F-4D97-AF65-F5344CB8AC3E}">
        <p14:creationId xmlns:p14="http://schemas.microsoft.com/office/powerpoint/2010/main" val="121798421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This worksheet only</a:t>
            </a:r>
            <a:r>
              <a:rPr lang="en-US" baseline="0" dirty="0" smtClean="0"/>
              <a:t> exists is the configuration contain iSCSI ports. </a:t>
            </a:r>
          </a:p>
          <a:p>
            <a:r>
              <a:rPr lang="en-US" baseline="0" dirty="0" smtClean="0"/>
              <a:t>Mainly check the error counters, not so much the statistics, unless there is a significant different / port.</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86</a:t>
            </a:fld>
            <a:endParaRPr lang="en-GB" dirty="0"/>
          </a:p>
        </p:txBody>
      </p:sp>
    </p:spTree>
    <p:extLst>
      <p:ext uri="{BB962C8B-B14F-4D97-AF65-F5344CB8AC3E}">
        <p14:creationId xmlns:p14="http://schemas.microsoft.com/office/powerpoint/2010/main" val="294882374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88</a:t>
            </a:fld>
            <a:endParaRPr lang="en-GB" dirty="0"/>
          </a:p>
        </p:txBody>
      </p:sp>
    </p:spTree>
    <p:extLst>
      <p:ext uri="{BB962C8B-B14F-4D97-AF65-F5344CB8AC3E}">
        <p14:creationId xmlns:p14="http://schemas.microsoft.com/office/powerpoint/2010/main" val="340328517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89</a:t>
            </a:fld>
            <a:endParaRPr lang="en-GB" dirty="0"/>
          </a:p>
        </p:txBody>
      </p:sp>
    </p:spTree>
    <p:extLst>
      <p:ext uri="{BB962C8B-B14F-4D97-AF65-F5344CB8AC3E}">
        <p14:creationId xmlns:p14="http://schemas.microsoft.com/office/powerpoint/2010/main" val="364596291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If you need to retry </a:t>
            </a:r>
            <a:r>
              <a:rPr lang="en-US" dirty="0" err="1" smtClean="0"/>
              <a:t>auto_update</a:t>
            </a:r>
            <a:r>
              <a:rPr lang="en-US" dirty="0" smtClean="0"/>
              <a:t>, just remove the &lt;INEX_HOME&gt;\log\auto_update.log file and restart the GUI.</a:t>
            </a:r>
            <a:r>
              <a:rPr lang="en-US" baseline="0" dirty="0" smtClean="0"/>
              <a:t> </a:t>
            </a:r>
          </a:p>
          <a:p>
            <a:endParaRPr lang="en-US" baseline="0" dirty="0" smtClean="0"/>
          </a:p>
          <a:p>
            <a:r>
              <a:rPr lang="en-US" baseline="0" dirty="0" smtClean="0"/>
              <a:t>The Linux version uses just FTP access to either ftp.usa.hp.com or fs1.bel.hp.com</a:t>
            </a:r>
          </a:p>
          <a:p>
            <a:endParaRPr lang="en-US" dirty="0" smtClean="0"/>
          </a:p>
          <a:p>
            <a:r>
              <a:rPr lang="en-US" dirty="0" smtClean="0"/>
              <a:t>The check</a:t>
            </a:r>
            <a:r>
              <a:rPr lang="en-US" baseline="0" dirty="0" smtClean="0"/>
              <a:t> for connection to the HP </a:t>
            </a:r>
            <a:r>
              <a:rPr lang="en-US" baseline="0" dirty="0" err="1" smtClean="0"/>
              <a:t>IntraNet</a:t>
            </a:r>
            <a:r>
              <a:rPr lang="en-US" baseline="0" dirty="0" smtClean="0"/>
              <a:t> is as follows;</a:t>
            </a:r>
          </a:p>
          <a:p>
            <a:pPr marL="228600" indent="-228600">
              <a:buAutoNum type="arabicParenR"/>
            </a:pPr>
            <a:r>
              <a:rPr lang="en-US" baseline="0" dirty="0" smtClean="0"/>
              <a:t>Check if the server uses an IPv4 address on the 15.*.*.* or 16.*.*.* network. If there is an IPv4 address within</a:t>
            </a:r>
          </a:p>
          <a:p>
            <a:pPr marL="457200" lvl="1" indent="0">
              <a:buNone/>
            </a:pPr>
            <a:r>
              <a:rPr lang="en-US" baseline="0" dirty="0" smtClean="0"/>
              <a:t>Then the server is assumed to be connected to the HP </a:t>
            </a:r>
            <a:r>
              <a:rPr lang="en-US" baseline="0" dirty="0" err="1" smtClean="0"/>
              <a:t>IntraNet</a:t>
            </a:r>
            <a:r>
              <a:rPr lang="en-US" baseline="0" dirty="0" smtClean="0"/>
              <a:t>. </a:t>
            </a:r>
          </a:p>
          <a:p>
            <a:pPr marL="228600" indent="-228600">
              <a:buFont typeface="+mj-lt"/>
              <a:buAutoNum type="arabicParenR"/>
            </a:pPr>
            <a:r>
              <a:rPr lang="en-US" baseline="0" dirty="0" smtClean="0"/>
              <a:t>In case there is no IPv4 address with a 15.* and 16.* address, the DNS name of the server is checked. </a:t>
            </a:r>
          </a:p>
          <a:p>
            <a:pPr marL="457200" lvl="1" indent="0">
              <a:buNone/>
            </a:pPr>
            <a:r>
              <a:rPr lang="en-US" baseline="0" dirty="0" smtClean="0"/>
              <a:t>If the DNS name ends on “hpqcorp.net”, then it is assumed that the server has a trust relationship</a:t>
            </a:r>
          </a:p>
          <a:p>
            <a:pPr marL="457200" lvl="1" indent="0">
              <a:buNone/>
            </a:pPr>
            <a:r>
              <a:rPr lang="en-US" baseline="0" dirty="0" smtClean="0"/>
              <a:t>With the HP domain and that Direct Access is available and configured.</a:t>
            </a:r>
          </a:p>
          <a:p>
            <a:pPr marL="228600" indent="-228600">
              <a:buAutoNum type="arabicParenR"/>
            </a:pPr>
            <a:endParaRPr lang="en-US" baseline="0" dirty="0" smtClean="0"/>
          </a:p>
        </p:txBody>
      </p:sp>
      <p:sp>
        <p:nvSpPr>
          <p:cNvPr id="4" name="Slide Number Placeholder 3"/>
          <p:cNvSpPr>
            <a:spLocks noGrp="1"/>
          </p:cNvSpPr>
          <p:nvPr>
            <p:ph type="sldNum" sz="quarter" idx="10"/>
          </p:nvPr>
        </p:nvSpPr>
        <p:spPr/>
        <p:txBody>
          <a:bodyPr/>
          <a:lstStyle/>
          <a:p>
            <a:fld id="{22A853E8-D85F-5D49-95D2-E1D96ABFE2B9}" type="slidenum">
              <a:rPr lang="en-GB" smtClean="0"/>
              <a:pPr/>
              <a:t>90</a:t>
            </a:fld>
            <a:endParaRPr lang="en-GB" dirty="0"/>
          </a:p>
        </p:txBody>
      </p:sp>
    </p:spTree>
    <p:extLst>
      <p:ext uri="{BB962C8B-B14F-4D97-AF65-F5344CB8AC3E}">
        <p14:creationId xmlns:p14="http://schemas.microsoft.com/office/powerpoint/2010/main" val="2741533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9</a:t>
            </a:fld>
            <a:endParaRPr lang="en-GB" dirty="0"/>
          </a:p>
        </p:txBody>
      </p:sp>
    </p:spTree>
    <p:extLst>
      <p:ext uri="{BB962C8B-B14F-4D97-AF65-F5344CB8AC3E}">
        <p14:creationId xmlns:p14="http://schemas.microsoft.com/office/powerpoint/2010/main" val="7586260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There have been bugs in previous versions, forcing users to manually download updates. </a:t>
            </a:r>
          </a:p>
          <a:p>
            <a:r>
              <a:rPr lang="en-US" dirty="0" smtClean="0"/>
              <a:t>With V1.22-1 these</a:t>
            </a:r>
            <a:r>
              <a:rPr lang="en-US" baseline="0" dirty="0" smtClean="0"/>
              <a:t> problems should be over (fingers crossed). </a:t>
            </a:r>
          </a:p>
          <a:p>
            <a:endParaRPr lang="en-US" dirty="0" smtClean="0"/>
          </a:p>
          <a:p>
            <a:r>
              <a:rPr lang="en-US" dirty="0" smtClean="0"/>
              <a:t>In V1.23-0 iNex will allow users to pre-define a</a:t>
            </a:r>
            <a:r>
              <a:rPr lang="en-US" baseline="0" dirty="0" smtClean="0"/>
              <a:t> drive letter to this network share and </a:t>
            </a:r>
          </a:p>
          <a:p>
            <a:r>
              <a:rPr lang="en-US" baseline="0" dirty="0" smtClean="0"/>
              <a:t>Permanently connect it. In such case, iNex will use the existing drive letter.</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91</a:t>
            </a:fld>
            <a:endParaRPr lang="en-GB" dirty="0"/>
          </a:p>
        </p:txBody>
      </p:sp>
    </p:spTree>
    <p:extLst>
      <p:ext uri="{BB962C8B-B14F-4D97-AF65-F5344CB8AC3E}">
        <p14:creationId xmlns:p14="http://schemas.microsoft.com/office/powerpoint/2010/main" val="209602614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a:xfrm>
            <a:off x="139700" y="4861441"/>
            <a:ext cx="6819900" cy="4605576"/>
          </a:xfrm>
        </p:spPr>
        <p:txBody>
          <a:bodyPr/>
          <a:lstStyle/>
          <a:p>
            <a:r>
              <a:rPr lang="en-US" dirty="0" smtClean="0"/>
              <a:t>V1.23-0</a:t>
            </a:r>
            <a:r>
              <a:rPr lang="en-US" baseline="0" dirty="0" smtClean="0"/>
              <a:t> </a:t>
            </a:r>
            <a:r>
              <a:rPr lang="en-US" baseline="0" dirty="0" err="1" smtClean="0"/>
              <a:t>auto_update</a:t>
            </a:r>
            <a:r>
              <a:rPr lang="en-US" baseline="0" dirty="0" smtClean="0"/>
              <a:t> log file:</a:t>
            </a:r>
          </a:p>
          <a:p>
            <a:endParaRPr lang="en-US" baseline="0" dirty="0" smtClean="0"/>
          </a:p>
          <a:p>
            <a:r>
              <a:rPr lang="en-US" sz="1000" dirty="0" smtClean="0">
                <a:cs typeface="Courier New" panose="02070309020205020404" pitchFamily="49" charset="0"/>
              </a:rPr>
              <a:t>19-Oct-2014:14:32:48 1 Auto Update Utility of 3Par </a:t>
            </a:r>
            <a:r>
              <a:rPr lang="en-US" sz="1000" dirty="0" err="1" smtClean="0">
                <a:cs typeface="Courier New" panose="02070309020205020404" pitchFamily="49" charset="0"/>
              </a:rPr>
              <a:t>InSplore</a:t>
            </a:r>
            <a:r>
              <a:rPr lang="en-US" sz="1000" dirty="0" smtClean="0">
                <a:cs typeface="Courier New" panose="02070309020205020404" pitchFamily="49" charset="0"/>
              </a:rPr>
              <a:t> Explorer V1.23-0 31-Oct-2014 started at 19-Oct-2014:14:32:48</a:t>
            </a:r>
          </a:p>
          <a:p>
            <a:r>
              <a:rPr lang="en-US" sz="1000" dirty="0" smtClean="0">
                <a:cs typeface="Courier New" panose="02070309020205020404" pitchFamily="49" charset="0"/>
              </a:rPr>
              <a:t>19-Oct-2014:14:32:48 3 Architecture: MSWin32-x86-multi-thread</a:t>
            </a:r>
          </a:p>
          <a:p>
            <a:r>
              <a:rPr lang="en-US" sz="1000" dirty="0" smtClean="0">
                <a:cs typeface="Courier New" panose="02070309020205020404" pitchFamily="49" charset="0"/>
              </a:rPr>
              <a:t>19-Oct-2014:14:32:48 3 Running 32-bit version</a:t>
            </a:r>
          </a:p>
          <a:p>
            <a:r>
              <a:rPr lang="en-US" sz="1000" dirty="0" smtClean="0">
                <a:cs typeface="Courier New" panose="02070309020205020404" pitchFamily="49" charset="0"/>
              </a:rPr>
              <a:t>19-Oct-2014:14:32:48 3 System has IP address 192.168.127.1 -&gt; External</a:t>
            </a:r>
          </a:p>
          <a:p>
            <a:r>
              <a:rPr lang="en-US" sz="1000" dirty="0" smtClean="0">
                <a:cs typeface="Courier New" panose="02070309020205020404" pitchFamily="49" charset="0"/>
              </a:rPr>
              <a:t>19-Oct-2014:14:32:48 3 System has IP address 192.168.76.1 -&gt; External</a:t>
            </a:r>
          </a:p>
          <a:p>
            <a:r>
              <a:rPr lang="en-US" sz="1000" dirty="0" smtClean="0">
                <a:cs typeface="Courier New" panose="02070309020205020404" pitchFamily="49" charset="0"/>
              </a:rPr>
              <a:t>19-Oct-2014:14:32:48 3 System has IP address 192.168.205.1 -&gt; External</a:t>
            </a:r>
          </a:p>
          <a:p>
            <a:r>
              <a:rPr lang="en-US" sz="1000" dirty="0" smtClean="0">
                <a:cs typeface="Courier New" panose="02070309020205020404" pitchFamily="49" charset="0"/>
              </a:rPr>
              <a:t>19-Oct-2014:14:32:48 3 System has IP address 192.168.1.70 -&gt; External</a:t>
            </a:r>
          </a:p>
          <a:p>
            <a:r>
              <a:rPr lang="en-US" sz="1000" dirty="0" smtClean="0">
                <a:cs typeface="Courier New" panose="02070309020205020404" pitchFamily="49" charset="0"/>
              </a:rPr>
              <a:t>19-Oct-2014:14:32:48 3 System has IP address 16.29.2.97 -&gt; Internal</a:t>
            </a:r>
          </a:p>
          <a:p>
            <a:r>
              <a:rPr lang="en-US" sz="1000" dirty="0" smtClean="0">
                <a:cs typeface="Courier New" panose="02070309020205020404" pitchFamily="49" charset="0"/>
              </a:rPr>
              <a:t>19-Oct-2014:14:32:48 3 Started from system 'VANSLUISH1.emea.hpqcorp.net' (IP: 16.29.2.97, Internal network) under account 'EMEA\</a:t>
            </a:r>
            <a:r>
              <a:rPr lang="en-US" sz="1000" dirty="0" err="1" smtClean="0">
                <a:cs typeface="Courier New" panose="02070309020205020404" pitchFamily="49" charset="0"/>
              </a:rPr>
              <a:t>vanSluisH</a:t>
            </a:r>
            <a:r>
              <a:rPr lang="en-US" sz="1000" dirty="0" smtClean="0">
                <a:cs typeface="Courier New" panose="02070309020205020404" pitchFamily="49" charset="0"/>
              </a:rPr>
              <a:t>'</a:t>
            </a:r>
          </a:p>
          <a:p>
            <a:r>
              <a:rPr lang="en-US" sz="1000" dirty="0" smtClean="0">
                <a:cs typeface="Courier New" panose="02070309020205020404" pitchFamily="49" charset="0"/>
              </a:rPr>
              <a:t>19-Oct-2014:14:32:48 3 Drive letters currently in use:</a:t>
            </a:r>
          </a:p>
          <a:p>
            <a:r>
              <a:rPr lang="en-US" sz="1000" dirty="0" smtClean="0">
                <a:cs typeface="Courier New" panose="02070309020205020404" pitchFamily="49" charset="0"/>
              </a:rPr>
              <a:t>19-Oct-2014:14:32:48 3 Drive C:\   Name: System   </a:t>
            </a:r>
            <a:r>
              <a:rPr lang="en-US" sz="1000" dirty="0" err="1" smtClean="0">
                <a:cs typeface="Courier New" panose="02070309020205020404" pitchFamily="49" charset="0"/>
              </a:rPr>
              <a:t>FileSystem</a:t>
            </a:r>
            <a:r>
              <a:rPr lang="en-US" sz="1000" dirty="0" smtClean="0">
                <a:cs typeface="Courier New" panose="02070309020205020404" pitchFamily="49" charset="0"/>
              </a:rPr>
              <a:t> Type: (NTFS)</a:t>
            </a:r>
          </a:p>
          <a:p>
            <a:r>
              <a:rPr lang="en-US" sz="1000" dirty="0" smtClean="0">
                <a:cs typeface="Courier New" panose="02070309020205020404" pitchFamily="49" charset="0"/>
              </a:rPr>
              <a:t>19-Oct-2014:14:32:48 3 Drive D:\   Name: Data1   </a:t>
            </a:r>
            <a:r>
              <a:rPr lang="en-US" sz="1000" dirty="0" err="1" smtClean="0">
                <a:cs typeface="Courier New" panose="02070309020205020404" pitchFamily="49" charset="0"/>
              </a:rPr>
              <a:t>FileSystem</a:t>
            </a:r>
            <a:r>
              <a:rPr lang="en-US" sz="1000" dirty="0" smtClean="0">
                <a:cs typeface="Courier New" panose="02070309020205020404" pitchFamily="49" charset="0"/>
              </a:rPr>
              <a:t> Type: (NTFS)</a:t>
            </a:r>
          </a:p>
          <a:p>
            <a:r>
              <a:rPr lang="en-US" sz="1000" dirty="0" smtClean="0">
                <a:cs typeface="Courier New" panose="02070309020205020404" pitchFamily="49" charset="0"/>
              </a:rPr>
              <a:t>19-Oct-2014:14:32:48 3 Drive E:\   Name: Data2   </a:t>
            </a:r>
            <a:r>
              <a:rPr lang="en-US" sz="1000" dirty="0" err="1" smtClean="0">
                <a:cs typeface="Courier New" panose="02070309020205020404" pitchFamily="49" charset="0"/>
              </a:rPr>
              <a:t>FileSystem</a:t>
            </a:r>
            <a:r>
              <a:rPr lang="en-US" sz="1000" dirty="0" smtClean="0">
                <a:cs typeface="Courier New" panose="02070309020205020404" pitchFamily="49" charset="0"/>
              </a:rPr>
              <a:t> Type: (NTFS)</a:t>
            </a:r>
          </a:p>
          <a:p>
            <a:r>
              <a:rPr lang="en-US" sz="1000" dirty="0" smtClean="0">
                <a:cs typeface="Courier New" panose="02070309020205020404" pitchFamily="49" charset="0"/>
              </a:rPr>
              <a:t>19-Oct-2014:14:32:48 3 Drive W:\   Name: </a:t>
            </a:r>
            <a:r>
              <a:rPr lang="en-US" sz="1000" dirty="0" err="1" smtClean="0">
                <a:cs typeface="Courier New" panose="02070309020205020404" pitchFamily="49" charset="0"/>
              </a:rPr>
              <a:t>InForm_Adm_Tools</a:t>
            </a:r>
            <a:r>
              <a:rPr lang="en-US" sz="1000" dirty="0" smtClean="0">
                <a:cs typeface="Courier New" panose="02070309020205020404" pitchFamily="49" charset="0"/>
              </a:rPr>
              <a:t>   </a:t>
            </a:r>
            <a:r>
              <a:rPr lang="en-US" sz="1000" dirty="0" err="1" smtClean="0">
                <a:cs typeface="Courier New" panose="02070309020205020404" pitchFamily="49" charset="0"/>
              </a:rPr>
              <a:t>FileSystem</a:t>
            </a:r>
            <a:r>
              <a:rPr lang="en-US" sz="1000" dirty="0" smtClean="0">
                <a:cs typeface="Courier New" panose="02070309020205020404" pitchFamily="49" charset="0"/>
              </a:rPr>
              <a:t> Type: (CDFS)</a:t>
            </a:r>
          </a:p>
          <a:p>
            <a:r>
              <a:rPr lang="en-US" sz="1000" dirty="0" smtClean="0">
                <a:cs typeface="Courier New" panose="02070309020205020404" pitchFamily="49" charset="0"/>
              </a:rPr>
              <a:t>19-Oct-2014:14:32:48 3 Attempt to use 'Z:' failed. Reason: OLE exception from "</a:t>
            </a:r>
            <a:r>
              <a:rPr lang="en-US" sz="1000" dirty="0" err="1" smtClean="0">
                <a:cs typeface="Courier New" panose="02070309020205020404" pitchFamily="49" charset="0"/>
              </a:rPr>
              <a:t>WSHNetwork.MapNetworkDrive</a:t>
            </a:r>
            <a:r>
              <a:rPr lang="en-US" sz="1000" dirty="0" smtClean="0">
                <a:cs typeface="Courier New" panose="02070309020205020404" pitchFamily="49" charset="0"/>
              </a:rPr>
              <a:t>":  The local device name has a remembered connection to another network resource.   Win32::OLE(0.1709) error 0x800704b2: "The local device name has a remembered connection to another network resource"     in METHOD/PROPERTYGET "</a:t>
            </a:r>
            <a:r>
              <a:rPr lang="en-US" sz="1000" dirty="0" err="1" smtClean="0">
                <a:cs typeface="Courier New" panose="02070309020205020404" pitchFamily="49" charset="0"/>
              </a:rPr>
              <a:t>MapNetworkDrive</a:t>
            </a:r>
            <a:r>
              <a:rPr lang="en-US" sz="1000" dirty="0" smtClean="0">
                <a:cs typeface="Courier New" panose="02070309020205020404" pitchFamily="49" charset="0"/>
              </a:rPr>
              <a:t>"</a:t>
            </a:r>
          </a:p>
          <a:p>
            <a:r>
              <a:rPr lang="en-US" sz="1000" dirty="0" smtClean="0">
                <a:cs typeface="Courier New" panose="02070309020205020404" pitchFamily="49" charset="0"/>
              </a:rPr>
              <a:t>19-Oct-2014:14:32:51 2 Drive Y: used to connect to '\\depot.nld.hp.com\depot\storage\3par'</a:t>
            </a:r>
          </a:p>
          <a:p>
            <a:r>
              <a:rPr lang="en-US" sz="1000" dirty="0" smtClean="0">
                <a:cs typeface="Courier New" panose="02070309020205020404" pitchFamily="49" charset="0"/>
              </a:rPr>
              <a:t>19-Oct-2014:14:32:51 3 Connected from server depot.nld.hp.com</a:t>
            </a:r>
          </a:p>
          <a:p>
            <a:r>
              <a:rPr lang="en-US" sz="1000" dirty="0" smtClean="0">
                <a:cs typeface="Courier New" panose="02070309020205020404" pitchFamily="49" charset="0"/>
              </a:rPr>
              <a:t>19-Oct-2014:14:32:52 3 Current Working Directory is now Y:\iNex\.</a:t>
            </a:r>
          </a:p>
          <a:p>
            <a:r>
              <a:rPr lang="en-US" sz="1000" dirty="0" smtClean="0">
                <a:cs typeface="Courier New" panose="02070309020205020404" pitchFamily="49" charset="0"/>
              </a:rPr>
              <a:t>19-Oct-2014:14:32:52 3 Current Working Directory is now Y:\iNex\Windows</a:t>
            </a:r>
          </a:p>
          <a:p>
            <a:r>
              <a:rPr lang="en-US" sz="1000" dirty="0" smtClean="0">
                <a:cs typeface="Courier New" panose="02070309020205020404" pitchFamily="49" charset="0"/>
              </a:rPr>
              <a:t>19-Oct-2014:14:32:52 3 New Patch 1 for version V122 detected</a:t>
            </a:r>
          </a:p>
          <a:p>
            <a:r>
              <a:rPr lang="en-US" sz="1000" dirty="0" smtClean="0">
                <a:cs typeface="Courier New" panose="02070309020205020404" pitchFamily="49" charset="0"/>
              </a:rPr>
              <a:t>19-Oct-2014:14:33:52 3 Downloaded remote file "Y:\iNex\Windows\V122_iNex_Patch1.zip" as local file "D:\Products\3Par\Perl\Inex\V122_iNex_Patch1.zip"</a:t>
            </a:r>
          </a:p>
          <a:p>
            <a:r>
              <a:rPr lang="en-US" sz="1000" dirty="0" smtClean="0">
                <a:cs typeface="Courier New" panose="02070309020205020404" pitchFamily="49" charset="0"/>
              </a:rPr>
              <a:t>19-Oct-2014:14:33:52 2 Drive Y: disconnected from '\\depot.nld.hp.com\/depot/storage/3par'</a:t>
            </a:r>
          </a:p>
          <a:p>
            <a:r>
              <a:rPr lang="en-US" sz="1000" dirty="0" smtClean="0">
                <a:cs typeface="Courier New" panose="02070309020205020404" pitchFamily="49" charset="0"/>
              </a:rPr>
              <a:t>19-Oct-2014:14:33:52 3 Disconnected from server depot.nld.hp.com</a:t>
            </a:r>
          </a:p>
          <a:p>
            <a:r>
              <a:rPr lang="en-US" sz="1000" dirty="0" smtClean="0">
                <a:cs typeface="Courier New" panose="02070309020205020404" pitchFamily="49" charset="0"/>
              </a:rPr>
              <a:t>19-Oct-2014:14:33:57 3 Start Job: /C D:\Products\3Par\Perl\Inex\bat\inex_change_version "V1.22-1" "D:\Products\3Par\Perl\Inex\V122_iNex_Patch1.zip"</a:t>
            </a:r>
          </a:p>
          <a:p>
            <a:r>
              <a:rPr lang="en-US" sz="1000" dirty="0" smtClean="0">
                <a:cs typeface="Courier New" panose="02070309020205020404" pitchFamily="49" charset="0"/>
              </a:rPr>
              <a:t>19-Oct-2014:14:34:01 2 Process created and job is running: /C D:\Products\3Par\Perl\Inex\bat\inex_change_version "V1.22-1" "D:\Products\3Par\Perl\Inex\V122_iNex_Patch1.zip"</a:t>
            </a:r>
          </a:p>
          <a:p>
            <a:r>
              <a:rPr lang="en-US" sz="1000" dirty="0" smtClean="0">
                <a:cs typeface="Courier New" panose="02070309020205020404" pitchFamily="49" charset="0"/>
              </a:rPr>
              <a:t>19-Oct-2014:14:34:01 0 ---------- E N D    O F    L O G F I L E ----------</a:t>
            </a:r>
            <a:endParaRPr lang="en-US" sz="1000" dirty="0">
              <a:cs typeface="Courier New" panose="02070309020205020404" pitchFamily="49" charset="0"/>
            </a:endParaRPr>
          </a:p>
        </p:txBody>
      </p:sp>
      <p:sp>
        <p:nvSpPr>
          <p:cNvPr id="4" name="Slide Number Placeholder 3"/>
          <p:cNvSpPr>
            <a:spLocks noGrp="1"/>
          </p:cNvSpPr>
          <p:nvPr>
            <p:ph type="sldNum" sz="quarter" idx="10"/>
          </p:nvPr>
        </p:nvSpPr>
        <p:spPr/>
        <p:txBody>
          <a:bodyPr/>
          <a:lstStyle/>
          <a:p>
            <a:fld id="{22A853E8-D85F-5D49-95D2-E1D96ABFE2B9}" type="slidenum">
              <a:rPr lang="en-GB" smtClean="0"/>
              <a:pPr/>
              <a:t>92</a:t>
            </a:fld>
            <a:endParaRPr lang="en-GB" dirty="0"/>
          </a:p>
        </p:txBody>
      </p:sp>
    </p:spTree>
    <p:extLst>
      <p:ext uri="{BB962C8B-B14F-4D97-AF65-F5344CB8AC3E}">
        <p14:creationId xmlns:p14="http://schemas.microsoft.com/office/powerpoint/2010/main" val="197788140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93</a:t>
            </a:fld>
            <a:endParaRPr lang="en-GB" dirty="0"/>
          </a:p>
        </p:txBody>
      </p:sp>
    </p:spTree>
    <p:extLst>
      <p:ext uri="{BB962C8B-B14F-4D97-AF65-F5344CB8AC3E}">
        <p14:creationId xmlns:p14="http://schemas.microsoft.com/office/powerpoint/2010/main" val="42205366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The</a:t>
            </a:r>
            <a:r>
              <a:rPr lang="en-US" baseline="0" dirty="0" smtClean="0"/>
              <a:t> time to bulk load the database depends on the size of the configuration. Usually 30 – 45 seconds.</a:t>
            </a:r>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94</a:t>
            </a:fld>
            <a:endParaRPr lang="en-GB" dirty="0"/>
          </a:p>
        </p:txBody>
      </p:sp>
    </p:spTree>
    <p:extLst>
      <p:ext uri="{BB962C8B-B14F-4D97-AF65-F5344CB8AC3E}">
        <p14:creationId xmlns:p14="http://schemas.microsoft.com/office/powerpoint/2010/main" val="357734606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95</a:t>
            </a:fld>
            <a:endParaRPr lang="en-GB" dirty="0"/>
          </a:p>
        </p:txBody>
      </p:sp>
    </p:spTree>
    <p:extLst>
      <p:ext uri="{BB962C8B-B14F-4D97-AF65-F5344CB8AC3E}">
        <p14:creationId xmlns:p14="http://schemas.microsoft.com/office/powerpoint/2010/main" val="261766006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96</a:t>
            </a:fld>
            <a:endParaRPr lang="en-GB" dirty="0"/>
          </a:p>
        </p:txBody>
      </p:sp>
    </p:spTree>
    <p:extLst>
      <p:ext uri="{BB962C8B-B14F-4D97-AF65-F5344CB8AC3E}">
        <p14:creationId xmlns:p14="http://schemas.microsoft.com/office/powerpoint/2010/main" val="8773363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97</a:t>
            </a:fld>
            <a:endParaRPr lang="en-GB" dirty="0"/>
          </a:p>
        </p:txBody>
      </p:sp>
    </p:spTree>
    <p:extLst>
      <p:ext uri="{BB962C8B-B14F-4D97-AF65-F5344CB8AC3E}">
        <p14:creationId xmlns:p14="http://schemas.microsoft.com/office/powerpoint/2010/main" val="194623837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98</a:t>
            </a:fld>
            <a:endParaRPr lang="en-GB" dirty="0"/>
          </a:p>
        </p:txBody>
      </p:sp>
    </p:spTree>
    <p:extLst>
      <p:ext uri="{BB962C8B-B14F-4D97-AF65-F5344CB8AC3E}">
        <p14:creationId xmlns:p14="http://schemas.microsoft.com/office/powerpoint/2010/main" val="315880569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r>
              <a:rPr lang="en-US" dirty="0" smtClean="0"/>
              <a:t>If you use the GUI, then assure you first</a:t>
            </a:r>
            <a:r>
              <a:rPr lang="en-US" baseline="0" dirty="0" smtClean="0"/>
              <a:t> load in </a:t>
            </a:r>
            <a:r>
              <a:rPr lang="en-US" baseline="0" dirty="0" err="1" smtClean="0"/>
              <a:t>InSplore</a:t>
            </a:r>
            <a:r>
              <a:rPr lang="en-US" baseline="0" dirty="0" smtClean="0"/>
              <a:t> into iNex. After that, the Tools menu will </a:t>
            </a:r>
            <a:r>
              <a:rPr lang="en-US" baseline="0" smtClean="0"/>
              <a:t>be enabled. </a:t>
            </a:r>
          </a:p>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99</a:t>
            </a:fld>
            <a:endParaRPr lang="en-GB" dirty="0"/>
          </a:p>
        </p:txBody>
      </p:sp>
    </p:spTree>
    <p:extLst>
      <p:ext uri="{BB962C8B-B14F-4D97-AF65-F5344CB8AC3E}">
        <p14:creationId xmlns:p14="http://schemas.microsoft.com/office/powerpoint/2010/main" val="260227251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554038"/>
            <a:ext cx="6819900" cy="383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A853E8-D85F-5D49-95D2-E1D96ABFE2B9}" type="slidenum">
              <a:rPr lang="en-GB" smtClean="0"/>
              <a:pPr/>
              <a:t>100</a:t>
            </a:fld>
            <a:endParaRPr lang="en-GB" dirty="0"/>
          </a:p>
        </p:txBody>
      </p:sp>
    </p:spTree>
    <p:extLst>
      <p:ext uri="{BB962C8B-B14F-4D97-AF65-F5344CB8AC3E}">
        <p14:creationId xmlns:p14="http://schemas.microsoft.com/office/powerpoint/2010/main" val="9028880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ue title slide ">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ctrTitle" hasCustomPrompt="1"/>
          </p:nvPr>
        </p:nvSpPr>
        <p:spPr bwMode="black">
          <a:xfrm>
            <a:off x="329184" y="2036820"/>
            <a:ext cx="6858000" cy="1206484"/>
          </a:xfrm>
        </p:spPr>
        <p:txBody>
          <a:bodyPr anchor="b"/>
          <a:lstStyle>
            <a:lvl1pPr>
              <a:lnSpc>
                <a:spcPct val="90000"/>
              </a:lnSpc>
              <a:defRPr sz="4600" spc="-100">
                <a:solidFill>
                  <a:schemeClr val="bg1"/>
                </a:solidFill>
              </a:defRPr>
            </a:lvl1pPr>
          </a:lstStyle>
          <a:p>
            <a:r>
              <a:rPr lang="en-US" dirty="0" smtClean="0"/>
              <a:t>Click to edit master </a:t>
            </a:r>
            <a:br>
              <a:rPr lang="en-US" dirty="0" smtClean="0"/>
            </a:br>
            <a:r>
              <a:rPr lang="en-US" dirty="0" smtClean="0"/>
              <a:t>title style</a:t>
            </a:r>
            <a:endParaRPr lang="en-US" dirty="0"/>
          </a:p>
        </p:txBody>
      </p:sp>
      <p:sp>
        <p:nvSpPr>
          <p:cNvPr id="11" name="Subtitle 2"/>
          <p:cNvSpPr>
            <a:spLocks noGrp="1"/>
          </p:cNvSpPr>
          <p:nvPr>
            <p:ph type="subTitle" idx="1" hasCustomPrompt="1"/>
          </p:nvPr>
        </p:nvSpPr>
        <p:spPr bwMode="black">
          <a:xfrm>
            <a:off x="329184" y="3316628"/>
            <a:ext cx="6858000" cy="914400"/>
          </a:xfrm>
        </p:spPr>
        <p:txBody>
          <a:bodyPr/>
          <a:lstStyle>
            <a:lvl1pPr marL="0" indent="0" algn="l">
              <a:buNone/>
              <a:defRPr b="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2" name="Picture 1" descr="HP_White_RGB_150_L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49440" y="365760"/>
            <a:ext cx="1883664" cy="1883664"/>
          </a:xfrm>
          <a:prstGeom prst="rect">
            <a:avLst/>
          </a:prstGeom>
        </p:spPr>
      </p:pic>
      <p:sp>
        <p:nvSpPr>
          <p:cNvPr id="6" name="TextBox 5"/>
          <p:cNvSpPr txBox="1"/>
          <p:nvPr userDrawn="1"/>
        </p:nvSpPr>
        <p:spPr>
          <a:xfrm>
            <a:off x="636587" y="4916051"/>
            <a:ext cx="6988789"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dirty="0" smtClean="0">
                <a:solidFill>
                  <a:schemeClr val="bg1"/>
                </a:solidFill>
                <a:latin typeface="HP Simplified"/>
                <a:cs typeface="HP Simplified"/>
              </a:rPr>
              <a:t>© Copyright 2014 Hewlett-Packard Development Company, L.P. </a:t>
            </a:r>
            <a:r>
              <a:rPr lang="en-US" sz="600" b="0" i="0" baseline="0" dirty="0" smtClean="0">
                <a:solidFill>
                  <a:schemeClr val="bg1"/>
                </a:solidFill>
                <a:latin typeface="HP Simplified"/>
                <a:cs typeface="HP Simplified"/>
              </a:rPr>
              <a:t> </a:t>
            </a:r>
            <a:r>
              <a:rPr lang="en-US" sz="600" b="0" i="0" dirty="0" smtClean="0">
                <a:solidFill>
                  <a:schemeClr val="bg1"/>
                </a:solidFill>
                <a:latin typeface="HP Simplified"/>
                <a:cs typeface="HP Simplified"/>
              </a:rPr>
              <a:t>The information contained herein is subject to change without notice.</a:t>
            </a:r>
          </a:p>
        </p:txBody>
      </p:sp>
    </p:spTree>
    <p:extLst>
      <p:ext uri="{BB962C8B-B14F-4D97-AF65-F5344CB8AC3E}">
        <p14:creationId xmlns:p14="http://schemas.microsoft.com/office/powerpoint/2010/main" val="227675573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title, sub title with three columns">
    <p:spTree>
      <p:nvGrpSpPr>
        <p:cNvPr id="1" name=""/>
        <p:cNvGrpSpPr/>
        <p:nvPr/>
      </p:nvGrpSpPr>
      <p:grpSpPr>
        <a:xfrm>
          <a:off x="0" y="0"/>
          <a:ext cx="0" cy="0"/>
          <a:chOff x="0" y="0"/>
          <a:chExt cx="0" cy="0"/>
        </a:xfrm>
      </p:grpSpPr>
      <p:sp>
        <p:nvSpPr>
          <p:cNvPr id="7" name="Title 6"/>
          <p:cNvSpPr>
            <a:spLocks noGrp="1"/>
          </p:cNvSpPr>
          <p:nvPr>
            <p:ph type="title" hasCustomPrompt="1"/>
          </p:nvPr>
        </p:nvSpPr>
        <p:spPr bwMode="black">
          <a:xfrm>
            <a:off x="331472" y="235063"/>
            <a:ext cx="8460105" cy="429768"/>
          </a:xfrm>
        </p:spPr>
        <p:txBody>
          <a:bodyPr/>
          <a:lstStyle>
            <a:lvl1pPr>
              <a:defRPr>
                <a:solidFill>
                  <a:srgbClr val="000000"/>
                </a:solidFill>
              </a:defRPr>
            </a:lvl1pPr>
          </a:lstStyle>
          <a:p>
            <a:r>
              <a:rPr lang="en-US" noProof="0" dirty="0" smtClean="0"/>
              <a:t>Click to edit master title style</a:t>
            </a:r>
            <a:endParaRPr lang="en-US" noProof="0" dirty="0"/>
          </a:p>
        </p:txBody>
      </p:sp>
      <p:sp>
        <p:nvSpPr>
          <p:cNvPr id="9" name="Content Placeholder 8"/>
          <p:cNvSpPr>
            <a:spLocks noGrp="1"/>
          </p:cNvSpPr>
          <p:nvPr>
            <p:ph sz="quarter" idx="16"/>
          </p:nvPr>
        </p:nvSpPr>
        <p:spPr>
          <a:xfrm>
            <a:off x="329184" y="1189039"/>
            <a:ext cx="2523744" cy="3222624"/>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11"/>
          <p:cNvSpPr>
            <a:spLocks noGrp="1"/>
          </p:cNvSpPr>
          <p:nvPr>
            <p:ph sz="quarter" idx="17"/>
          </p:nvPr>
        </p:nvSpPr>
        <p:spPr>
          <a:xfrm>
            <a:off x="3124486" y="1189039"/>
            <a:ext cx="2523744" cy="3222625"/>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Content Placeholder 13"/>
          <p:cNvSpPr>
            <a:spLocks noGrp="1"/>
          </p:cNvSpPr>
          <p:nvPr>
            <p:ph sz="quarter" idx="18"/>
          </p:nvPr>
        </p:nvSpPr>
        <p:spPr>
          <a:xfrm>
            <a:off x="5919788" y="1189039"/>
            <a:ext cx="2527300" cy="3222624"/>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ubtitle 2"/>
          <p:cNvSpPr>
            <a:spLocks noGrp="1"/>
          </p:cNvSpPr>
          <p:nvPr>
            <p:ph type="subTitle" idx="1" hasCustomPrompt="1"/>
          </p:nvPr>
        </p:nvSpPr>
        <p:spPr bwMode="black">
          <a:xfrm>
            <a:off x="331471" y="751390"/>
            <a:ext cx="8460105" cy="276999"/>
          </a:xfrm>
          <a:prstGeom prst="rect">
            <a:avLst/>
          </a:prstGeom>
        </p:spPr>
        <p:txBody>
          <a:bodyPr wrap="square" anchor="t">
            <a:noAutofit/>
          </a:bodyPr>
          <a:lstStyle>
            <a:lvl1pPr marL="0" indent="0" algn="l">
              <a:lnSpc>
                <a:spcPct val="100000"/>
              </a:lnSpc>
              <a:buNone/>
              <a:defRPr sz="1800" b="0" i="0">
                <a:solidFill>
                  <a:srgbClr val="000000"/>
                </a:solidFill>
                <a:latin typeface="HP Simplified" pitchFamily="34" charset="0"/>
                <a:cs typeface="HP Simplifi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spTree>
    <p:extLst>
      <p:ext uri="{BB962C8B-B14F-4D97-AF65-F5344CB8AC3E}">
        <p14:creationId xmlns:p14="http://schemas.microsoft.com/office/powerpoint/2010/main" val="28735121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Slide with Pictur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57795" y="1657350"/>
            <a:ext cx="6172200" cy="1428750"/>
          </a:xfrm>
        </p:spPr>
        <p:txBody>
          <a:bodyPr anchor="b"/>
          <a:lstStyle>
            <a:lvl1pPr>
              <a:lnSpc>
                <a:spcPct val="80000"/>
              </a:lnSpc>
              <a:defRPr sz="4950"/>
            </a:lvl1pPr>
          </a:lstStyle>
          <a:p>
            <a:r>
              <a:rPr lang="en-US" smtClean="0"/>
              <a:t>Click to edit Master title style</a:t>
            </a:r>
            <a:endParaRPr/>
          </a:p>
        </p:txBody>
      </p:sp>
      <p:sp>
        <p:nvSpPr>
          <p:cNvPr id="3" name="Subtitle 2"/>
          <p:cNvSpPr>
            <a:spLocks noGrp="1"/>
          </p:cNvSpPr>
          <p:nvPr>
            <p:ph type="subTitle" idx="1"/>
          </p:nvPr>
        </p:nvSpPr>
        <p:spPr>
          <a:xfrm>
            <a:off x="456010" y="3200400"/>
            <a:ext cx="6172200" cy="685800"/>
          </a:xfrm>
        </p:spPr>
        <p:txBody>
          <a:bodyPr>
            <a:noAutofit/>
          </a:bodyPr>
          <a:lstStyle>
            <a:lvl1pPr marL="0" indent="0" algn="l">
              <a:spcBef>
                <a:spcPts val="0"/>
              </a:spcBef>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a:p>
        </p:txBody>
      </p:sp>
      <p:sp>
        <p:nvSpPr>
          <p:cNvPr id="12" name="Text Placeholder 7"/>
          <p:cNvSpPr>
            <a:spLocks noGrp="1"/>
          </p:cNvSpPr>
          <p:nvPr>
            <p:ph type="body" sz="quarter" idx="13" hasCustomPrompt="1"/>
          </p:nvPr>
        </p:nvSpPr>
        <p:spPr>
          <a:xfrm>
            <a:off x="454817" y="4366376"/>
            <a:ext cx="4117184" cy="254411"/>
          </a:xfrm>
        </p:spPr>
        <p:txBody>
          <a:bodyPr>
            <a:noAutofit/>
          </a:bodyPr>
          <a:lstStyle>
            <a:lvl1pPr marL="0" indent="0">
              <a:spcBef>
                <a:spcPts val="0"/>
              </a:spcBef>
              <a:buNone/>
              <a:defRPr sz="1500" baseline="0">
                <a:solidFill>
                  <a:schemeClr val="accent4"/>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dirty="0"/>
              <a:t>Click to add date</a:t>
            </a:r>
          </a:p>
        </p:txBody>
      </p:sp>
      <p:grpSp>
        <p:nvGrpSpPr>
          <p:cNvPr id="7" name="Group 6"/>
          <p:cNvGrpSpPr/>
          <p:nvPr/>
        </p:nvGrpSpPr>
        <p:grpSpPr>
          <a:xfrm>
            <a:off x="454818" y="342748"/>
            <a:ext cx="2270363" cy="914552"/>
            <a:chOff x="3578225" y="1146175"/>
            <a:chExt cx="5038725" cy="2111375"/>
          </a:xfrm>
        </p:grpSpPr>
        <p:sp>
          <p:nvSpPr>
            <p:cNvPr id="8"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solidFill>
              <a:srgbClr val="00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Tree>
    <p:extLst>
      <p:ext uri="{BB962C8B-B14F-4D97-AF65-F5344CB8AC3E}">
        <p14:creationId xmlns:p14="http://schemas.microsoft.com/office/powerpoint/2010/main" val="30663847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Slide with Dark Pictur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57795" y="1657350"/>
            <a:ext cx="6172200" cy="1428750"/>
          </a:xfrm>
        </p:spPr>
        <p:txBody>
          <a:bodyPr anchor="b"/>
          <a:lstStyle>
            <a:lvl1pPr>
              <a:lnSpc>
                <a:spcPct val="80000"/>
              </a:lnSpc>
              <a:defRPr sz="4950"/>
            </a:lvl1pPr>
          </a:lstStyle>
          <a:p>
            <a:r>
              <a:rPr lang="en-US" smtClean="0"/>
              <a:t>Click to edit Master title style</a:t>
            </a:r>
            <a:endParaRPr/>
          </a:p>
        </p:txBody>
      </p:sp>
      <p:sp>
        <p:nvSpPr>
          <p:cNvPr id="3" name="Subtitle 2"/>
          <p:cNvSpPr>
            <a:spLocks noGrp="1"/>
          </p:cNvSpPr>
          <p:nvPr>
            <p:ph type="subTitle" idx="1"/>
          </p:nvPr>
        </p:nvSpPr>
        <p:spPr>
          <a:xfrm>
            <a:off x="456010" y="3200400"/>
            <a:ext cx="6172200" cy="685800"/>
          </a:xfrm>
        </p:spPr>
        <p:txBody>
          <a:bodyPr>
            <a:noAutofit/>
          </a:bodyPr>
          <a:lstStyle>
            <a:lvl1pPr marL="0" indent="0" algn="l">
              <a:spcBef>
                <a:spcPts val="0"/>
              </a:spcBef>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a:p>
        </p:txBody>
      </p:sp>
      <p:sp>
        <p:nvSpPr>
          <p:cNvPr id="12" name="Text Placeholder 7"/>
          <p:cNvSpPr>
            <a:spLocks noGrp="1"/>
          </p:cNvSpPr>
          <p:nvPr>
            <p:ph type="body" sz="quarter" idx="13" hasCustomPrompt="1"/>
          </p:nvPr>
        </p:nvSpPr>
        <p:spPr>
          <a:xfrm>
            <a:off x="454817" y="4366376"/>
            <a:ext cx="4117184" cy="254411"/>
          </a:xfrm>
        </p:spPr>
        <p:txBody>
          <a:bodyPr>
            <a:noAutofit/>
          </a:bodyPr>
          <a:lstStyle>
            <a:lvl1pPr marL="0" indent="0">
              <a:spcBef>
                <a:spcPts val="0"/>
              </a:spcBef>
              <a:buNone/>
              <a:defRPr sz="1500" baseline="0">
                <a:solidFill>
                  <a:schemeClr val="tx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a:t>Click to add date</a:t>
            </a:r>
          </a:p>
        </p:txBody>
      </p:sp>
      <p:grpSp>
        <p:nvGrpSpPr>
          <p:cNvPr id="7" name="Group 6"/>
          <p:cNvGrpSpPr/>
          <p:nvPr/>
        </p:nvGrpSpPr>
        <p:grpSpPr bwMode="black">
          <a:xfrm>
            <a:off x="454818" y="342748"/>
            <a:ext cx="2270363" cy="914552"/>
            <a:chOff x="3578225" y="1146175"/>
            <a:chExt cx="5038725" cy="2111375"/>
          </a:xfrm>
          <a:solidFill>
            <a:schemeClr val="tx1"/>
          </a:solidFill>
        </p:grpSpPr>
        <p:sp>
          <p:nvSpPr>
            <p:cNvPr id="8" name="Freeform 5"/>
            <p:cNvSpPr>
              <a:spLocks noEditPoints="1"/>
            </p:cNvSpPr>
            <p:nvPr/>
          </p:nvSpPr>
          <p:spPr bwMode="black">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 name="Freeform 6"/>
            <p:cNvSpPr>
              <a:spLocks noEditPoints="1"/>
            </p:cNvSpPr>
            <p:nvPr/>
          </p:nvSpPr>
          <p:spPr bwMode="black">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Tree>
    <p:extLst>
      <p:ext uri="{BB962C8B-B14F-4D97-AF65-F5344CB8AC3E}">
        <p14:creationId xmlns:p14="http://schemas.microsoft.com/office/powerpoint/2010/main" val="21671688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Slide with Name">
    <p:spTree>
      <p:nvGrpSpPr>
        <p:cNvPr id="1" name=""/>
        <p:cNvGrpSpPr/>
        <p:nvPr/>
      </p:nvGrpSpPr>
      <p:grpSpPr>
        <a:xfrm>
          <a:off x="0" y="0"/>
          <a:ext cx="0" cy="0"/>
          <a:chOff x="0" y="0"/>
          <a:chExt cx="0" cy="0"/>
        </a:xfrm>
      </p:grpSpPr>
      <p:sp>
        <p:nvSpPr>
          <p:cNvPr id="2" name="Title 1"/>
          <p:cNvSpPr>
            <a:spLocks noGrp="1"/>
          </p:cNvSpPr>
          <p:nvPr>
            <p:ph type="title"/>
          </p:nvPr>
        </p:nvSpPr>
        <p:spPr>
          <a:xfrm>
            <a:off x="457081" y="2000250"/>
            <a:ext cx="6856214" cy="1714500"/>
          </a:xfrm>
        </p:spPr>
        <p:txBody>
          <a:bodyPr anchor="b">
            <a:noAutofit/>
          </a:bodyPr>
          <a:lstStyle>
            <a:lvl1pPr>
              <a:lnSpc>
                <a:spcPct val="80000"/>
              </a:lnSpc>
              <a:defRPr sz="6000"/>
            </a:lvl1pPr>
          </a:lstStyle>
          <a:p>
            <a:r>
              <a:rPr lang="en-US" smtClean="0"/>
              <a:t>Click to edit Master title style</a:t>
            </a:r>
            <a:endParaRPr/>
          </a:p>
        </p:txBody>
      </p:sp>
      <p:sp>
        <p:nvSpPr>
          <p:cNvPr id="10" name="Text Placeholder 9"/>
          <p:cNvSpPr>
            <a:spLocks noGrp="1"/>
          </p:cNvSpPr>
          <p:nvPr>
            <p:ph type="body" sz="quarter" idx="13"/>
          </p:nvPr>
        </p:nvSpPr>
        <p:spPr>
          <a:xfrm>
            <a:off x="456010" y="3704770"/>
            <a:ext cx="6856214" cy="524330"/>
          </a:xfrm>
        </p:spPr>
        <p:txBody>
          <a:bodyPr wrap="square">
            <a:noAutofit/>
          </a:bodyPr>
          <a:lstStyle>
            <a:lvl1pPr marL="0" indent="0">
              <a:spcBef>
                <a:spcPts val="0"/>
              </a:spcBef>
              <a:buFontTx/>
              <a:buNone/>
              <a:defRPr sz="330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lang="en-US" smtClean="0"/>
              <a:t>Click to edit Master text styles</a:t>
            </a:r>
          </a:p>
        </p:txBody>
      </p:sp>
      <p:sp>
        <p:nvSpPr>
          <p:cNvPr id="11" name="Text Placeholder 9"/>
          <p:cNvSpPr>
            <a:spLocks noGrp="1"/>
          </p:cNvSpPr>
          <p:nvPr>
            <p:ph type="body" sz="quarter" idx="14"/>
          </p:nvPr>
        </p:nvSpPr>
        <p:spPr>
          <a:xfrm>
            <a:off x="456010" y="4343400"/>
            <a:ext cx="6856214" cy="342900"/>
          </a:xfrm>
        </p:spPr>
        <p:txBody>
          <a:bodyPr wrap="square">
            <a:noAutofit/>
          </a:bodyPr>
          <a:lstStyle>
            <a:lvl1pPr marL="0" indent="0">
              <a:spcBef>
                <a:spcPts val="0"/>
              </a:spcBef>
              <a:buFontTx/>
              <a:buNone/>
              <a:defRPr sz="210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lang="en-US" smtClean="0"/>
              <a:t>Click to edit Master text styles</a:t>
            </a:r>
          </a:p>
        </p:txBody>
      </p:sp>
      <p:sp>
        <p:nvSpPr>
          <p:cNvPr id="12" name="Text Placeholder 7"/>
          <p:cNvSpPr>
            <a:spLocks noGrp="1"/>
          </p:cNvSpPr>
          <p:nvPr>
            <p:ph type="body" sz="quarter" idx="15" hasCustomPrompt="1"/>
          </p:nvPr>
        </p:nvSpPr>
        <p:spPr>
          <a:xfrm>
            <a:off x="5951642" y="342900"/>
            <a:ext cx="2735158" cy="265585"/>
          </a:xfrm>
        </p:spPr>
        <p:txBody>
          <a:bodyPr>
            <a:noAutofit/>
          </a:bodyPr>
          <a:lstStyle>
            <a:lvl1pPr marL="0" indent="0" algn="r">
              <a:spcBef>
                <a:spcPts val="0"/>
              </a:spcBef>
              <a:buNone/>
              <a:defRPr sz="1500" baseline="0">
                <a:solidFill>
                  <a:schemeClr val="accent4"/>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a:t>Click to add date</a:t>
            </a:r>
          </a:p>
        </p:txBody>
      </p:sp>
      <p:grpSp>
        <p:nvGrpSpPr>
          <p:cNvPr id="6" name="Group 5"/>
          <p:cNvGrpSpPr/>
          <p:nvPr/>
        </p:nvGrpSpPr>
        <p:grpSpPr>
          <a:xfrm>
            <a:off x="454818" y="342748"/>
            <a:ext cx="2270363" cy="914552"/>
            <a:chOff x="3578225" y="1146175"/>
            <a:chExt cx="5038725" cy="2111375"/>
          </a:xfrm>
        </p:grpSpPr>
        <p:sp>
          <p:nvSpPr>
            <p:cNvPr id="7"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solidFill>
              <a:srgbClr val="00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Tree>
    <p:extLst>
      <p:ext uri="{BB962C8B-B14F-4D97-AF65-F5344CB8AC3E}">
        <p14:creationId xmlns:p14="http://schemas.microsoft.com/office/powerpoint/2010/main" val="35961267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1" y="457200"/>
            <a:ext cx="6171008" cy="1452012"/>
          </a:xfrm>
        </p:spPr>
        <p:txBody>
          <a:bodyPr anchor="t">
            <a:noAutofit/>
          </a:bodyPr>
          <a:lstStyle>
            <a:lvl1pPr>
              <a:lnSpc>
                <a:spcPct val="80000"/>
              </a:lnSpc>
              <a:defRPr sz="5400"/>
            </a:lvl1pPr>
          </a:lstStyle>
          <a:p>
            <a:r>
              <a:rPr lang="en-US" smtClean="0"/>
              <a:t>Click to edit Master title style</a:t>
            </a:r>
            <a:endParaRPr/>
          </a:p>
        </p:txBody>
      </p:sp>
      <p:sp>
        <p:nvSpPr>
          <p:cNvPr id="3" name="Text Placeholder 2"/>
          <p:cNvSpPr>
            <a:spLocks noGrp="1"/>
          </p:cNvSpPr>
          <p:nvPr>
            <p:ph type="body" idx="1"/>
          </p:nvPr>
        </p:nvSpPr>
        <p:spPr>
          <a:xfrm>
            <a:off x="457201" y="1909212"/>
            <a:ext cx="6171008" cy="456320"/>
          </a:xfrm>
        </p:spPr>
        <p:txBody>
          <a:bodyPr>
            <a:noAutofit/>
          </a:bodyPr>
          <a:lstStyle>
            <a:lvl1pPr marL="0" indent="0">
              <a:spcBef>
                <a:spcPts val="450"/>
              </a:spcBef>
              <a:buNone/>
              <a:defRPr sz="135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654495-4BF5-4727-99D4-DFD1D0597350}" type="datetime4">
              <a:rPr lang="en-US" smtClean="0"/>
              <a:t>December 18, 2015</a:t>
            </a:fld>
            <a:endParaRPr/>
          </a:p>
        </p:txBody>
      </p:sp>
      <p:sp>
        <p:nvSpPr>
          <p:cNvPr id="5" name="Footer Placeholder 4"/>
          <p:cNvSpPr>
            <a:spLocks noGrp="1"/>
          </p:cNvSpPr>
          <p:nvPr>
            <p:ph type="ftr" sz="quarter" idx="11"/>
          </p:nvPr>
        </p:nvSpPr>
        <p:spPr/>
        <p:txBody>
          <a:bodyPr/>
          <a:lstStyle/>
          <a:p>
            <a:r>
              <a:rPr lang="en-US" smtClean="0"/>
              <a:t>Private | Confidential | Internal Use Only </a:t>
            </a:r>
            <a:endParaRPr/>
          </a:p>
        </p:txBody>
      </p:sp>
      <p:sp>
        <p:nvSpPr>
          <p:cNvPr id="6" name="Slide Number Placeholder 5"/>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27919328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late Section Header">
    <p:spTree>
      <p:nvGrpSpPr>
        <p:cNvPr id="1" name=""/>
        <p:cNvGrpSpPr/>
        <p:nvPr/>
      </p:nvGrpSpPr>
      <p:grpSpPr>
        <a:xfrm>
          <a:off x="0" y="0"/>
          <a:ext cx="0" cy="0"/>
          <a:chOff x="0" y="0"/>
          <a:chExt cx="0" cy="0"/>
        </a:xfrm>
      </p:grpSpPr>
      <p:sp>
        <p:nvSpPr>
          <p:cNvPr id="7" name="Rectangle 6"/>
          <p:cNvSpPr/>
          <p:nvPr/>
        </p:nvSpPr>
        <p:spPr bwMode="blackWhite">
          <a:xfrm>
            <a:off x="456010" y="456605"/>
            <a:ext cx="8228528" cy="4114800"/>
          </a:xfrm>
          <a:prstGeom prst="rect">
            <a:avLst/>
          </a:prstGeom>
          <a:solidFill>
            <a:srgbClr val="42556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sz="1350"/>
          </a:p>
        </p:txBody>
      </p:sp>
      <p:sp>
        <p:nvSpPr>
          <p:cNvPr id="2" name="Title 1"/>
          <p:cNvSpPr>
            <a:spLocks noGrp="1"/>
          </p:cNvSpPr>
          <p:nvPr>
            <p:ph type="title"/>
          </p:nvPr>
        </p:nvSpPr>
        <p:spPr>
          <a:xfrm>
            <a:off x="741760" y="742950"/>
            <a:ext cx="6171008" cy="452893"/>
          </a:xfrm>
        </p:spPr>
        <p:txBody>
          <a:bodyPr anchor="t">
            <a:noAutofit/>
          </a:bodyPr>
          <a:lstStyle>
            <a:lvl1pPr>
              <a:lnSpc>
                <a:spcPct val="90000"/>
              </a:lnSpc>
              <a:defRPr sz="300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41760" y="1200664"/>
            <a:ext cx="6171008" cy="400050"/>
          </a:xfrm>
        </p:spPr>
        <p:txBody>
          <a:bodyPr>
            <a:noAutofit/>
          </a:bodyPr>
          <a:lstStyle>
            <a:lvl1pPr marL="0" indent="0">
              <a:spcBef>
                <a:spcPts val="0"/>
              </a:spcBef>
              <a:buNone/>
              <a:defRPr sz="24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A90477-F864-462B-BF44-00D67B14D858}" type="datetime4">
              <a:rPr lang="en-US" smtClean="0"/>
              <a:t>December 18, 2015</a:t>
            </a:fld>
            <a:endParaRPr/>
          </a:p>
        </p:txBody>
      </p:sp>
      <p:sp>
        <p:nvSpPr>
          <p:cNvPr id="5" name="Footer Placeholder 4"/>
          <p:cNvSpPr>
            <a:spLocks noGrp="1"/>
          </p:cNvSpPr>
          <p:nvPr>
            <p:ph type="ftr" sz="quarter" idx="11"/>
          </p:nvPr>
        </p:nvSpPr>
        <p:spPr/>
        <p:txBody>
          <a:bodyPr/>
          <a:lstStyle/>
          <a:p>
            <a:r>
              <a:rPr lang="en-US" smtClean="0"/>
              <a:t>Private | Confidential | Internal Use Only </a:t>
            </a:r>
            <a:endParaRPr/>
          </a:p>
        </p:txBody>
      </p:sp>
      <p:sp>
        <p:nvSpPr>
          <p:cNvPr id="6" name="Slide Number Placeholder 5"/>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40218833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Green Frame Divider">
    <p:spTree>
      <p:nvGrpSpPr>
        <p:cNvPr id="1" name=""/>
        <p:cNvGrpSpPr/>
        <p:nvPr/>
      </p:nvGrpSpPr>
      <p:grpSpPr>
        <a:xfrm>
          <a:off x="0" y="0"/>
          <a:ext cx="0" cy="0"/>
          <a:chOff x="0" y="0"/>
          <a:chExt cx="0" cy="0"/>
        </a:xfrm>
      </p:grpSpPr>
      <p:sp>
        <p:nvSpPr>
          <p:cNvPr id="2" name="Title 1"/>
          <p:cNvSpPr>
            <a:spLocks noGrp="1"/>
          </p:cNvSpPr>
          <p:nvPr>
            <p:ph type="title"/>
          </p:nvPr>
        </p:nvSpPr>
        <p:spPr>
          <a:xfrm>
            <a:off x="456010" y="1928810"/>
            <a:ext cx="6171008" cy="432197"/>
          </a:xfrm>
        </p:spPr>
        <p:txBody>
          <a:bodyPr>
            <a:noAutofit/>
          </a:bodyPr>
          <a:lstStyle>
            <a:lvl1pPr>
              <a:defRPr sz="3000"/>
            </a:lvl1pPr>
          </a:lstStyle>
          <a:p>
            <a:r>
              <a:rPr lang="en-US" smtClean="0"/>
              <a:t>Click to edit Master title style</a:t>
            </a:r>
            <a:endParaRPr/>
          </a:p>
        </p:txBody>
      </p:sp>
      <p:sp>
        <p:nvSpPr>
          <p:cNvPr id="11" name="Text Placeholder 9"/>
          <p:cNvSpPr>
            <a:spLocks noGrp="1"/>
          </p:cNvSpPr>
          <p:nvPr>
            <p:ph type="body" sz="quarter" idx="14"/>
          </p:nvPr>
        </p:nvSpPr>
        <p:spPr>
          <a:xfrm>
            <a:off x="456011" y="2361901"/>
            <a:ext cx="6171008" cy="400050"/>
          </a:xfrm>
        </p:spPr>
        <p:txBody>
          <a:bodyPr>
            <a:noAutofit/>
          </a:bodyPr>
          <a:lstStyle>
            <a:lvl1pPr marL="0" indent="0">
              <a:spcBef>
                <a:spcPts val="0"/>
              </a:spcBef>
              <a:buFontTx/>
              <a:buNone/>
              <a:defRPr sz="240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16E08157-2DC9-4745-A7A9-7046A8583708}" type="datetime4">
              <a:rPr lang="en-US" smtClean="0"/>
              <a:t>December 18, 2015</a:t>
            </a:fld>
            <a:endParaRPr/>
          </a:p>
        </p:txBody>
      </p:sp>
      <p:sp>
        <p:nvSpPr>
          <p:cNvPr id="4" name="Footer Placeholder 3"/>
          <p:cNvSpPr>
            <a:spLocks noGrp="1"/>
          </p:cNvSpPr>
          <p:nvPr>
            <p:ph type="ftr" sz="quarter" idx="11"/>
          </p:nvPr>
        </p:nvSpPr>
        <p:spPr/>
        <p:txBody>
          <a:bodyPr/>
          <a:lstStyle/>
          <a:p>
            <a:r>
              <a:rPr lang="en-US" smtClean="0"/>
              <a:t>Private | Confidential | Internal Use Only </a:t>
            </a:r>
            <a:endParaRPr/>
          </a:p>
        </p:txBody>
      </p:sp>
      <p:sp>
        <p:nvSpPr>
          <p:cNvPr id="5" name="Slide Number Placeholder 4"/>
          <p:cNvSpPr>
            <a:spLocks noGrp="1"/>
          </p:cNvSpPr>
          <p:nvPr>
            <p:ph type="sldNum" sz="quarter" idx="12"/>
          </p:nvPr>
        </p:nvSpPr>
        <p:spPr/>
        <p:txBody>
          <a:bodyPr/>
          <a:lstStyle/>
          <a:p>
            <a:fld id="{B016F8AB-BCEA-4347-8BA6-BE776009BC89}" type="slidenum">
              <a:rPr/>
              <a:pPr/>
              <a:t>‹#›</a:t>
            </a:fld>
            <a:endParaRPr/>
          </a:p>
        </p:txBody>
      </p:sp>
      <p:sp>
        <p:nvSpPr>
          <p:cNvPr id="10" name="Freeform 9"/>
          <p:cNvSpPr/>
          <p:nvPr/>
        </p:nvSpPr>
        <p:spPr>
          <a:xfrm>
            <a:off x="456010" y="347114"/>
            <a:ext cx="8239601" cy="1468026"/>
          </a:xfrm>
          <a:custGeom>
            <a:avLst/>
            <a:gdLst>
              <a:gd name="connsiteX0" fmla="*/ 188969 w 10986134"/>
              <a:gd name="connsiteY0" fmla="*/ 176957 h 1957368"/>
              <a:gd name="connsiteX1" fmla="*/ 188969 w 10986134"/>
              <a:gd name="connsiteY1" fmla="*/ 1768399 h 1957368"/>
              <a:gd name="connsiteX2" fmla="*/ 10797165 w 10986134"/>
              <a:gd name="connsiteY2" fmla="*/ 1768399 h 1957368"/>
              <a:gd name="connsiteX3" fmla="*/ 10797165 w 10986134"/>
              <a:gd name="connsiteY3" fmla="*/ 176957 h 1957368"/>
              <a:gd name="connsiteX4" fmla="*/ 10797165 w 10986134"/>
              <a:gd name="connsiteY4" fmla="*/ 0 h 1957368"/>
              <a:gd name="connsiteX5" fmla="*/ 10986134 w 10986134"/>
              <a:gd name="connsiteY5" fmla="*/ 0 h 1957368"/>
              <a:gd name="connsiteX6" fmla="*/ 10986134 w 10986134"/>
              <a:gd name="connsiteY6" fmla="*/ 1957368 h 1957368"/>
              <a:gd name="connsiteX7" fmla="*/ 10971369 w 10986134"/>
              <a:gd name="connsiteY7" fmla="*/ 1957368 h 1957368"/>
              <a:gd name="connsiteX8" fmla="*/ 10797165 w 10986134"/>
              <a:gd name="connsiteY8" fmla="*/ 1957368 h 1957368"/>
              <a:gd name="connsiteX9" fmla="*/ 188969 w 10986134"/>
              <a:gd name="connsiteY9" fmla="*/ 1957368 h 1957368"/>
              <a:gd name="connsiteX10" fmla="*/ 14764 w 10986134"/>
              <a:gd name="connsiteY10" fmla="*/ 1957368 h 1957368"/>
              <a:gd name="connsiteX11" fmla="*/ 0 w 10986134"/>
              <a:gd name="connsiteY11" fmla="*/ 1957368 h 1957368"/>
              <a:gd name="connsiteX12" fmla="*/ 0 w 10986134"/>
              <a:gd name="connsiteY12" fmla="*/ 0 h 1957368"/>
              <a:gd name="connsiteX13" fmla="*/ 14764 w 10986134"/>
              <a:gd name="connsiteY13" fmla="*/ 0 h 1957368"/>
              <a:gd name="connsiteX14" fmla="*/ 188969 w 10986134"/>
              <a:gd name="connsiteY14" fmla="*/ 0 h 1957368"/>
              <a:gd name="connsiteX15" fmla="*/ 10797165 w 10986134"/>
              <a:gd name="connsiteY15" fmla="*/ 0 h 195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986134" h="1957368">
                <a:moveTo>
                  <a:pt x="188969" y="176957"/>
                </a:moveTo>
                <a:lnTo>
                  <a:pt x="188969" y="1768399"/>
                </a:lnTo>
                <a:lnTo>
                  <a:pt x="10797165" y="1768399"/>
                </a:lnTo>
                <a:lnTo>
                  <a:pt x="10797165" y="176957"/>
                </a:lnTo>
                <a:close/>
                <a:moveTo>
                  <a:pt x="10797165" y="0"/>
                </a:moveTo>
                <a:lnTo>
                  <a:pt x="10986134" y="0"/>
                </a:lnTo>
                <a:lnTo>
                  <a:pt x="10986134" y="1957368"/>
                </a:lnTo>
                <a:lnTo>
                  <a:pt x="10971369" y="1957368"/>
                </a:lnTo>
                <a:lnTo>
                  <a:pt x="10797165" y="1957368"/>
                </a:lnTo>
                <a:lnTo>
                  <a:pt x="188969" y="1957368"/>
                </a:lnTo>
                <a:lnTo>
                  <a:pt x="14764" y="1957368"/>
                </a:lnTo>
                <a:lnTo>
                  <a:pt x="0" y="1957368"/>
                </a:lnTo>
                <a:lnTo>
                  <a:pt x="0" y="0"/>
                </a:lnTo>
                <a:lnTo>
                  <a:pt x="14764" y="0"/>
                </a:lnTo>
                <a:lnTo>
                  <a:pt x="188969" y="0"/>
                </a:lnTo>
                <a:lnTo>
                  <a:pt x="10797165" y="0"/>
                </a:lnTo>
                <a:close/>
              </a:path>
            </a:pathLst>
          </a:custGeom>
          <a:solidFill>
            <a:srgbClr val="01A98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90000"/>
              </a:lnSpc>
            </a:pPr>
            <a:endParaRPr sz="1350"/>
          </a:p>
        </p:txBody>
      </p:sp>
      <p:grpSp>
        <p:nvGrpSpPr>
          <p:cNvPr id="12" name="Group 11"/>
          <p:cNvGrpSpPr/>
          <p:nvPr/>
        </p:nvGrpSpPr>
        <p:grpSpPr>
          <a:xfrm>
            <a:off x="457705" y="4686301"/>
            <a:ext cx="727103" cy="292893"/>
            <a:chOff x="3578225" y="1146175"/>
            <a:chExt cx="5038725" cy="2111375"/>
          </a:xfrm>
        </p:grpSpPr>
        <p:sp>
          <p:nvSpPr>
            <p:cNvPr id="13"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solidFill>
              <a:srgbClr val="00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sp>
          <p:nvSpPr>
            <p:cNvPr id="14"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grpSp>
    </p:spTree>
    <p:extLst>
      <p:ext uri="{BB962C8B-B14F-4D97-AF65-F5344CB8AC3E}">
        <p14:creationId xmlns:p14="http://schemas.microsoft.com/office/powerpoint/2010/main" val="30199474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Purple Frame Divider">
    <p:spTree>
      <p:nvGrpSpPr>
        <p:cNvPr id="1" name=""/>
        <p:cNvGrpSpPr/>
        <p:nvPr/>
      </p:nvGrpSpPr>
      <p:grpSpPr>
        <a:xfrm>
          <a:off x="0" y="0"/>
          <a:ext cx="0" cy="0"/>
          <a:chOff x="0" y="0"/>
          <a:chExt cx="0" cy="0"/>
        </a:xfrm>
      </p:grpSpPr>
      <p:sp>
        <p:nvSpPr>
          <p:cNvPr id="2" name="Title 1"/>
          <p:cNvSpPr>
            <a:spLocks noGrp="1"/>
          </p:cNvSpPr>
          <p:nvPr>
            <p:ph type="title"/>
          </p:nvPr>
        </p:nvSpPr>
        <p:spPr>
          <a:xfrm>
            <a:off x="456010" y="1928810"/>
            <a:ext cx="6171008" cy="432197"/>
          </a:xfrm>
        </p:spPr>
        <p:txBody>
          <a:bodyPr>
            <a:noAutofit/>
          </a:bodyPr>
          <a:lstStyle>
            <a:lvl1pPr>
              <a:defRPr sz="3000"/>
            </a:lvl1pPr>
          </a:lstStyle>
          <a:p>
            <a:r>
              <a:rPr lang="en-US" smtClean="0"/>
              <a:t>Click to edit Master title style</a:t>
            </a:r>
            <a:endParaRPr/>
          </a:p>
        </p:txBody>
      </p:sp>
      <p:sp>
        <p:nvSpPr>
          <p:cNvPr id="11" name="Text Placeholder 9"/>
          <p:cNvSpPr>
            <a:spLocks noGrp="1"/>
          </p:cNvSpPr>
          <p:nvPr>
            <p:ph type="body" sz="quarter" idx="14"/>
          </p:nvPr>
        </p:nvSpPr>
        <p:spPr>
          <a:xfrm>
            <a:off x="456011" y="2361901"/>
            <a:ext cx="6171008" cy="400050"/>
          </a:xfrm>
        </p:spPr>
        <p:txBody>
          <a:bodyPr>
            <a:noAutofit/>
          </a:bodyPr>
          <a:lstStyle>
            <a:lvl1pPr marL="0" indent="0">
              <a:spcBef>
                <a:spcPts val="0"/>
              </a:spcBef>
              <a:buFontTx/>
              <a:buNone/>
              <a:defRPr sz="240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FDD7D378-E709-4062-9715-39E79557A063}" type="datetime4">
              <a:rPr lang="en-US" smtClean="0"/>
              <a:t>December 18, 2015</a:t>
            </a:fld>
            <a:endParaRPr/>
          </a:p>
        </p:txBody>
      </p:sp>
      <p:sp>
        <p:nvSpPr>
          <p:cNvPr id="4" name="Footer Placeholder 3"/>
          <p:cNvSpPr>
            <a:spLocks noGrp="1"/>
          </p:cNvSpPr>
          <p:nvPr>
            <p:ph type="ftr" sz="quarter" idx="11"/>
          </p:nvPr>
        </p:nvSpPr>
        <p:spPr/>
        <p:txBody>
          <a:bodyPr/>
          <a:lstStyle/>
          <a:p>
            <a:r>
              <a:rPr lang="en-US" smtClean="0"/>
              <a:t>Private | Confidential | Internal Use Only </a:t>
            </a:r>
            <a:endParaRPr/>
          </a:p>
        </p:txBody>
      </p:sp>
      <p:sp>
        <p:nvSpPr>
          <p:cNvPr id="5" name="Slide Number Placeholder 4"/>
          <p:cNvSpPr>
            <a:spLocks noGrp="1"/>
          </p:cNvSpPr>
          <p:nvPr>
            <p:ph type="sldNum" sz="quarter" idx="12"/>
          </p:nvPr>
        </p:nvSpPr>
        <p:spPr/>
        <p:txBody>
          <a:bodyPr/>
          <a:lstStyle/>
          <a:p>
            <a:fld id="{B016F8AB-BCEA-4347-8BA6-BE776009BC89}" type="slidenum">
              <a:rPr/>
              <a:pPr/>
              <a:t>‹#›</a:t>
            </a:fld>
            <a:endParaRPr dirty="0"/>
          </a:p>
        </p:txBody>
      </p:sp>
      <p:sp>
        <p:nvSpPr>
          <p:cNvPr id="10" name="Freeform 9"/>
          <p:cNvSpPr/>
          <p:nvPr/>
        </p:nvSpPr>
        <p:spPr>
          <a:xfrm>
            <a:off x="456010" y="347114"/>
            <a:ext cx="8239601" cy="1468026"/>
          </a:xfrm>
          <a:custGeom>
            <a:avLst/>
            <a:gdLst>
              <a:gd name="connsiteX0" fmla="*/ 188969 w 10986134"/>
              <a:gd name="connsiteY0" fmla="*/ 176957 h 1957368"/>
              <a:gd name="connsiteX1" fmla="*/ 188969 w 10986134"/>
              <a:gd name="connsiteY1" fmla="*/ 1768399 h 1957368"/>
              <a:gd name="connsiteX2" fmla="*/ 10797165 w 10986134"/>
              <a:gd name="connsiteY2" fmla="*/ 1768399 h 1957368"/>
              <a:gd name="connsiteX3" fmla="*/ 10797165 w 10986134"/>
              <a:gd name="connsiteY3" fmla="*/ 176957 h 1957368"/>
              <a:gd name="connsiteX4" fmla="*/ 10797165 w 10986134"/>
              <a:gd name="connsiteY4" fmla="*/ 0 h 1957368"/>
              <a:gd name="connsiteX5" fmla="*/ 10986134 w 10986134"/>
              <a:gd name="connsiteY5" fmla="*/ 0 h 1957368"/>
              <a:gd name="connsiteX6" fmla="*/ 10986134 w 10986134"/>
              <a:gd name="connsiteY6" fmla="*/ 1957368 h 1957368"/>
              <a:gd name="connsiteX7" fmla="*/ 10971369 w 10986134"/>
              <a:gd name="connsiteY7" fmla="*/ 1957368 h 1957368"/>
              <a:gd name="connsiteX8" fmla="*/ 10797165 w 10986134"/>
              <a:gd name="connsiteY8" fmla="*/ 1957368 h 1957368"/>
              <a:gd name="connsiteX9" fmla="*/ 188969 w 10986134"/>
              <a:gd name="connsiteY9" fmla="*/ 1957368 h 1957368"/>
              <a:gd name="connsiteX10" fmla="*/ 14764 w 10986134"/>
              <a:gd name="connsiteY10" fmla="*/ 1957368 h 1957368"/>
              <a:gd name="connsiteX11" fmla="*/ 0 w 10986134"/>
              <a:gd name="connsiteY11" fmla="*/ 1957368 h 1957368"/>
              <a:gd name="connsiteX12" fmla="*/ 0 w 10986134"/>
              <a:gd name="connsiteY12" fmla="*/ 0 h 1957368"/>
              <a:gd name="connsiteX13" fmla="*/ 14764 w 10986134"/>
              <a:gd name="connsiteY13" fmla="*/ 0 h 1957368"/>
              <a:gd name="connsiteX14" fmla="*/ 188969 w 10986134"/>
              <a:gd name="connsiteY14" fmla="*/ 0 h 1957368"/>
              <a:gd name="connsiteX15" fmla="*/ 10797165 w 10986134"/>
              <a:gd name="connsiteY15" fmla="*/ 0 h 195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986134" h="1957368">
                <a:moveTo>
                  <a:pt x="188969" y="176957"/>
                </a:moveTo>
                <a:lnTo>
                  <a:pt x="188969" y="1768399"/>
                </a:lnTo>
                <a:lnTo>
                  <a:pt x="10797165" y="1768399"/>
                </a:lnTo>
                <a:lnTo>
                  <a:pt x="10797165" y="176957"/>
                </a:lnTo>
                <a:close/>
                <a:moveTo>
                  <a:pt x="10797165" y="0"/>
                </a:moveTo>
                <a:lnTo>
                  <a:pt x="10986134" y="0"/>
                </a:lnTo>
                <a:lnTo>
                  <a:pt x="10986134" y="1957368"/>
                </a:lnTo>
                <a:lnTo>
                  <a:pt x="10971369" y="1957368"/>
                </a:lnTo>
                <a:lnTo>
                  <a:pt x="10797165" y="1957368"/>
                </a:lnTo>
                <a:lnTo>
                  <a:pt x="188969" y="1957368"/>
                </a:lnTo>
                <a:lnTo>
                  <a:pt x="14764" y="1957368"/>
                </a:lnTo>
                <a:lnTo>
                  <a:pt x="0" y="1957368"/>
                </a:lnTo>
                <a:lnTo>
                  <a:pt x="0" y="0"/>
                </a:lnTo>
                <a:lnTo>
                  <a:pt x="14764" y="0"/>
                </a:lnTo>
                <a:lnTo>
                  <a:pt x="188969" y="0"/>
                </a:lnTo>
                <a:lnTo>
                  <a:pt x="10797165" y="0"/>
                </a:lnTo>
                <a:close/>
              </a:path>
            </a:pathLst>
          </a:cu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90000"/>
              </a:lnSpc>
            </a:pPr>
            <a:endParaRPr sz="1350"/>
          </a:p>
        </p:txBody>
      </p:sp>
      <p:grpSp>
        <p:nvGrpSpPr>
          <p:cNvPr id="8" name="Group 7"/>
          <p:cNvGrpSpPr/>
          <p:nvPr/>
        </p:nvGrpSpPr>
        <p:grpSpPr>
          <a:xfrm>
            <a:off x="457705" y="4686301"/>
            <a:ext cx="727103" cy="292893"/>
            <a:chOff x="3578225" y="1146175"/>
            <a:chExt cx="5038725" cy="2111375"/>
          </a:xfrm>
        </p:grpSpPr>
        <p:sp>
          <p:nvSpPr>
            <p:cNvPr id="9"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solidFill>
              <a:srgbClr val="00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sp>
          <p:nvSpPr>
            <p:cNvPr id="12"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grpSp>
    </p:spTree>
    <p:extLst>
      <p:ext uri="{BB962C8B-B14F-4D97-AF65-F5344CB8AC3E}">
        <p14:creationId xmlns:p14="http://schemas.microsoft.com/office/powerpoint/2010/main" val="2545453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Slate Turquoise Frame Divider">
    <p:bg>
      <p:bgPr>
        <a:solidFill>
          <a:srgbClr val="42556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6010" y="1928810"/>
            <a:ext cx="6171008" cy="432197"/>
          </a:xfrm>
        </p:spPr>
        <p:txBody>
          <a:bodyPr>
            <a:noAutofit/>
          </a:bodyPr>
          <a:lstStyle>
            <a:lvl1pPr>
              <a:defRPr sz="3000"/>
            </a:lvl1pPr>
          </a:lstStyle>
          <a:p>
            <a:r>
              <a:rPr lang="en-US" smtClean="0"/>
              <a:t>Click to edit Master title style</a:t>
            </a:r>
            <a:endParaRPr/>
          </a:p>
        </p:txBody>
      </p:sp>
      <p:sp>
        <p:nvSpPr>
          <p:cNvPr id="11" name="Text Placeholder 9"/>
          <p:cNvSpPr>
            <a:spLocks noGrp="1"/>
          </p:cNvSpPr>
          <p:nvPr>
            <p:ph type="body" sz="quarter" idx="14"/>
          </p:nvPr>
        </p:nvSpPr>
        <p:spPr>
          <a:xfrm>
            <a:off x="456011" y="2361901"/>
            <a:ext cx="6171008" cy="400050"/>
          </a:xfrm>
        </p:spPr>
        <p:txBody>
          <a:bodyPr>
            <a:noAutofit/>
          </a:bodyPr>
          <a:lstStyle>
            <a:lvl1pPr marL="0" indent="0">
              <a:spcBef>
                <a:spcPts val="0"/>
              </a:spcBef>
              <a:buFontTx/>
              <a:buNone/>
              <a:defRPr sz="240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lang="en-US" smtClean="0"/>
              <a:t>Click to edit Master text styles</a:t>
            </a:r>
          </a:p>
        </p:txBody>
      </p:sp>
      <p:grpSp>
        <p:nvGrpSpPr>
          <p:cNvPr id="8" name="Group 7"/>
          <p:cNvGrpSpPr/>
          <p:nvPr/>
        </p:nvGrpSpPr>
        <p:grpSpPr>
          <a:xfrm>
            <a:off x="457705" y="4686301"/>
            <a:ext cx="727103" cy="292893"/>
            <a:chOff x="3578225" y="1146175"/>
            <a:chExt cx="5038725" cy="2111375"/>
          </a:xfrm>
          <a:solidFill>
            <a:srgbClr val="FFFFFF"/>
          </a:solidFill>
        </p:grpSpPr>
        <p:sp>
          <p:nvSpPr>
            <p:cNvPr id="9"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sp>
          <p:nvSpPr>
            <p:cNvPr id="12"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grpSp>
      <p:sp>
        <p:nvSpPr>
          <p:cNvPr id="3" name="Date Placeholder 2"/>
          <p:cNvSpPr>
            <a:spLocks noGrp="1"/>
          </p:cNvSpPr>
          <p:nvPr>
            <p:ph type="dt" sz="half" idx="10"/>
          </p:nvPr>
        </p:nvSpPr>
        <p:spPr/>
        <p:txBody>
          <a:bodyPr/>
          <a:lstStyle/>
          <a:p>
            <a:fld id="{C07C5E14-300D-4720-B5FE-54C7D96D4160}" type="datetime4">
              <a:rPr lang="en-US" smtClean="0"/>
              <a:t>December 18, 2015</a:t>
            </a:fld>
            <a:endParaRPr/>
          </a:p>
        </p:txBody>
      </p:sp>
      <p:sp>
        <p:nvSpPr>
          <p:cNvPr id="4" name="Footer Placeholder 3"/>
          <p:cNvSpPr>
            <a:spLocks noGrp="1"/>
          </p:cNvSpPr>
          <p:nvPr>
            <p:ph type="ftr" sz="quarter" idx="11"/>
          </p:nvPr>
        </p:nvSpPr>
        <p:spPr/>
        <p:txBody>
          <a:bodyPr/>
          <a:lstStyle/>
          <a:p>
            <a:r>
              <a:rPr lang="en-US" smtClean="0"/>
              <a:t>Private | Confidential | Internal Use Only </a:t>
            </a:r>
            <a:endParaRPr/>
          </a:p>
        </p:txBody>
      </p:sp>
      <p:sp>
        <p:nvSpPr>
          <p:cNvPr id="5" name="Slide Number Placeholder 4"/>
          <p:cNvSpPr>
            <a:spLocks noGrp="1"/>
          </p:cNvSpPr>
          <p:nvPr>
            <p:ph type="sldNum" sz="quarter" idx="12"/>
          </p:nvPr>
        </p:nvSpPr>
        <p:spPr/>
        <p:txBody>
          <a:bodyPr/>
          <a:lstStyle>
            <a:lvl1pPr>
              <a:defRPr>
                <a:solidFill>
                  <a:schemeClr val="tx1"/>
                </a:solidFill>
              </a:defRPr>
            </a:lvl1pPr>
          </a:lstStyle>
          <a:p>
            <a:fld id="{B016F8AB-BCEA-4347-8BA6-BE776009BC89}" type="slidenum">
              <a:rPr/>
              <a:pPr/>
              <a:t>‹#›</a:t>
            </a:fld>
            <a:endParaRPr/>
          </a:p>
        </p:txBody>
      </p:sp>
      <p:sp>
        <p:nvSpPr>
          <p:cNvPr id="10" name="Freeform 9"/>
          <p:cNvSpPr/>
          <p:nvPr/>
        </p:nvSpPr>
        <p:spPr>
          <a:xfrm>
            <a:off x="456010" y="347114"/>
            <a:ext cx="8239601" cy="1468026"/>
          </a:xfrm>
          <a:custGeom>
            <a:avLst/>
            <a:gdLst>
              <a:gd name="connsiteX0" fmla="*/ 188969 w 10986134"/>
              <a:gd name="connsiteY0" fmla="*/ 176957 h 1957368"/>
              <a:gd name="connsiteX1" fmla="*/ 188969 w 10986134"/>
              <a:gd name="connsiteY1" fmla="*/ 1768399 h 1957368"/>
              <a:gd name="connsiteX2" fmla="*/ 10797165 w 10986134"/>
              <a:gd name="connsiteY2" fmla="*/ 1768399 h 1957368"/>
              <a:gd name="connsiteX3" fmla="*/ 10797165 w 10986134"/>
              <a:gd name="connsiteY3" fmla="*/ 176957 h 1957368"/>
              <a:gd name="connsiteX4" fmla="*/ 10797165 w 10986134"/>
              <a:gd name="connsiteY4" fmla="*/ 0 h 1957368"/>
              <a:gd name="connsiteX5" fmla="*/ 10986134 w 10986134"/>
              <a:gd name="connsiteY5" fmla="*/ 0 h 1957368"/>
              <a:gd name="connsiteX6" fmla="*/ 10986134 w 10986134"/>
              <a:gd name="connsiteY6" fmla="*/ 1957368 h 1957368"/>
              <a:gd name="connsiteX7" fmla="*/ 10971369 w 10986134"/>
              <a:gd name="connsiteY7" fmla="*/ 1957368 h 1957368"/>
              <a:gd name="connsiteX8" fmla="*/ 10797165 w 10986134"/>
              <a:gd name="connsiteY8" fmla="*/ 1957368 h 1957368"/>
              <a:gd name="connsiteX9" fmla="*/ 188969 w 10986134"/>
              <a:gd name="connsiteY9" fmla="*/ 1957368 h 1957368"/>
              <a:gd name="connsiteX10" fmla="*/ 14764 w 10986134"/>
              <a:gd name="connsiteY10" fmla="*/ 1957368 h 1957368"/>
              <a:gd name="connsiteX11" fmla="*/ 0 w 10986134"/>
              <a:gd name="connsiteY11" fmla="*/ 1957368 h 1957368"/>
              <a:gd name="connsiteX12" fmla="*/ 0 w 10986134"/>
              <a:gd name="connsiteY12" fmla="*/ 0 h 1957368"/>
              <a:gd name="connsiteX13" fmla="*/ 14764 w 10986134"/>
              <a:gd name="connsiteY13" fmla="*/ 0 h 1957368"/>
              <a:gd name="connsiteX14" fmla="*/ 188969 w 10986134"/>
              <a:gd name="connsiteY14" fmla="*/ 0 h 1957368"/>
              <a:gd name="connsiteX15" fmla="*/ 10797165 w 10986134"/>
              <a:gd name="connsiteY15" fmla="*/ 0 h 195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986134" h="1957368">
                <a:moveTo>
                  <a:pt x="188969" y="176957"/>
                </a:moveTo>
                <a:lnTo>
                  <a:pt x="188969" y="1768399"/>
                </a:lnTo>
                <a:lnTo>
                  <a:pt x="10797165" y="1768399"/>
                </a:lnTo>
                <a:lnTo>
                  <a:pt x="10797165" y="176957"/>
                </a:lnTo>
                <a:close/>
                <a:moveTo>
                  <a:pt x="10797165" y="0"/>
                </a:moveTo>
                <a:lnTo>
                  <a:pt x="10986134" y="0"/>
                </a:lnTo>
                <a:lnTo>
                  <a:pt x="10986134" y="1957368"/>
                </a:lnTo>
                <a:lnTo>
                  <a:pt x="10971369" y="1957368"/>
                </a:lnTo>
                <a:lnTo>
                  <a:pt x="10797165" y="1957368"/>
                </a:lnTo>
                <a:lnTo>
                  <a:pt x="188969" y="1957368"/>
                </a:lnTo>
                <a:lnTo>
                  <a:pt x="14764" y="1957368"/>
                </a:lnTo>
                <a:lnTo>
                  <a:pt x="0" y="1957368"/>
                </a:lnTo>
                <a:lnTo>
                  <a:pt x="0" y="0"/>
                </a:lnTo>
                <a:lnTo>
                  <a:pt x="14764" y="0"/>
                </a:lnTo>
                <a:lnTo>
                  <a:pt x="188969" y="0"/>
                </a:lnTo>
                <a:lnTo>
                  <a:pt x="10797165" y="0"/>
                </a:lnTo>
                <a:close/>
              </a:path>
            </a:pathLst>
          </a:cu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90000"/>
              </a:lnSpc>
            </a:pPr>
            <a:endParaRPr sz="1350"/>
          </a:p>
        </p:txBody>
      </p:sp>
    </p:spTree>
    <p:extLst>
      <p:ext uri="{BB962C8B-B14F-4D97-AF65-F5344CB8AC3E}">
        <p14:creationId xmlns:p14="http://schemas.microsoft.com/office/powerpoint/2010/main" val="23914721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Slate Orange Frame Divider">
    <p:bg>
      <p:bgPr>
        <a:solidFill>
          <a:srgbClr val="42556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6010" y="1928810"/>
            <a:ext cx="6171008" cy="432197"/>
          </a:xfrm>
        </p:spPr>
        <p:txBody>
          <a:bodyPr>
            <a:noAutofit/>
          </a:bodyPr>
          <a:lstStyle>
            <a:lvl1pPr>
              <a:defRPr sz="3000"/>
            </a:lvl1pPr>
          </a:lstStyle>
          <a:p>
            <a:r>
              <a:rPr lang="en-US" smtClean="0"/>
              <a:t>Click to edit Master title style</a:t>
            </a:r>
            <a:endParaRPr/>
          </a:p>
        </p:txBody>
      </p:sp>
      <p:sp>
        <p:nvSpPr>
          <p:cNvPr id="11" name="Text Placeholder 9"/>
          <p:cNvSpPr>
            <a:spLocks noGrp="1"/>
          </p:cNvSpPr>
          <p:nvPr>
            <p:ph type="body" sz="quarter" idx="14"/>
          </p:nvPr>
        </p:nvSpPr>
        <p:spPr>
          <a:xfrm>
            <a:off x="456011" y="2361901"/>
            <a:ext cx="6171008" cy="400050"/>
          </a:xfrm>
        </p:spPr>
        <p:txBody>
          <a:bodyPr>
            <a:noAutofit/>
          </a:bodyPr>
          <a:lstStyle>
            <a:lvl1pPr marL="0" indent="0">
              <a:spcBef>
                <a:spcPts val="0"/>
              </a:spcBef>
              <a:buFontTx/>
              <a:buNone/>
              <a:defRPr sz="240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lang="en-US" smtClean="0"/>
              <a:t>Click to edit Master text styles</a:t>
            </a:r>
          </a:p>
        </p:txBody>
      </p:sp>
      <p:grpSp>
        <p:nvGrpSpPr>
          <p:cNvPr id="8" name="Group 7"/>
          <p:cNvGrpSpPr/>
          <p:nvPr/>
        </p:nvGrpSpPr>
        <p:grpSpPr>
          <a:xfrm>
            <a:off x="457705" y="4686301"/>
            <a:ext cx="727103" cy="292893"/>
            <a:chOff x="3578225" y="1146175"/>
            <a:chExt cx="5038725" cy="2111375"/>
          </a:xfrm>
          <a:solidFill>
            <a:srgbClr val="FFFFFF"/>
          </a:solidFill>
        </p:grpSpPr>
        <p:sp>
          <p:nvSpPr>
            <p:cNvPr id="9"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sp>
          <p:nvSpPr>
            <p:cNvPr id="12"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grpSp>
      <p:sp>
        <p:nvSpPr>
          <p:cNvPr id="3" name="Date Placeholder 2"/>
          <p:cNvSpPr>
            <a:spLocks noGrp="1"/>
          </p:cNvSpPr>
          <p:nvPr>
            <p:ph type="dt" sz="half" idx="10"/>
          </p:nvPr>
        </p:nvSpPr>
        <p:spPr/>
        <p:txBody>
          <a:bodyPr/>
          <a:lstStyle/>
          <a:p>
            <a:fld id="{BC7BE07D-E945-4DDF-8452-20009392BF2F}" type="datetime4">
              <a:rPr lang="en-US" smtClean="0"/>
              <a:t>December 18, 2015</a:t>
            </a:fld>
            <a:endParaRPr/>
          </a:p>
        </p:txBody>
      </p:sp>
      <p:sp>
        <p:nvSpPr>
          <p:cNvPr id="4" name="Footer Placeholder 3"/>
          <p:cNvSpPr>
            <a:spLocks noGrp="1"/>
          </p:cNvSpPr>
          <p:nvPr>
            <p:ph type="ftr" sz="quarter" idx="11"/>
          </p:nvPr>
        </p:nvSpPr>
        <p:spPr/>
        <p:txBody>
          <a:bodyPr/>
          <a:lstStyle/>
          <a:p>
            <a:r>
              <a:rPr lang="en-US" smtClean="0"/>
              <a:t>Private | Confidential | Internal Use Only </a:t>
            </a:r>
            <a:endParaRPr/>
          </a:p>
        </p:txBody>
      </p:sp>
      <p:sp>
        <p:nvSpPr>
          <p:cNvPr id="5" name="Slide Number Placeholder 4"/>
          <p:cNvSpPr>
            <a:spLocks noGrp="1"/>
          </p:cNvSpPr>
          <p:nvPr>
            <p:ph type="sldNum" sz="quarter" idx="12"/>
          </p:nvPr>
        </p:nvSpPr>
        <p:spPr/>
        <p:txBody>
          <a:bodyPr/>
          <a:lstStyle>
            <a:lvl1pPr>
              <a:defRPr>
                <a:solidFill>
                  <a:schemeClr val="tx1"/>
                </a:solidFill>
              </a:defRPr>
            </a:lvl1pPr>
          </a:lstStyle>
          <a:p>
            <a:fld id="{B016F8AB-BCEA-4347-8BA6-BE776009BC89}" type="slidenum">
              <a:rPr/>
              <a:pPr/>
              <a:t>‹#›</a:t>
            </a:fld>
            <a:endParaRPr/>
          </a:p>
        </p:txBody>
      </p:sp>
      <p:sp>
        <p:nvSpPr>
          <p:cNvPr id="10" name="Freeform 9"/>
          <p:cNvSpPr/>
          <p:nvPr/>
        </p:nvSpPr>
        <p:spPr>
          <a:xfrm>
            <a:off x="456010" y="347114"/>
            <a:ext cx="8239601" cy="1468026"/>
          </a:xfrm>
          <a:custGeom>
            <a:avLst/>
            <a:gdLst>
              <a:gd name="connsiteX0" fmla="*/ 188969 w 10986134"/>
              <a:gd name="connsiteY0" fmla="*/ 176957 h 1957368"/>
              <a:gd name="connsiteX1" fmla="*/ 188969 w 10986134"/>
              <a:gd name="connsiteY1" fmla="*/ 1768399 h 1957368"/>
              <a:gd name="connsiteX2" fmla="*/ 10797165 w 10986134"/>
              <a:gd name="connsiteY2" fmla="*/ 1768399 h 1957368"/>
              <a:gd name="connsiteX3" fmla="*/ 10797165 w 10986134"/>
              <a:gd name="connsiteY3" fmla="*/ 176957 h 1957368"/>
              <a:gd name="connsiteX4" fmla="*/ 10797165 w 10986134"/>
              <a:gd name="connsiteY4" fmla="*/ 0 h 1957368"/>
              <a:gd name="connsiteX5" fmla="*/ 10986134 w 10986134"/>
              <a:gd name="connsiteY5" fmla="*/ 0 h 1957368"/>
              <a:gd name="connsiteX6" fmla="*/ 10986134 w 10986134"/>
              <a:gd name="connsiteY6" fmla="*/ 1957368 h 1957368"/>
              <a:gd name="connsiteX7" fmla="*/ 10971369 w 10986134"/>
              <a:gd name="connsiteY7" fmla="*/ 1957368 h 1957368"/>
              <a:gd name="connsiteX8" fmla="*/ 10797165 w 10986134"/>
              <a:gd name="connsiteY8" fmla="*/ 1957368 h 1957368"/>
              <a:gd name="connsiteX9" fmla="*/ 188969 w 10986134"/>
              <a:gd name="connsiteY9" fmla="*/ 1957368 h 1957368"/>
              <a:gd name="connsiteX10" fmla="*/ 14764 w 10986134"/>
              <a:gd name="connsiteY10" fmla="*/ 1957368 h 1957368"/>
              <a:gd name="connsiteX11" fmla="*/ 0 w 10986134"/>
              <a:gd name="connsiteY11" fmla="*/ 1957368 h 1957368"/>
              <a:gd name="connsiteX12" fmla="*/ 0 w 10986134"/>
              <a:gd name="connsiteY12" fmla="*/ 0 h 1957368"/>
              <a:gd name="connsiteX13" fmla="*/ 14764 w 10986134"/>
              <a:gd name="connsiteY13" fmla="*/ 0 h 1957368"/>
              <a:gd name="connsiteX14" fmla="*/ 188969 w 10986134"/>
              <a:gd name="connsiteY14" fmla="*/ 0 h 1957368"/>
              <a:gd name="connsiteX15" fmla="*/ 10797165 w 10986134"/>
              <a:gd name="connsiteY15" fmla="*/ 0 h 195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986134" h="1957368">
                <a:moveTo>
                  <a:pt x="188969" y="176957"/>
                </a:moveTo>
                <a:lnTo>
                  <a:pt x="188969" y="1768399"/>
                </a:lnTo>
                <a:lnTo>
                  <a:pt x="10797165" y="1768399"/>
                </a:lnTo>
                <a:lnTo>
                  <a:pt x="10797165" y="176957"/>
                </a:lnTo>
                <a:close/>
                <a:moveTo>
                  <a:pt x="10797165" y="0"/>
                </a:moveTo>
                <a:lnTo>
                  <a:pt x="10986134" y="0"/>
                </a:lnTo>
                <a:lnTo>
                  <a:pt x="10986134" y="1957368"/>
                </a:lnTo>
                <a:lnTo>
                  <a:pt x="10971369" y="1957368"/>
                </a:lnTo>
                <a:lnTo>
                  <a:pt x="10797165" y="1957368"/>
                </a:lnTo>
                <a:lnTo>
                  <a:pt x="188969" y="1957368"/>
                </a:lnTo>
                <a:lnTo>
                  <a:pt x="14764" y="1957368"/>
                </a:lnTo>
                <a:lnTo>
                  <a:pt x="0" y="1957368"/>
                </a:lnTo>
                <a:lnTo>
                  <a:pt x="0" y="0"/>
                </a:lnTo>
                <a:lnTo>
                  <a:pt x="14764" y="0"/>
                </a:lnTo>
                <a:lnTo>
                  <a:pt x="188969" y="0"/>
                </a:lnTo>
                <a:lnTo>
                  <a:pt x="10797165" y="0"/>
                </a:lnTo>
                <a:close/>
              </a:path>
            </a:pathLst>
          </a:cu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90000"/>
              </a:lnSpc>
            </a:pPr>
            <a:endParaRPr sz="1350"/>
          </a:p>
        </p:txBody>
      </p:sp>
    </p:spTree>
    <p:extLst>
      <p:ext uri="{BB962C8B-B14F-4D97-AF65-F5344CB8AC3E}">
        <p14:creationId xmlns:p14="http://schemas.microsoft.com/office/powerpoint/2010/main" val="23512269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Blue divider slide">
    <p:bg>
      <p:bgPr>
        <a:solidFill>
          <a:schemeClr val="accent1"/>
        </a:solidFill>
        <a:effectLst/>
      </p:bgPr>
    </p:bg>
    <p:spTree>
      <p:nvGrpSpPr>
        <p:cNvPr id="1" name=""/>
        <p:cNvGrpSpPr/>
        <p:nvPr/>
      </p:nvGrpSpPr>
      <p:grpSpPr>
        <a:xfrm>
          <a:off x="0" y="0"/>
          <a:ext cx="0" cy="0"/>
          <a:chOff x="0" y="0"/>
          <a:chExt cx="0" cy="0"/>
        </a:xfrm>
      </p:grpSpPr>
      <p:sp>
        <p:nvSpPr>
          <p:cNvPr id="16" name="Title 1"/>
          <p:cNvSpPr>
            <a:spLocks noGrp="1"/>
          </p:cNvSpPr>
          <p:nvPr>
            <p:ph type="ctrTitle" hasCustomPrompt="1"/>
          </p:nvPr>
        </p:nvSpPr>
        <p:spPr bwMode="black">
          <a:xfrm>
            <a:off x="329184" y="238328"/>
            <a:ext cx="7222352" cy="2006703"/>
          </a:xfrm>
          <a:prstGeom prst="rect">
            <a:avLst/>
          </a:prstGeom>
        </p:spPr>
        <p:txBody>
          <a:bodyPr wrap="square" lIns="0" tIns="0" rIns="0" bIns="0" anchor="t" anchorCtr="0">
            <a:noAutofit/>
          </a:bodyPr>
          <a:lstStyle>
            <a:lvl1pPr algn="l">
              <a:lnSpc>
                <a:spcPct val="90000"/>
              </a:lnSpc>
              <a:defRPr sz="4000" b="1" i="0" spc="-100" baseline="0">
                <a:solidFill>
                  <a:schemeClr val="bg1"/>
                </a:solidFill>
                <a:latin typeface="HP Simplified" pitchFamily="34" charset="0"/>
                <a:cs typeface="HP Simplified" pitchFamily="34" charset="0"/>
              </a:defRPr>
            </a:lvl1pPr>
          </a:lstStyle>
          <a:p>
            <a:r>
              <a:rPr lang="en-US" noProof="0" dirty="0" smtClean="0"/>
              <a:t>Click to edit </a:t>
            </a:r>
            <a:br>
              <a:rPr lang="en-US" noProof="0" dirty="0" smtClean="0"/>
            </a:br>
            <a:r>
              <a:rPr lang="en-US" noProof="0" dirty="0" smtClean="0"/>
              <a:t>master </a:t>
            </a:r>
            <a:br>
              <a:rPr lang="en-US" noProof="0" dirty="0" smtClean="0"/>
            </a:br>
            <a:r>
              <a:rPr lang="en-US" noProof="0" dirty="0" smtClean="0"/>
              <a:t>title style</a:t>
            </a:r>
            <a:endParaRPr lang="en-US" noProof="0" dirty="0"/>
          </a:p>
        </p:txBody>
      </p:sp>
      <p:pic>
        <p:nvPicPr>
          <p:cNvPr id="7" name="Picture 6" descr="HP_White_RGB_150_SM.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505214" y="4535424"/>
            <a:ext cx="365736" cy="365736"/>
          </a:xfrm>
          <a:prstGeom prst="rect">
            <a:avLst/>
          </a:prstGeom>
        </p:spPr>
      </p:pic>
      <p:sp>
        <p:nvSpPr>
          <p:cNvPr id="6" name="TextBox 5"/>
          <p:cNvSpPr txBox="1"/>
          <p:nvPr userDrawn="1"/>
        </p:nvSpPr>
        <p:spPr>
          <a:xfrm>
            <a:off x="528126" y="4916051"/>
            <a:ext cx="7091428"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dirty="0" smtClean="0">
                <a:solidFill>
                  <a:schemeClr val="bg1"/>
                </a:solidFill>
                <a:latin typeface="HP Simplified"/>
                <a:cs typeface="HP Simplified"/>
              </a:rPr>
              <a:t>© Copyright 2013</a:t>
            </a:r>
            <a:r>
              <a:rPr lang="en-US" sz="600" b="0" i="0" baseline="0" dirty="0" smtClean="0">
                <a:solidFill>
                  <a:schemeClr val="bg1"/>
                </a:solidFill>
                <a:latin typeface="HP Simplified"/>
                <a:cs typeface="HP Simplified"/>
              </a:rPr>
              <a:t> </a:t>
            </a:r>
            <a:r>
              <a:rPr lang="en-US" sz="600" b="0" i="0" dirty="0" smtClean="0">
                <a:solidFill>
                  <a:schemeClr val="bg1"/>
                </a:solidFill>
                <a:latin typeface="HP Simplified"/>
                <a:cs typeface="HP Simplified"/>
              </a:rPr>
              <a:t>Hewlett-Packard Development Company, L.P. </a:t>
            </a:r>
            <a:r>
              <a:rPr lang="en-US" sz="600" b="0" i="0" baseline="0" dirty="0" smtClean="0">
                <a:solidFill>
                  <a:schemeClr val="bg1"/>
                </a:solidFill>
                <a:latin typeface="HP Simplified"/>
                <a:cs typeface="HP Simplified"/>
              </a:rPr>
              <a:t> </a:t>
            </a:r>
            <a:r>
              <a:rPr lang="en-US" sz="600" b="0" i="0" dirty="0" smtClean="0">
                <a:solidFill>
                  <a:schemeClr val="bg1"/>
                </a:solidFill>
                <a:latin typeface="HP Simplified"/>
                <a:cs typeface="HP Simplified"/>
              </a:rPr>
              <a:t>The information contained herein is subject to change without notice.</a:t>
            </a:r>
          </a:p>
        </p:txBody>
      </p:sp>
      <p:sp>
        <p:nvSpPr>
          <p:cNvPr id="5" name="TextBox 4"/>
          <p:cNvSpPr txBox="1"/>
          <p:nvPr userDrawn="1"/>
        </p:nvSpPr>
        <p:spPr>
          <a:xfrm>
            <a:off x="481584" y="4743442"/>
            <a:ext cx="6082294"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smtClean="0">
                <a:solidFill>
                  <a:schemeClr val="bg1"/>
                </a:solidFill>
                <a:latin typeface="HP Simplified"/>
                <a:cs typeface="HP Simplified"/>
              </a:rPr>
              <a:t>HP Confidential</a:t>
            </a:r>
            <a:r>
              <a:rPr lang="en-US" sz="800" b="1" i="0" baseline="0" dirty="0" smtClean="0">
                <a:solidFill>
                  <a:schemeClr val="bg1"/>
                </a:solidFill>
                <a:latin typeface="HP Simplified"/>
                <a:cs typeface="HP Simplified"/>
              </a:rPr>
              <a:t> – for HP Internal Use Only</a:t>
            </a:r>
            <a:endParaRPr lang="en-US" sz="800" b="1" i="0" dirty="0" smtClean="0">
              <a:solidFill>
                <a:schemeClr val="bg1"/>
              </a:solidFill>
              <a:latin typeface="HP Simplified"/>
              <a:cs typeface="HP Simplified"/>
            </a:endParaRPr>
          </a:p>
        </p:txBody>
      </p:sp>
    </p:spTree>
    <p:extLst>
      <p:ext uri="{BB962C8B-B14F-4D97-AF65-F5344CB8AC3E}">
        <p14:creationId xmlns:p14="http://schemas.microsoft.com/office/powerpoint/2010/main" val="232033875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7410" y="285750"/>
            <a:ext cx="7092553" cy="1714500"/>
          </a:xfrm>
        </p:spPr>
        <p:txBody>
          <a:bodyPr>
            <a:noAutofit/>
          </a:bodyPr>
          <a:lstStyle>
            <a:lvl1pPr marL="288036" indent="-288036">
              <a:lnSpc>
                <a:spcPct val="80000"/>
              </a:lnSpc>
              <a:defRPr sz="4500"/>
            </a:lvl1pPr>
          </a:lstStyle>
          <a:p>
            <a:r>
              <a:rPr lang="en-US" dirty="0" smtClean="0"/>
              <a:t>“Click to add quote here. Type quotation marks before and after text.”</a:t>
            </a:r>
            <a:endParaRPr dirty="0"/>
          </a:p>
        </p:txBody>
      </p:sp>
      <p:sp>
        <p:nvSpPr>
          <p:cNvPr id="6" name="Text Placeholder 9"/>
          <p:cNvSpPr>
            <a:spLocks noGrp="1"/>
          </p:cNvSpPr>
          <p:nvPr>
            <p:ph type="body" sz="quarter" idx="14" hasCustomPrompt="1"/>
          </p:nvPr>
        </p:nvSpPr>
        <p:spPr>
          <a:xfrm>
            <a:off x="546039" y="2114550"/>
            <a:ext cx="6773923" cy="1028700"/>
          </a:xfrm>
        </p:spPr>
        <p:txBody>
          <a:bodyPr>
            <a:noAutofit/>
          </a:bodyPr>
          <a:lstStyle>
            <a:lvl1pPr marL="0" indent="0">
              <a:spcBef>
                <a:spcPts val="0"/>
              </a:spcBef>
              <a:buFontTx/>
              <a:buNone/>
              <a:defRPr sz="1500" baseline="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dirty="0"/>
              <a:t>Click </a:t>
            </a:r>
            <a:r>
              <a:rPr lang="en-US" dirty="0" smtClean="0"/>
              <a:t>to add quoted person’s name, title, company</a:t>
            </a:r>
            <a:endParaRPr dirty="0"/>
          </a:p>
        </p:txBody>
      </p:sp>
      <p:grpSp>
        <p:nvGrpSpPr>
          <p:cNvPr id="7" name="Group 6"/>
          <p:cNvGrpSpPr/>
          <p:nvPr/>
        </p:nvGrpSpPr>
        <p:grpSpPr>
          <a:xfrm>
            <a:off x="457705" y="4686301"/>
            <a:ext cx="727103" cy="292893"/>
            <a:chOff x="3578225" y="1146175"/>
            <a:chExt cx="5038725" cy="2111375"/>
          </a:xfrm>
        </p:grpSpPr>
        <p:sp>
          <p:nvSpPr>
            <p:cNvPr id="8"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solidFill>
              <a:srgbClr val="00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sp>
          <p:nvSpPr>
            <p:cNvPr id="9"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grpSp>
      <p:sp>
        <p:nvSpPr>
          <p:cNvPr id="3" name="Date Placeholder 2"/>
          <p:cNvSpPr>
            <a:spLocks noGrp="1"/>
          </p:cNvSpPr>
          <p:nvPr>
            <p:ph type="dt" sz="half" idx="10"/>
          </p:nvPr>
        </p:nvSpPr>
        <p:spPr/>
        <p:txBody>
          <a:bodyPr/>
          <a:lstStyle/>
          <a:p>
            <a:fld id="{EFA54ACD-BEB7-4258-A5F3-653792456C00}" type="datetime4">
              <a:rPr lang="en-US" smtClean="0"/>
              <a:t>December 18, 2015</a:t>
            </a:fld>
            <a:endParaRPr/>
          </a:p>
        </p:txBody>
      </p:sp>
      <p:sp>
        <p:nvSpPr>
          <p:cNvPr id="4" name="Footer Placeholder 3"/>
          <p:cNvSpPr>
            <a:spLocks noGrp="1"/>
          </p:cNvSpPr>
          <p:nvPr>
            <p:ph type="ftr" sz="quarter" idx="11"/>
          </p:nvPr>
        </p:nvSpPr>
        <p:spPr/>
        <p:txBody>
          <a:bodyPr/>
          <a:lstStyle/>
          <a:p>
            <a:r>
              <a:rPr lang="en-US" smtClean="0"/>
              <a:t>Private | Confidential | Internal Use Only </a:t>
            </a:r>
            <a:endParaRPr/>
          </a:p>
        </p:txBody>
      </p:sp>
      <p:sp>
        <p:nvSpPr>
          <p:cNvPr id="5" name="Slide Number Placeholder 4"/>
          <p:cNvSpPr>
            <a:spLocks noGrp="1"/>
          </p:cNvSpPr>
          <p:nvPr>
            <p:ph type="sldNum" sz="quarter" idx="12"/>
          </p:nvPr>
        </p:nvSpPr>
        <p:spPr/>
        <p:txBody>
          <a:bodyPr/>
          <a:lstStyle/>
          <a:p>
            <a:fld id="{B016F8AB-BCEA-4347-8BA6-BE776009BC89}" type="slidenum">
              <a:rPr/>
              <a:pPr/>
              <a:t>‹#›</a:t>
            </a:fld>
            <a:endParaRPr/>
          </a:p>
        </p:txBody>
      </p:sp>
    </p:spTree>
    <p:extLst>
      <p:ext uri="{BB962C8B-B14F-4D97-AF65-F5344CB8AC3E}">
        <p14:creationId xmlns:p14="http://schemas.microsoft.com/office/powerpoint/2010/main" val="5495145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late Quote">
    <p:bg>
      <p:bgPr>
        <a:solidFill>
          <a:srgbClr val="42556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7410" y="285750"/>
            <a:ext cx="7092553" cy="1714500"/>
          </a:xfrm>
        </p:spPr>
        <p:txBody>
          <a:bodyPr>
            <a:noAutofit/>
          </a:bodyPr>
          <a:lstStyle>
            <a:lvl1pPr marL="288036" indent="-288036">
              <a:lnSpc>
                <a:spcPct val="80000"/>
              </a:lnSpc>
              <a:defRPr sz="4500"/>
            </a:lvl1pPr>
          </a:lstStyle>
          <a:p>
            <a:r>
              <a:rPr lang="en-US" dirty="0" smtClean="0"/>
              <a:t>“Click to add quote here. Type quotation marks before and after text.”</a:t>
            </a:r>
            <a:endParaRPr dirty="0"/>
          </a:p>
        </p:txBody>
      </p:sp>
      <p:sp>
        <p:nvSpPr>
          <p:cNvPr id="6" name="Text Placeholder 9"/>
          <p:cNvSpPr>
            <a:spLocks noGrp="1"/>
          </p:cNvSpPr>
          <p:nvPr>
            <p:ph type="body" sz="quarter" idx="14" hasCustomPrompt="1"/>
          </p:nvPr>
        </p:nvSpPr>
        <p:spPr>
          <a:xfrm>
            <a:off x="546039" y="2114550"/>
            <a:ext cx="6773923" cy="1028700"/>
          </a:xfrm>
        </p:spPr>
        <p:txBody>
          <a:bodyPr>
            <a:noAutofit/>
          </a:bodyPr>
          <a:lstStyle>
            <a:lvl1pPr marL="0" indent="0">
              <a:spcBef>
                <a:spcPts val="0"/>
              </a:spcBef>
              <a:buFontTx/>
              <a:buNone/>
              <a:defRPr sz="150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lang="en-US" dirty="0" smtClean="0"/>
              <a:t>Click to add quoted person’s name, title, company</a:t>
            </a:r>
            <a:endParaRPr lang="en-US" dirty="0"/>
          </a:p>
        </p:txBody>
      </p:sp>
      <p:grpSp>
        <p:nvGrpSpPr>
          <p:cNvPr id="7" name="Group 6"/>
          <p:cNvGrpSpPr/>
          <p:nvPr/>
        </p:nvGrpSpPr>
        <p:grpSpPr>
          <a:xfrm>
            <a:off x="456011" y="4686301"/>
            <a:ext cx="727103" cy="292893"/>
            <a:chOff x="3578225" y="1146175"/>
            <a:chExt cx="5038725" cy="2111375"/>
          </a:xfrm>
          <a:solidFill>
            <a:schemeClr val="tx1"/>
          </a:solidFill>
        </p:grpSpPr>
        <p:sp>
          <p:nvSpPr>
            <p:cNvPr id="8"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sp>
          <p:nvSpPr>
            <p:cNvPr id="9"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grpSp>
      <p:sp>
        <p:nvSpPr>
          <p:cNvPr id="3" name="Date Placeholder 2"/>
          <p:cNvSpPr>
            <a:spLocks noGrp="1"/>
          </p:cNvSpPr>
          <p:nvPr>
            <p:ph type="dt" sz="half" idx="10"/>
          </p:nvPr>
        </p:nvSpPr>
        <p:spPr/>
        <p:txBody>
          <a:bodyPr/>
          <a:lstStyle/>
          <a:p>
            <a:fld id="{2399C1EB-F401-4F7B-BD9C-AAA165C9F3D7}" type="datetime4">
              <a:rPr lang="en-US" smtClean="0"/>
              <a:t>December 18, 2015</a:t>
            </a:fld>
            <a:endParaRPr/>
          </a:p>
        </p:txBody>
      </p:sp>
      <p:sp>
        <p:nvSpPr>
          <p:cNvPr id="4" name="Footer Placeholder 3"/>
          <p:cNvSpPr>
            <a:spLocks noGrp="1"/>
          </p:cNvSpPr>
          <p:nvPr>
            <p:ph type="ftr" sz="quarter" idx="11"/>
          </p:nvPr>
        </p:nvSpPr>
        <p:spPr/>
        <p:txBody>
          <a:bodyPr/>
          <a:lstStyle/>
          <a:p>
            <a:r>
              <a:rPr lang="en-US" smtClean="0"/>
              <a:t>Private | Confidential | Internal Use Only </a:t>
            </a:r>
            <a:endParaRPr/>
          </a:p>
        </p:txBody>
      </p:sp>
      <p:sp>
        <p:nvSpPr>
          <p:cNvPr id="5" name="Slide Number Placeholder 4"/>
          <p:cNvSpPr>
            <a:spLocks noGrp="1"/>
          </p:cNvSpPr>
          <p:nvPr>
            <p:ph type="sldNum" sz="quarter" idx="12"/>
          </p:nvPr>
        </p:nvSpPr>
        <p:spPr/>
        <p:txBody>
          <a:bodyPr/>
          <a:lstStyle>
            <a:lvl1pPr>
              <a:defRPr>
                <a:solidFill>
                  <a:schemeClr val="tx1"/>
                </a:solidFill>
              </a:defRPr>
            </a:lvl1pPr>
          </a:lstStyle>
          <a:p>
            <a:fld id="{B016F8AB-BCEA-4347-8BA6-BE776009BC89}" type="slidenum">
              <a:rPr/>
              <a:pPr/>
              <a:t>‹#›</a:t>
            </a:fld>
            <a:endParaRPr/>
          </a:p>
        </p:txBody>
      </p:sp>
    </p:spTree>
    <p:extLst>
      <p:ext uri="{BB962C8B-B14F-4D97-AF65-F5344CB8AC3E}">
        <p14:creationId xmlns:p14="http://schemas.microsoft.com/office/powerpoint/2010/main" val="23460640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2" name="Date Placeholder 1"/>
          <p:cNvSpPr>
            <a:spLocks noGrp="1"/>
          </p:cNvSpPr>
          <p:nvPr>
            <p:ph type="dt" sz="half" idx="10"/>
          </p:nvPr>
        </p:nvSpPr>
        <p:spPr/>
        <p:txBody>
          <a:bodyPr/>
          <a:lstStyle/>
          <a:p>
            <a:fld id="{ECF1CC87-9C4B-4D13-B529-5EAF641302E2}" type="datetime4">
              <a:rPr lang="en-US" smtClean="0"/>
              <a:t>December 18, 2015</a:t>
            </a:fld>
            <a:endParaRPr/>
          </a:p>
        </p:txBody>
      </p:sp>
      <p:sp>
        <p:nvSpPr>
          <p:cNvPr id="8" name="Footer Placeholder 7"/>
          <p:cNvSpPr>
            <a:spLocks noGrp="1"/>
          </p:cNvSpPr>
          <p:nvPr>
            <p:ph type="ftr" sz="quarter" idx="11"/>
          </p:nvPr>
        </p:nvSpPr>
        <p:spPr/>
        <p:txBody>
          <a:bodyPr/>
          <a:lstStyle/>
          <a:p>
            <a:r>
              <a:rPr lang="en-US" smtClean="0"/>
              <a:t>Private | Confidential | Internal Use Only </a:t>
            </a:r>
            <a:endParaRPr/>
          </a:p>
        </p:txBody>
      </p:sp>
      <p:sp>
        <p:nvSpPr>
          <p:cNvPr id="9" name="Slide Number Placeholder 8"/>
          <p:cNvSpPr>
            <a:spLocks noGrp="1"/>
          </p:cNvSpPr>
          <p:nvPr>
            <p:ph type="sldNum" sz="quarter" idx="12"/>
          </p:nvPr>
        </p:nvSpPr>
        <p:spPr/>
        <p:txBody>
          <a:bodyPr/>
          <a:lstStyle/>
          <a:p>
            <a:fld id="{B016F8AB-BCEA-4347-8BA6-BE776009BC89}" type="slidenum">
              <a:rPr/>
              <a:pPr/>
              <a:t>‹#›</a:t>
            </a:fld>
            <a:endParaRPr/>
          </a:p>
        </p:txBody>
      </p:sp>
    </p:spTree>
    <p:extLst>
      <p:ext uri="{BB962C8B-B14F-4D97-AF65-F5344CB8AC3E}">
        <p14:creationId xmlns:p14="http://schemas.microsoft.com/office/powerpoint/2010/main" val="15516127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081" y="390906"/>
            <a:ext cx="8227457" cy="308610"/>
          </a:xfrm>
        </p:spPr>
        <p:txBody>
          <a:bodyPr wrap="square">
            <a:noAutofit/>
          </a:bodyPr>
          <a:lstStyle>
            <a:lvl1pPr>
              <a:defRPr baseline="0"/>
            </a:lvl1pPr>
          </a:lstStyle>
          <a:p>
            <a:r>
              <a:rPr/>
              <a:t>Click to add one-line title</a:t>
            </a:r>
          </a:p>
        </p:txBody>
      </p:sp>
      <p:sp>
        <p:nvSpPr>
          <p:cNvPr id="8" name="Text Placeholder 7"/>
          <p:cNvSpPr>
            <a:spLocks noGrp="1"/>
          </p:cNvSpPr>
          <p:nvPr>
            <p:ph type="body" sz="quarter" idx="13" hasCustomPrompt="1"/>
          </p:nvPr>
        </p:nvSpPr>
        <p:spPr>
          <a:xfrm>
            <a:off x="457081" y="700680"/>
            <a:ext cx="8227457" cy="285750"/>
          </a:xfrm>
        </p:spPr>
        <p:txBody>
          <a:bodyPr>
            <a:noAutofit/>
          </a:bodyPr>
          <a:lstStyle>
            <a:lvl1pPr marL="0" indent="0">
              <a:spcBef>
                <a:spcPts val="0"/>
              </a:spcBef>
              <a:buNone/>
              <a:defRPr sz="1800" baseline="0"/>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a:t>Click to add one-line subtitle</a:t>
            </a:r>
          </a:p>
        </p:txBody>
      </p:sp>
      <p:sp>
        <p:nvSpPr>
          <p:cNvPr id="3" name="Content Placeholder 2"/>
          <p:cNvSpPr>
            <a:spLocks noGrp="1"/>
          </p:cNvSpPr>
          <p:nvPr>
            <p:ph idx="1"/>
          </p:nvPr>
        </p:nvSpPr>
        <p:spPr>
          <a:xfrm>
            <a:off x="457200" y="1143001"/>
            <a:ext cx="8227338" cy="34289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EFA413A-E630-4377-B30C-3545E98CC867}" type="datetime4">
              <a:rPr lang="en-US" smtClean="0"/>
              <a:t>December 18, 2015</a:t>
            </a:fld>
            <a:endParaRPr/>
          </a:p>
        </p:txBody>
      </p:sp>
      <p:sp>
        <p:nvSpPr>
          <p:cNvPr id="5" name="Footer Placeholder 4"/>
          <p:cNvSpPr>
            <a:spLocks noGrp="1"/>
          </p:cNvSpPr>
          <p:nvPr>
            <p:ph type="ftr" sz="quarter" idx="11"/>
          </p:nvPr>
        </p:nvSpPr>
        <p:spPr/>
        <p:txBody>
          <a:bodyPr/>
          <a:lstStyle/>
          <a:p>
            <a:r>
              <a:rPr lang="en-US" smtClean="0"/>
              <a:t>Private | Confidential | Internal Use Only </a:t>
            </a:r>
            <a:endParaRPr/>
          </a:p>
        </p:txBody>
      </p:sp>
      <p:sp>
        <p:nvSpPr>
          <p:cNvPr id="6" name="Slide Number Placeholder 5"/>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41380184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ubtitle, Heading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081" y="390906"/>
            <a:ext cx="8227457" cy="308610"/>
          </a:xfrm>
        </p:spPr>
        <p:txBody>
          <a:bodyPr wrap="square">
            <a:noAutofit/>
          </a:bodyPr>
          <a:lstStyle>
            <a:lvl1pPr>
              <a:defRPr baseline="0"/>
            </a:lvl1pPr>
          </a:lstStyle>
          <a:p>
            <a:r>
              <a:rPr/>
              <a:t>Click to add one-line title</a:t>
            </a:r>
          </a:p>
        </p:txBody>
      </p:sp>
      <p:sp>
        <p:nvSpPr>
          <p:cNvPr id="8" name="Text Placeholder 7"/>
          <p:cNvSpPr>
            <a:spLocks noGrp="1"/>
          </p:cNvSpPr>
          <p:nvPr>
            <p:ph type="body" sz="quarter" idx="13" hasCustomPrompt="1"/>
          </p:nvPr>
        </p:nvSpPr>
        <p:spPr>
          <a:xfrm>
            <a:off x="457081" y="700680"/>
            <a:ext cx="8227457" cy="285750"/>
          </a:xfrm>
        </p:spPr>
        <p:txBody>
          <a:bodyPr>
            <a:noAutofit/>
          </a:bodyPr>
          <a:lstStyle>
            <a:lvl1pPr marL="0" indent="0">
              <a:spcBef>
                <a:spcPts val="0"/>
              </a:spcBef>
              <a:buNone/>
              <a:defRPr sz="1800" baseline="0"/>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a:t>Click to add one-line subtitle</a:t>
            </a:r>
          </a:p>
        </p:txBody>
      </p:sp>
      <p:sp>
        <p:nvSpPr>
          <p:cNvPr id="9" name="Text Placeholder 7"/>
          <p:cNvSpPr>
            <a:spLocks noGrp="1"/>
          </p:cNvSpPr>
          <p:nvPr>
            <p:ph type="body" sz="quarter" idx="14" hasCustomPrompt="1"/>
          </p:nvPr>
        </p:nvSpPr>
        <p:spPr>
          <a:xfrm>
            <a:off x="457201" y="1143000"/>
            <a:ext cx="8227457" cy="285750"/>
          </a:xfrm>
        </p:spPr>
        <p:txBody>
          <a:bodyPr>
            <a:noAutofit/>
          </a:bodyPr>
          <a:lstStyle>
            <a:lvl1pPr marL="0" indent="0">
              <a:spcBef>
                <a:spcPts val="0"/>
              </a:spcBef>
              <a:buNone/>
              <a:defRPr sz="1800" b="1" baseline="0"/>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a:t>Click to add one-line heading</a:t>
            </a:r>
          </a:p>
        </p:txBody>
      </p:sp>
      <p:sp>
        <p:nvSpPr>
          <p:cNvPr id="3" name="Content Placeholder 2"/>
          <p:cNvSpPr>
            <a:spLocks noGrp="1"/>
          </p:cNvSpPr>
          <p:nvPr>
            <p:ph idx="1"/>
          </p:nvPr>
        </p:nvSpPr>
        <p:spPr>
          <a:xfrm>
            <a:off x="457200" y="1483615"/>
            <a:ext cx="8227338" cy="30883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D33DC54-2A66-493A-80B5-8303FBA5D0AD}" type="datetime4">
              <a:rPr lang="en-US" smtClean="0"/>
              <a:t>December 18, 2015</a:t>
            </a:fld>
            <a:endParaRPr/>
          </a:p>
        </p:txBody>
      </p:sp>
      <p:sp>
        <p:nvSpPr>
          <p:cNvPr id="5" name="Footer Placeholder 4"/>
          <p:cNvSpPr>
            <a:spLocks noGrp="1"/>
          </p:cNvSpPr>
          <p:nvPr>
            <p:ph type="ftr" sz="quarter" idx="11"/>
          </p:nvPr>
        </p:nvSpPr>
        <p:spPr/>
        <p:txBody>
          <a:bodyPr/>
          <a:lstStyle/>
          <a:p>
            <a:r>
              <a:rPr lang="en-US" smtClean="0"/>
              <a:t>Private | Confidential | Internal Use Only </a:t>
            </a:r>
            <a:endParaRPr/>
          </a:p>
        </p:txBody>
      </p:sp>
      <p:sp>
        <p:nvSpPr>
          <p:cNvPr id="6" name="Slide Number Placeholder 5"/>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23379637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extLst mod="1">
    <p:ext uri="{DCECCB84-F9BA-43D5-87BE-67443E8EF086}">
      <p15:sldGuideLst xmlns:p15="http://schemas.microsoft.com/office/powerpoint/2012/main">
        <p15:guide id="4294967295"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6B45FFC-9EEF-4E69-85F5-C8F54747804D}" type="datetime4">
              <a:rPr lang="en-US" smtClean="0"/>
              <a:t>December 18, 2015</a:t>
            </a:fld>
            <a:endParaRPr/>
          </a:p>
        </p:txBody>
      </p:sp>
      <p:sp>
        <p:nvSpPr>
          <p:cNvPr id="4" name="Footer Placeholder 3"/>
          <p:cNvSpPr>
            <a:spLocks noGrp="1"/>
          </p:cNvSpPr>
          <p:nvPr>
            <p:ph type="ftr" sz="quarter" idx="11"/>
          </p:nvPr>
        </p:nvSpPr>
        <p:spPr/>
        <p:txBody>
          <a:bodyPr/>
          <a:lstStyle/>
          <a:p>
            <a:r>
              <a:rPr lang="en-US" smtClean="0"/>
              <a:t>Private | Confidential | Internal Use Only </a:t>
            </a:r>
            <a:endParaRPr/>
          </a:p>
        </p:txBody>
      </p:sp>
      <p:sp>
        <p:nvSpPr>
          <p:cNvPr id="5" name="Slide Number Placeholder 4"/>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15985741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itle 5"/>
          <p:cNvSpPr>
            <a:spLocks noGrp="1"/>
          </p:cNvSpPr>
          <p:nvPr>
            <p:ph type="title" hasCustomPrompt="1"/>
          </p:nvPr>
        </p:nvSpPr>
        <p:spPr>
          <a:xfrm>
            <a:off x="457081" y="390906"/>
            <a:ext cx="8227457" cy="308610"/>
          </a:xfrm>
        </p:spPr>
        <p:txBody>
          <a:bodyPr/>
          <a:lstStyle>
            <a:lvl1pPr>
              <a:defRPr/>
            </a:lvl1pPr>
          </a:lstStyle>
          <a:p>
            <a:r>
              <a:rPr/>
              <a:t>Click to add one-line title</a:t>
            </a:r>
          </a:p>
        </p:txBody>
      </p:sp>
      <p:sp>
        <p:nvSpPr>
          <p:cNvPr id="7" name="Text Placeholder 7"/>
          <p:cNvSpPr>
            <a:spLocks noGrp="1"/>
          </p:cNvSpPr>
          <p:nvPr>
            <p:ph type="body" sz="quarter" idx="13" hasCustomPrompt="1"/>
          </p:nvPr>
        </p:nvSpPr>
        <p:spPr>
          <a:xfrm>
            <a:off x="457081" y="700680"/>
            <a:ext cx="8227457" cy="285750"/>
          </a:xfrm>
        </p:spPr>
        <p:txBody>
          <a:bodyPr>
            <a:noAutofit/>
          </a:bodyPr>
          <a:lstStyle>
            <a:lvl1pPr marL="0" indent="0">
              <a:spcBef>
                <a:spcPts val="0"/>
              </a:spcBef>
              <a:buNone/>
              <a:defRPr sz="1800" baseline="0"/>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a:t>Click to add one-line subtitle</a:t>
            </a:r>
          </a:p>
        </p:txBody>
      </p:sp>
      <p:sp>
        <p:nvSpPr>
          <p:cNvPr id="3" name="Date Placeholder 2"/>
          <p:cNvSpPr>
            <a:spLocks noGrp="1"/>
          </p:cNvSpPr>
          <p:nvPr>
            <p:ph type="dt" sz="half" idx="10"/>
          </p:nvPr>
        </p:nvSpPr>
        <p:spPr/>
        <p:txBody>
          <a:bodyPr/>
          <a:lstStyle/>
          <a:p>
            <a:fld id="{684E3265-88A3-4C30-AE11-BFDF645909E9}" type="datetime4">
              <a:rPr lang="en-US" smtClean="0"/>
              <a:t>December 18, 2015</a:t>
            </a:fld>
            <a:endParaRPr/>
          </a:p>
        </p:txBody>
      </p:sp>
      <p:sp>
        <p:nvSpPr>
          <p:cNvPr id="4" name="Footer Placeholder 3"/>
          <p:cNvSpPr>
            <a:spLocks noGrp="1"/>
          </p:cNvSpPr>
          <p:nvPr>
            <p:ph type="ftr" sz="quarter" idx="11"/>
          </p:nvPr>
        </p:nvSpPr>
        <p:spPr/>
        <p:txBody>
          <a:bodyPr/>
          <a:lstStyle/>
          <a:p>
            <a:r>
              <a:rPr lang="en-US" smtClean="0"/>
              <a:t>Private | Confidential | Internal Use Only </a:t>
            </a:r>
            <a:endParaRPr/>
          </a:p>
        </p:txBody>
      </p:sp>
      <p:sp>
        <p:nvSpPr>
          <p:cNvPr id="5" name="Slide Number Placeholder 4"/>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35982922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F763D2-AF56-4C60-80C7-7D8FC051005C}" type="datetime4">
              <a:rPr lang="en-US" smtClean="0"/>
              <a:t>December 18, 2015</a:t>
            </a:fld>
            <a:endParaRPr/>
          </a:p>
        </p:txBody>
      </p:sp>
      <p:sp>
        <p:nvSpPr>
          <p:cNvPr id="3" name="Footer Placeholder 2"/>
          <p:cNvSpPr>
            <a:spLocks noGrp="1"/>
          </p:cNvSpPr>
          <p:nvPr>
            <p:ph type="ftr" sz="quarter" idx="11"/>
          </p:nvPr>
        </p:nvSpPr>
        <p:spPr/>
        <p:txBody>
          <a:bodyPr/>
          <a:lstStyle/>
          <a:p>
            <a:r>
              <a:rPr lang="en-US" smtClean="0"/>
              <a:t>Private | Confidential | Internal Use Only </a:t>
            </a:r>
            <a:endParaRPr/>
          </a:p>
        </p:txBody>
      </p:sp>
      <p:sp>
        <p:nvSpPr>
          <p:cNvPr id="4" name="Slide Number Placeholder 3"/>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19880306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081" y="389427"/>
            <a:ext cx="8227457" cy="639273"/>
          </a:xfrm>
        </p:spPr>
        <p:txBody>
          <a:bodyPr/>
          <a:lstStyle/>
          <a:p>
            <a:r>
              <a:rPr lang="en-US" smtClean="0"/>
              <a:t>Click to edit Master title style</a:t>
            </a:r>
            <a:endParaRPr/>
          </a:p>
        </p:txBody>
      </p:sp>
      <p:sp>
        <p:nvSpPr>
          <p:cNvPr id="3" name="Content Placeholder 2"/>
          <p:cNvSpPr>
            <a:spLocks noGrp="1"/>
          </p:cNvSpPr>
          <p:nvPr>
            <p:ph sz="half" idx="1"/>
          </p:nvPr>
        </p:nvSpPr>
        <p:spPr>
          <a:xfrm>
            <a:off x="457081" y="1143000"/>
            <a:ext cx="3977640" cy="342900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6898" y="1143000"/>
            <a:ext cx="3977640" cy="342900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905039DC-98B3-47E6-AD46-BA5B72AD8B4A}"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33890361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Two Content and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081" y="389427"/>
            <a:ext cx="8227457" cy="639273"/>
          </a:xfrm>
        </p:spPr>
        <p:txBody>
          <a:bodyPr/>
          <a:lstStyle/>
          <a:p>
            <a:r>
              <a:rPr lang="en-US" smtClean="0"/>
              <a:t>Click to edit Master title style</a:t>
            </a:r>
            <a:endParaRPr/>
          </a:p>
        </p:txBody>
      </p:sp>
      <p:sp>
        <p:nvSpPr>
          <p:cNvPr id="3" name="Text Placeholder 2"/>
          <p:cNvSpPr>
            <a:spLocks noGrp="1"/>
          </p:cNvSpPr>
          <p:nvPr>
            <p:ph type="body" idx="1" hasCustomPrompt="1"/>
          </p:nvPr>
        </p:nvSpPr>
        <p:spPr>
          <a:xfrm>
            <a:off x="457200" y="1142999"/>
            <a:ext cx="3977640"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4" name="Content Placeholder 3"/>
          <p:cNvSpPr>
            <a:spLocks noGrp="1"/>
          </p:cNvSpPr>
          <p:nvPr>
            <p:ph sz="half" idx="2"/>
          </p:nvPr>
        </p:nvSpPr>
        <p:spPr>
          <a:xfrm>
            <a:off x="457081" y="1428750"/>
            <a:ext cx="3977640" cy="314325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hasCustomPrompt="1"/>
          </p:nvPr>
        </p:nvSpPr>
        <p:spPr>
          <a:xfrm>
            <a:off x="4706898" y="1142999"/>
            <a:ext cx="3977640"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6" name="Content Placeholder 5"/>
          <p:cNvSpPr>
            <a:spLocks noGrp="1"/>
          </p:cNvSpPr>
          <p:nvPr>
            <p:ph sz="quarter" idx="4"/>
          </p:nvPr>
        </p:nvSpPr>
        <p:spPr>
          <a:xfrm>
            <a:off x="4706898" y="1428750"/>
            <a:ext cx="3977640" cy="314325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A48AA38D-5CBD-4E44-A2EB-B3F38A5B8051}" type="datetime4">
              <a:rPr lang="en-US" smtClean="0"/>
              <a:t>December 18, 2015</a:t>
            </a:fld>
            <a:endParaRPr/>
          </a:p>
        </p:txBody>
      </p:sp>
      <p:sp>
        <p:nvSpPr>
          <p:cNvPr id="8" name="Footer Placeholder 7"/>
          <p:cNvSpPr>
            <a:spLocks noGrp="1"/>
          </p:cNvSpPr>
          <p:nvPr>
            <p:ph type="ftr" sz="quarter" idx="11"/>
          </p:nvPr>
        </p:nvSpPr>
        <p:spPr/>
        <p:txBody>
          <a:bodyPr/>
          <a:lstStyle/>
          <a:p>
            <a:r>
              <a:rPr lang="en-US" smtClean="0"/>
              <a:t>Private | Confidential | Internal Use Only </a:t>
            </a:r>
            <a:endParaRPr/>
          </a:p>
        </p:txBody>
      </p:sp>
      <p:sp>
        <p:nvSpPr>
          <p:cNvPr id="9" name="Slide Number Placeholder 8"/>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40747296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White divider slide">
    <p:spTree>
      <p:nvGrpSpPr>
        <p:cNvPr id="1" name=""/>
        <p:cNvGrpSpPr/>
        <p:nvPr/>
      </p:nvGrpSpPr>
      <p:grpSpPr>
        <a:xfrm>
          <a:off x="0" y="0"/>
          <a:ext cx="0" cy="0"/>
          <a:chOff x="0" y="0"/>
          <a:chExt cx="0" cy="0"/>
        </a:xfrm>
      </p:grpSpPr>
      <p:pic>
        <p:nvPicPr>
          <p:cNvPr id="5" name="Picture 4" descr="HP_Blue_RGB_150_S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920" y="4535424"/>
            <a:ext cx="365760" cy="365760"/>
          </a:xfrm>
          <a:prstGeom prst="rect">
            <a:avLst/>
          </a:prstGeom>
        </p:spPr>
      </p:pic>
      <p:sp>
        <p:nvSpPr>
          <p:cNvPr id="16" name="Title 1"/>
          <p:cNvSpPr>
            <a:spLocks noGrp="1"/>
          </p:cNvSpPr>
          <p:nvPr>
            <p:ph type="ctrTitle" hasCustomPrompt="1"/>
          </p:nvPr>
        </p:nvSpPr>
        <p:spPr bwMode="black">
          <a:xfrm>
            <a:off x="329184" y="237744"/>
            <a:ext cx="7222352" cy="2006703"/>
          </a:xfrm>
          <a:prstGeom prst="rect">
            <a:avLst/>
          </a:prstGeom>
        </p:spPr>
        <p:txBody>
          <a:bodyPr wrap="square" lIns="0" tIns="0" rIns="0" bIns="0" anchor="t" anchorCtr="0">
            <a:noAutofit/>
          </a:bodyPr>
          <a:lstStyle>
            <a:lvl1pPr algn="l">
              <a:lnSpc>
                <a:spcPct val="90000"/>
              </a:lnSpc>
              <a:defRPr sz="4000" b="1" i="0" spc="-100">
                <a:solidFill>
                  <a:schemeClr val="tx1"/>
                </a:solidFill>
                <a:latin typeface="HP Simplified" pitchFamily="34" charset="0"/>
                <a:cs typeface="HP Simplified" pitchFamily="34" charset="0"/>
              </a:defRPr>
            </a:lvl1pPr>
          </a:lstStyle>
          <a:p>
            <a:r>
              <a:rPr lang="en-US" noProof="0" dirty="0" smtClean="0"/>
              <a:t>Click to edit </a:t>
            </a:r>
            <a:br>
              <a:rPr lang="en-US" noProof="0" dirty="0" smtClean="0"/>
            </a:br>
            <a:r>
              <a:rPr lang="en-US" noProof="0" dirty="0" smtClean="0"/>
              <a:t>master </a:t>
            </a:r>
            <a:br>
              <a:rPr lang="en-US" noProof="0" dirty="0" smtClean="0"/>
            </a:br>
            <a:r>
              <a:rPr lang="en-US" noProof="0" dirty="0" smtClean="0"/>
              <a:t>title style</a:t>
            </a:r>
            <a:endParaRPr lang="en-US" noProof="0" dirty="0"/>
          </a:p>
        </p:txBody>
      </p:sp>
      <p:sp>
        <p:nvSpPr>
          <p:cNvPr id="6" name="TextBox 5"/>
          <p:cNvSpPr txBox="1"/>
          <p:nvPr userDrawn="1"/>
        </p:nvSpPr>
        <p:spPr>
          <a:xfrm>
            <a:off x="329184" y="4916051"/>
            <a:ext cx="8012545"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dirty="0" smtClean="0">
                <a:solidFill>
                  <a:schemeClr val="accent5"/>
                </a:solidFill>
                <a:latin typeface="HP Simplified"/>
                <a:cs typeface="HP Simplified"/>
              </a:rPr>
              <a:t>© Copyright 2013 Hewlett-Packard Development Company, L.P. </a:t>
            </a:r>
            <a:r>
              <a:rPr lang="en-US" sz="600" b="0" i="0" baseline="0" dirty="0" smtClean="0">
                <a:solidFill>
                  <a:schemeClr val="accent5"/>
                </a:solidFill>
                <a:latin typeface="HP Simplified"/>
                <a:cs typeface="HP Simplified"/>
              </a:rPr>
              <a:t> </a:t>
            </a:r>
            <a:r>
              <a:rPr lang="en-US" sz="600" b="0" i="0" dirty="0" smtClean="0">
                <a:solidFill>
                  <a:schemeClr val="accent5"/>
                </a:solidFill>
                <a:latin typeface="HP Simplified"/>
                <a:cs typeface="HP Simplified"/>
              </a:rPr>
              <a:t>The information contained herein is subject to change without notice.</a:t>
            </a:r>
          </a:p>
        </p:txBody>
      </p:sp>
    </p:spTree>
    <p:extLst>
      <p:ext uri="{BB962C8B-B14F-4D97-AF65-F5344CB8AC3E}">
        <p14:creationId xmlns:p14="http://schemas.microsoft.com/office/powerpoint/2010/main" val="357479056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wo Content, Subtitle and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081" y="390906"/>
            <a:ext cx="8227457" cy="308610"/>
          </a:xfrm>
        </p:spPr>
        <p:txBody>
          <a:bodyPr/>
          <a:lstStyle>
            <a:lvl1pPr>
              <a:defRPr/>
            </a:lvl1pPr>
          </a:lstStyle>
          <a:p>
            <a:r>
              <a:rPr/>
              <a:t>Click to add one-line title</a:t>
            </a:r>
          </a:p>
        </p:txBody>
      </p:sp>
      <p:sp>
        <p:nvSpPr>
          <p:cNvPr id="10" name="Text Placeholder 7"/>
          <p:cNvSpPr>
            <a:spLocks noGrp="1"/>
          </p:cNvSpPr>
          <p:nvPr>
            <p:ph type="body" sz="quarter" idx="13" hasCustomPrompt="1"/>
          </p:nvPr>
        </p:nvSpPr>
        <p:spPr>
          <a:xfrm>
            <a:off x="457081" y="700680"/>
            <a:ext cx="8227457" cy="285750"/>
          </a:xfrm>
        </p:spPr>
        <p:txBody>
          <a:bodyPr>
            <a:noAutofit/>
          </a:bodyPr>
          <a:lstStyle>
            <a:lvl1pPr marL="0" indent="0">
              <a:spcBef>
                <a:spcPts val="0"/>
              </a:spcBef>
              <a:buNone/>
              <a:defRPr sz="1800" baseline="0"/>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a:t>Click to add one-line subtitle</a:t>
            </a:r>
          </a:p>
        </p:txBody>
      </p:sp>
      <p:sp>
        <p:nvSpPr>
          <p:cNvPr id="3" name="Text Placeholder 2"/>
          <p:cNvSpPr>
            <a:spLocks noGrp="1"/>
          </p:cNvSpPr>
          <p:nvPr>
            <p:ph type="body" idx="1" hasCustomPrompt="1"/>
          </p:nvPr>
        </p:nvSpPr>
        <p:spPr>
          <a:xfrm>
            <a:off x="457200" y="1143000"/>
            <a:ext cx="3977640"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4" name="Content Placeholder 3"/>
          <p:cNvSpPr>
            <a:spLocks noGrp="1"/>
          </p:cNvSpPr>
          <p:nvPr>
            <p:ph sz="half" idx="2"/>
          </p:nvPr>
        </p:nvSpPr>
        <p:spPr>
          <a:xfrm>
            <a:off x="457081" y="1429914"/>
            <a:ext cx="3977640" cy="3142086"/>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hasCustomPrompt="1"/>
          </p:nvPr>
        </p:nvSpPr>
        <p:spPr>
          <a:xfrm>
            <a:off x="4706898" y="1143000"/>
            <a:ext cx="3977640"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6" name="Content Placeholder 5"/>
          <p:cNvSpPr>
            <a:spLocks noGrp="1"/>
          </p:cNvSpPr>
          <p:nvPr>
            <p:ph sz="quarter" idx="4"/>
          </p:nvPr>
        </p:nvSpPr>
        <p:spPr>
          <a:xfrm>
            <a:off x="4706898" y="1429914"/>
            <a:ext cx="3977640" cy="3142086"/>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8F030E74-B79E-47A7-AA1C-BA3D00CC0B4A}" type="datetime4">
              <a:rPr lang="en-US" smtClean="0"/>
              <a:t>December 18, 2015</a:t>
            </a:fld>
            <a:endParaRPr/>
          </a:p>
        </p:txBody>
      </p:sp>
      <p:sp>
        <p:nvSpPr>
          <p:cNvPr id="8" name="Footer Placeholder 7"/>
          <p:cNvSpPr>
            <a:spLocks noGrp="1"/>
          </p:cNvSpPr>
          <p:nvPr>
            <p:ph type="ftr" sz="quarter" idx="11"/>
          </p:nvPr>
        </p:nvSpPr>
        <p:spPr/>
        <p:txBody>
          <a:bodyPr/>
          <a:lstStyle/>
          <a:p>
            <a:r>
              <a:rPr lang="en-US" smtClean="0"/>
              <a:t>Private | Confidential | Internal Use Only </a:t>
            </a:r>
            <a:endParaRPr/>
          </a:p>
        </p:txBody>
      </p:sp>
      <p:sp>
        <p:nvSpPr>
          <p:cNvPr id="9" name="Slide Number Placeholder 8"/>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14119167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457081" y="389427"/>
            <a:ext cx="8227457" cy="639273"/>
          </a:xfrm>
        </p:spPr>
        <p:txBody>
          <a:bodyPr/>
          <a:lstStyle/>
          <a:p>
            <a:r>
              <a:rPr lang="en-US" smtClean="0"/>
              <a:t>Click to edit Master title style</a:t>
            </a:r>
            <a:endParaRPr/>
          </a:p>
        </p:txBody>
      </p:sp>
      <p:sp>
        <p:nvSpPr>
          <p:cNvPr id="10" name="Text Placeholder 9"/>
          <p:cNvSpPr>
            <a:spLocks noGrp="1"/>
          </p:cNvSpPr>
          <p:nvPr>
            <p:ph type="body" sz="quarter" idx="14"/>
          </p:nvPr>
        </p:nvSpPr>
        <p:spPr>
          <a:xfrm>
            <a:off x="457081" y="1143000"/>
            <a:ext cx="2571750" cy="342900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Text Placeholder 9"/>
          <p:cNvSpPr>
            <a:spLocks noGrp="1"/>
          </p:cNvSpPr>
          <p:nvPr>
            <p:ph type="body" sz="quarter" idx="15"/>
          </p:nvPr>
        </p:nvSpPr>
        <p:spPr>
          <a:xfrm>
            <a:off x="3286125" y="1143000"/>
            <a:ext cx="2571750" cy="342900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Text Placeholder 9"/>
          <p:cNvSpPr>
            <a:spLocks noGrp="1"/>
          </p:cNvSpPr>
          <p:nvPr>
            <p:ph type="body" sz="quarter" idx="16"/>
          </p:nvPr>
        </p:nvSpPr>
        <p:spPr>
          <a:xfrm>
            <a:off x="6112788" y="1143000"/>
            <a:ext cx="2571750" cy="342900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00FDD7F1-9FB6-4CB9-BA1F-25B205B879F3}"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18928679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hree Content and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081" y="389427"/>
            <a:ext cx="8227457" cy="639273"/>
          </a:xfrm>
        </p:spPr>
        <p:txBody>
          <a:bodyPr/>
          <a:lstStyle/>
          <a:p>
            <a:r>
              <a:rPr lang="en-US" smtClean="0"/>
              <a:t>Click to edit Master title style</a:t>
            </a:r>
            <a:endParaRPr/>
          </a:p>
        </p:txBody>
      </p:sp>
      <p:sp>
        <p:nvSpPr>
          <p:cNvPr id="9" name="Text Placeholder 2"/>
          <p:cNvSpPr>
            <a:spLocks noGrp="1"/>
          </p:cNvSpPr>
          <p:nvPr>
            <p:ph type="body" idx="1" hasCustomPrompt="1"/>
          </p:nvPr>
        </p:nvSpPr>
        <p:spPr>
          <a:xfrm>
            <a:off x="457200" y="1142999"/>
            <a:ext cx="2571631"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10" name="Text Placeholder 9"/>
          <p:cNvSpPr>
            <a:spLocks noGrp="1"/>
          </p:cNvSpPr>
          <p:nvPr>
            <p:ph type="body" sz="quarter" idx="14"/>
          </p:nvPr>
        </p:nvSpPr>
        <p:spPr>
          <a:xfrm>
            <a:off x="457081" y="1428750"/>
            <a:ext cx="2571750" cy="314325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Text Placeholder 2"/>
          <p:cNvSpPr>
            <a:spLocks noGrp="1"/>
          </p:cNvSpPr>
          <p:nvPr>
            <p:ph type="body" idx="17" hasCustomPrompt="1"/>
          </p:nvPr>
        </p:nvSpPr>
        <p:spPr>
          <a:xfrm>
            <a:off x="3286245" y="1142999"/>
            <a:ext cx="2571631"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11" name="Text Placeholder 9"/>
          <p:cNvSpPr>
            <a:spLocks noGrp="1"/>
          </p:cNvSpPr>
          <p:nvPr>
            <p:ph type="body" sz="quarter" idx="15"/>
          </p:nvPr>
        </p:nvSpPr>
        <p:spPr>
          <a:xfrm>
            <a:off x="3286125" y="1428750"/>
            <a:ext cx="2571750" cy="314325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Text Placeholder 2"/>
          <p:cNvSpPr>
            <a:spLocks noGrp="1"/>
          </p:cNvSpPr>
          <p:nvPr>
            <p:ph type="body" idx="18" hasCustomPrompt="1"/>
          </p:nvPr>
        </p:nvSpPr>
        <p:spPr>
          <a:xfrm>
            <a:off x="6115170" y="1142999"/>
            <a:ext cx="2571631"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12" name="Text Placeholder 9"/>
          <p:cNvSpPr>
            <a:spLocks noGrp="1"/>
          </p:cNvSpPr>
          <p:nvPr>
            <p:ph type="body" sz="quarter" idx="16"/>
          </p:nvPr>
        </p:nvSpPr>
        <p:spPr>
          <a:xfrm>
            <a:off x="6112788" y="1428750"/>
            <a:ext cx="2571750" cy="314325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027D5831-B468-414C-94B5-F04EB43FC0AE}"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34962949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Content, Subtitle and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081" y="390906"/>
            <a:ext cx="8227457" cy="308610"/>
          </a:xfrm>
        </p:spPr>
        <p:txBody>
          <a:bodyPr/>
          <a:lstStyle>
            <a:lvl1pPr>
              <a:defRPr/>
            </a:lvl1pPr>
          </a:lstStyle>
          <a:p>
            <a:r>
              <a:rPr/>
              <a:t>Click to add one-line title</a:t>
            </a:r>
          </a:p>
        </p:txBody>
      </p:sp>
      <p:sp>
        <p:nvSpPr>
          <p:cNvPr id="15" name="Text Placeholder 7"/>
          <p:cNvSpPr>
            <a:spLocks noGrp="1"/>
          </p:cNvSpPr>
          <p:nvPr>
            <p:ph type="body" sz="quarter" idx="13" hasCustomPrompt="1"/>
          </p:nvPr>
        </p:nvSpPr>
        <p:spPr>
          <a:xfrm>
            <a:off x="457081" y="700680"/>
            <a:ext cx="8227457" cy="285750"/>
          </a:xfrm>
        </p:spPr>
        <p:txBody>
          <a:bodyPr>
            <a:noAutofit/>
          </a:bodyPr>
          <a:lstStyle>
            <a:lvl1pPr marL="0" indent="0">
              <a:spcBef>
                <a:spcPts val="0"/>
              </a:spcBef>
              <a:buNone/>
              <a:defRPr sz="1800" baseline="0"/>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a:t>Click to add one-line subtitle</a:t>
            </a:r>
          </a:p>
        </p:txBody>
      </p:sp>
      <p:sp>
        <p:nvSpPr>
          <p:cNvPr id="9" name="Text Placeholder 2"/>
          <p:cNvSpPr>
            <a:spLocks noGrp="1"/>
          </p:cNvSpPr>
          <p:nvPr>
            <p:ph type="body" idx="1" hasCustomPrompt="1"/>
          </p:nvPr>
        </p:nvSpPr>
        <p:spPr>
          <a:xfrm>
            <a:off x="457200" y="1142999"/>
            <a:ext cx="2571631"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dirty="0"/>
              <a:t>Click to add heading</a:t>
            </a:r>
          </a:p>
        </p:txBody>
      </p:sp>
      <p:sp>
        <p:nvSpPr>
          <p:cNvPr id="10" name="Text Placeholder 9"/>
          <p:cNvSpPr>
            <a:spLocks noGrp="1"/>
          </p:cNvSpPr>
          <p:nvPr>
            <p:ph type="body" sz="quarter" idx="14"/>
          </p:nvPr>
        </p:nvSpPr>
        <p:spPr>
          <a:xfrm>
            <a:off x="457081" y="1428750"/>
            <a:ext cx="2571750" cy="314325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Text Placeholder 2"/>
          <p:cNvSpPr>
            <a:spLocks noGrp="1"/>
          </p:cNvSpPr>
          <p:nvPr>
            <p:ph type="body" idx="17" hasCustomPrompt="1"/>
          </p:nvPr>
        </p:nvSpPr>
        <p:spPr>
          <a:xfrm>
            <a:off x="3286245" y="1142999"/>
            <a:ext cx="2571631"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11" name="Text Placeholder 9"/>
          <p:cNvSpPr>
            <a:spLocks noGrp="1"/>
          </p:cNvSpPr>
          <p:nvPr>
            <p:ph type="body" sz="quarter" idx="15"/>
          </p:nvPr>
        </p:nvSpPr>
        <p:spPr>
          <a:xfrm>
            <a:off x="3286125" y="1428750"/>
            <a:ext cx="2571750" cy="314325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Text Placeholder 2"/>
          <p:cNvSpPr>
            <a:spLocks noGrp="1"/>
          </p:cNvSpPr>
          <p:nvPr>
            <p:ph type="body" idx="18" hasCustomPrompt="1"/>
          </p:nvPr>
        </p:nvSpPr>
        <p:spPr>
          <a:xfrm>
            <a:off x="6115170" y="1142999"/>
            <a:ext cx="2571631" cy="240030"/>
          </a:xfrm>
        </p:spPr>
        <p:txBody>
          <a:bodyPr anchor="t">
            <a:no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t>Click to add heading</a:t>
            </a:r>
          </a:p>
        </p:txBody>
      </p:sp>
      <p:sp>
        <p:nvSpPr>
          <p:cNvPr id="12" name="Text Placeholder 9"/>
          <p:cNvSpPr>
            <a:spLocks noGrp="1"/>
          </p:cNvSpPr>
          <p:nvPr>
            <p:ph type="body" sz="quarter" idx="16"/>
          </p:nvPr>
        </p:nvSpPr>
        <p:spPr>
          <a:xfrm>
            <a:off x="6112788" y="1428750"/>
            <a:ext cx="2571750" cy="314325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27A18C6-3F10-4266-96C9-5D014F3025B2}"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37995343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a:xfrm>
            <a:off x="457200" y="1143000"/>
            <a:ext cx="5886450" cy="3429000"/>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bwMode="ltGray">
          <a:xfrm>
            <a:off x="6457950" y="1143000"/>
            <a:ext cx="2226588" cy="3429000"/>
          </a:xfrm>
          <a:solidFill>
            <a:schemeClr val="accent5"/>
          </a:solidFill>
        </p:spPr>
        <p:txBody>
          <a:bodyPr lIns="91440" tIns="91440" rIns="91440" bIns="91440">
            <a:noAutofit/>
          </a:bodyPr>
          <a:lstStyle>
            <a:lvl1pPr marL="0" indent="0">
              <a:spcBef>
                <a:spcPts val="675"/>
              </a:spcBef>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CB1722-4B46-4353-B583-721651D61489}"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31271881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Picture with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a:p>
        </p:txBody>
      </p:sp>
      <p:sp>
        <p:nvSpPr>
          <p:cNvPr id="3" name="Picture Placeholder 2"/>
          <p:cNvSpPr>
            <a:spLocks noGrp="1"/>
          </p:cNvSpPr>
          <p:nvPr>
            <p:ph type="pic" idx="1"/>
          </p:nvPr>
        </p:nvSpPr>
        <p:spPr bwMode="ltGray">
          <a:xfrm>
            <a:off x="457080" y="1143000"/>
            <a:ext cx="5029320" cy="3429000"/>
          </a:xfrm>
        </p:spPr>
        <p:txBody>
          <a:bodyPr lIns="0" tIns="457200">
            <a:normAutofit/>
          </a:bodyPr>
          <a:lstStyle>
            <a:lvl1pPr marL="0" indent="0" algn="ctr">
              <a:buNone/>
              <a:defRPr sz="13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8" name="Text Placeholder 9"/>
          <p:cNvSpPr>
            <a:spLocks noGrp="1"/>
          </p:cNvSpPr>
          <p:nvPr>
            <p:ph type="body" sz="quarter" idx="16"/>
          </p:nvPr>
        </p:nvSpPr>
        <p:spPr>
          <a:xfrm>
            <a:off x="5600700" y="1143000"/>
            <a:ext cx="3083838" cy="3429000"/>
          </a:xfrm>
        </p:spPr>
        <p:txBody>
          <a:bodyPr>
            <a:normAutofit/>
          </a:bodyPr>
          <a:lstStyle>
            <a:lvl1pPr>
              <a:defRPr sz="1200"/>
            </a:lvl1pPr>
            <a:lvl2pPr>
              <a:defRPr sz="1050"/>
            </a:lvl2pPr>
            <a:lvl3pPr>
              <a:defRPr sz="900"/>
            </a:lvl3pPr>
            <a:lvl4pPr>
              <a:defRPr sz="825"/>
            </a:lvl4pPr>
            <a:lvl5pPr>
              <a:defRPr sz="825"/>
            </a:lvl5pPr>
            <a:lvl6pPr>
              <a:defRPr sz="825"/>
            </a:lvl6pPr>
            <a:lvl7pPr>
              <a:defRPr sz="825"/>
            </a:lvl7pPr>
            <a:lvl8pPr>
              <a:defRPr sz="825"/>
            </a:lvl8pPr>
            <a:lvl9pPr>
              <a:defRPr sz="8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8B8B1958-F972-48E2-B30C-3D9C71EE7ED1}"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37944213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a:p>
        </p:txBody>
      </p:sp>
      <p:sp>
        <p:nvSpPr>
          <p:cNvPr id="3" name="Picture Placeholder 2"/>
          <p:cNvSpPr>
            <a:spLocks noGrp="1"/>
          </p:cNvSpPr>
          <p:nvPr>
            <p:ph type="pic" idx="1"/>
          </p:nvPr>
        </p:nvSpPr>
        <p:spPr bwMode="ltGray">
          <a:xfrm>
            <a:off x="457080" y="1143000"/>
            <a:ext cx="5029320" cy="3429000"/>
          </a:xfrm>
        </p:spPr>
        <p:txBody>
          <a:bodyPr lIns="0" tIns="457200">
            <a:normAutofit/>
          </a:bodyPr>
          <a:lstStyle>
            <a:lvl1pPr marL="0" indent="0" algn="ctr">
              <a:buNone/>
              <a:defRPr sz="13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4" name="Text Placeholder 3"/>
          <p:cNvSpPr>
            <a:spLocks noGrp="1"/>
          </p:cNvSpPr>
          <p:nvPr>
            <p:ph type="body" sz="half" idx="2"/>
          </p:nvPr>
        </p:nvSpPr>
        <p:spPr bwMode="ltGray">
          <a:xfrm>
            <a:off x="5600701" y="1143000"/>
            <a:ext cx="3083838" cy="3429000"/>
          </a:xfrm>
          <a:solidFill>
            <a:srgbClr val="425563"/>
          </a:solidFill>
        </p:spPr>
        <p:txBody>
          <a:bodyPr lIns="91440" tIns="91440" rIns="91440" bIns="91440">
            <a:noAutofit/>
          </a:bodyPr>
          <a:lstStyle>
            <a:lvl1pPr marL="0" indent="0">
              <a:spcBef>
                <a:spcPts val="675"/>
              </a:spcBef>
              <a:buNone/>
              <a:defRPr sz="135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2CF142-9C82-4C83-9B6A-8077B879C1B8}"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7124018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Picture Righ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081" y="389427"/>
            <a:ext cx="3943350" cy="639273"/>
          </a:xfrm>
        </p:spPr>
        <p:txBody>
          <a:bodyPr anchor="t"/>
          <a:lstStyle>
            <a:lvl1pPr>
              <a:defRPr sz="2100"/>
            </a:lvl1pPr>
          </a:lstStyle>
          <a:p>
            <a:r>
              <a:rPr lang="en-US" smtClean="0"/>
              <a:t>Click to edit Master title style</a:t>
            </a:r>
            <a:endParaRPr/>
          </a:p>
        </p:txBody>
      </p:sp>
      <p:sp>
        <p:nvSpPr>
          <p:cNvPr id="4" name="Text Placeholder 3"/>
          <p:cNvSpPr>
            <a:spLocks noGrp="1"/>
          </p:cNvSpPr>
          <p:nvPr>
            <p:ph type="body" sz="half" idx="2"/>
          </p:nvPr>
        </p:nvSpPr>
        <p:spPr>
          <a:xfrm>
            <a:off x="457081" y="2114550"/>
            <a:ext cx="2743200" cy="1485900"/>
          </a:xfrm>
          <a:noFill/>
        </p:spPr>
        <p:txBody>
          <a:bodyPr lIns="0" tIns="0" rIns="0" bIns="0">
            <a:noAutofit/>
          </a:bodyPr>
          <a:lstStyle>
            <a:lvl1pPr marL="0" indent="0">
              <a:spcBef>
                <a:spcPts val="675"/>
              </a:spcBef>
              <a:buNone/>
              <a:defRPr sz="1350">
                <a:solidFill>
                  <a:schemeClr val="tx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3" name="Picture Placeholder 2"/>
          <p:cNvSpPr>
            <a:spLocks noGrp="1"/>
          </p:cNvSpPr>
          <p:nvPr>
            <p:ph type="pic" idx="1"/>
          </p:nvPr>
        </p:nvSpPr>
        <p:spPr bwMode="ltGray">
          <a:xfrm>
            <a:off x="4572000" y="389427"/>
            <a:ext cx="4114799" cy="4182573"/>
          </a:xfrm>
        </p:spPr>
        <p:txBody>
          <a:bodyPr lIns="0" tIns="457200">
            <a:normAutofit/>
          </a:bodyPr>
          <a:lstStyle>
            <a:lvl1pPr marL="0" indent="0" algn="ctr">
              <a:buNone/>
              <a:defRPr sz="13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5" name="Date Placeholder 4"/>
          <p:cNvSpPr>
            <a:spLocks noGrp="1"/>
          </p:cNvSpPr>
          <p:nvPr>
            <p:ph type="dt" sz="half" idx="10"/>
          </p:nvPr>
        </p:nvSpPr>
        <p:spPr/>
        <p:txBody>
          <a:bodyPr/>
          <a:lstStyle/>
          <a:p>
            <a:fld id="{9C259EE5-F25B-4563-AE58-6B042DD986DA}"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10870960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sp>
        <p:nvSpPr>
          <p:cNvPr id="10" name="Title 9"/>
          <p:cNvSpPr>
            <a:spLocks noGrp="1"/>
          </p:cNvSpPr>
          <p:nvPr>
            <p:ph type="title"/>
          </p:nvPr>
        </p:nvSpPr>
        <p:spPr>
          <a:xfrm>
            <a:off x="457081" y="389427"/>
            <a:ext cx="8227457" cy="639273"/>
          </a:xfrm>
        </p:spPr>
        <p:txBody>
          <a:bodyPr/>
          <a:lstStyle/>
          <a:p>
            <a:r>
              <a:rPr lang="en-US" smtClean="0"/>
              <a:t>Click to edit Master title style</a:t>
            </a:r>
            <a:endParaRPr/>
          </a:p>
        </p:txBody>
      </p:sp>
      <p:sp>
        <p:nvSpPr>
          <p:cNvPr id="3" name="Picture Placeholder 2"/>
          <p:cNvSpPr>
            <a:spLocks noGrp="1"/>
          </p:cNvSpPr>
          <p:nvPr>
            <p:ph type="pic" idx="1"/>
          </p:nvPr>
        </p:nvSpPr>
        <p:spPr bwMode="ltGray">
          <a:xfrm>
            <a:off x="456010" y="1143000"/>
            <a:ext cx="3984498" cy="2514600"/>
          </a:xfrm>
        </p:spPr>
        <p:txBody>
          <a:bodyPr lIns="0" tIns="457200">
            <a:normAutofit/>
          </a:bodyPr>
          <a:lstStyle>
            <a:lvl1pPr marL="0" indent="0" algn="ctr">
              <a:buNone/>
              <a:defRPr sz="13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4" name="Text Placeholder 3"/>
          <p:cNvSpPr>
            <a:spLocks noGrp="1"/>
          </p:cNvSpPr>
          <p:nvPr>
            <p:ph type="body" sz="half" idx="2"/>
          </p:nvPr>
        </p:nvSpPr>
        <p:spPr bwMode="ltGray">
          <a:xfrm>
            <a:off x="457080" y="3714750"/>
            <a:ext cx="3984498" cy="857250"/>
          </a:xfrm>
          <a:solidFill>
            <a:schemeClr val="accent4"/>
          </a:solidFill>
        </p:spPr>
        <p:txBody>
          <a:bodyPr lIns="91440" tIns="91440" rIns="91440" bIns="91440">
            <a:noAutofit/>
          </a:bodyPr>
          <a:lstStyle>
            <a:lvl1pPr marL="0" indent="0">
              <a:spcBef>
                <a:spcPts val="675"/>
              </a:spcBef>
              <a:buNone/>
              <a:defRPr sz="135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8" name="Picture Placeholder 2"/>
          <p:cNvSpPr>
            <a:spLocks noGrp="1"/>
          </p:cNvSpPr>
          <p:nvPr>
            <p:ph type="pic" idx="13"/>
          </p:nvPr>
        </p:nvSpPr>
        <p:spPr bwMode="ltGray">
          <a:xfrm>
            <a:off x="4700040" y="1143000"/>
            <a:ext cx="3984498" cy="2514600"/>
          </a:xfrm>
        </p:spPr>
        <p:txBody>
          <a:bodyPr lIns="0" tIns="457200">
            <a:normAutofit/>
          </a:bodyPr>
          <a:lstStyle>
            <a:lvl1pPr marL="0" indent="0" algn="ctr">
              <a:buNone/>
              <a:defRPr sz="13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9" name="Text Placeholder 3"/>
          <p:cNvSpPr>
            <a:spLocks noGrp="1"/>
          </p:cNvSpPr>
          <p:nvPr>
            <p:ph type="body" sz="half" idx="14"/>
          </p:nvPr>
        </p:nvSpPr>
        <p:spPr bwMode="ltGray">
          <a:xfrm>
            <a:off x="4700040" y="3714750"/>
            <a:ext cx="3984498" cy="857250"/>
          </a:xfrm>
          <a:solidFill>
            <a:schemeClr val="accent4"/>
          </a:solidFill>
        </p:spPr>
        <p:txBody>
          <a:bodyPr lIns="91440" tIns="91440" rIns="91440" bIns="91440">
            <a:noAutofit/>
          </a:bodyPr>
          <a:lstStyle>
            <a:lvl1pPr marL="0" indent="0">
              <a:spcBef>
                <a:spcPts val="675"/>
              </a:spcBef>
              <a:buNone/>
              <a:defRPr sz="135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CAB0D1-A256-4DFA-8583-35D5EE4CD0DF}"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9715255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smtClean="0"/>
              <a:t>Click to edit Master title style</a:t>
            </a:r>
            <a:endParaRPr/>
          </a:p>
        </p:txBody>
      </p:sp>
      <p:sp>
        <p:nvSpPr>
          <p:cNvPr id="3" name="Picture Placeholder 2"/>
          <p:cNvSpPr>
            <a:spLocks noGrp="1"/>
          </p:cNvSpPr>
          <p:nvPr>
            <p:ph type="pic" idx="1"/>
          </p:nvPr>
        </p:nvSpPr>
        <p:spPr bwMode="ltGray">
          <a:xfrm>
            <a:off x="456010" y="1143000"/>
            <a:ext cx="2571750" cy="2000250"/>
          </a:xfrm>
        </p:spPr>
        <p:txBody>
          <a:bodyPr lIns="0" tIns="457200">
            <a:normAutofit/>
          </a:bodyPr>
          <a:lstStyle>
            <a:lvl1pPr marL="0" indent="0" algn="ctr">
              <a:buNone/>
              <a:defRPr sz="13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4" name="Text Placeholder 3"/>
          <p:cNvSpPr>
            <a:spLocks noGrp="1"/>
          </p:cNvSpPr>
          <p:nvPr>
            <p:ph type="body" sz="half" idx="2"/>
          </p:nvPr>
        </p:nvSpPr>
        <p:spPr bwMode="ltGray">
          <a:xfrm>
            <a:off x="457080" y="3200400"/>
            <a:ext cx="2571750" cy="1371600"/>
          </a:xfrm>
          <a:solidFill>
            <a:srgbClr val="425563"/>
          </a:solidFill>
        </p:spPr>
        <p:txBody>
          <a:bodyPr lIns="91440" tIns="91440" rIns="91440" bIns="91440">
            <a:noAutofit/>
          </a:bodyPr>
          <a:lstStyle>
            <a:lvl1pPr marL="0" indent="0">
              <a:spcBef>
                <a:spcPts val="675"/>
              </a:spcBef>
              <a:buNone/>
              <a:defRPr sz="135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8" name="Picture Placeholder 2"/>
          <p:cNvSpPr>
            <a:spLocks noGrp="1"/>
          </p:cNvSpPr>
          <p:nvPr>
            <p:ph type="pic" idx="13"/>
          </p:nvPr>
        </p:nvSpPr>
        <p:spPr bwMode="ltGray">
          <a:xfrm>
            <a:off x="3286125" y="1143000"/>
            <a:ext cx="2571750" cy="2000250"/>
          </a:xfrm>
        </p:spPr>
        <p:txBody>
          <a:bodyPr lIns="0" tIns="457200">
            <a:normAutofit/>
          </a:bodyPr>
          <a:lstStyle>
            <a:lvl1pPr marL="0" indent="0" algn="ctr">
              <a:buNone/>
              <a:defRPr sz="13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9" name="Text Placeholder 3"/>
          <p:cNvSpPr>
            <a:spLocks noGrp="1"/>
          </p:cNvSpPr>
          <p:nvPr>
            <p:ph type="body" sz="half" idx="14"/>
          </p:nvPr>
        </p:nvSpPr>
        <p:spPr bwMode="ltGray">
          <a:xfrm>
            <a:off x="3286125" y="3200400"/>
            <a:ext cx="2571750" cy="1371600"/>
          </a:xfrm>
          <a:solidFill>
            <a:srgbClr val="425563"/>
          </a:solidFill>
        </p:spPr>
        <p:txBody>
          <a:bodyPr lIns="91440" tIns="91440" rIns="91440" bIns="91440">
            <a:noAutofit/>
          </a:bodyPr>
          <a:lstStyle>
            <a:lvl1pPr marL="0" indent="0">
              <a:spcBef>
                <a:spcPts val="675"/>
              </a:spcBef>
              <a:buNone/>
              <a:defRPr sz="135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10" name="Picture Placeholder 2"/>
          <p:cNvSpPr>
            <a:spLocks noGrp="1"/>
          </p:cNvSpPr>
          <p:nvPr>
            <p:ph type="pic" idx="15"/>
          </p:nvPr>
        </p:nvSpPr>
        <p:spPr bwMode="ltGray">
          <a:xfrm>
            <a:off x="6112788" y="1143000"/>
            <a:ext cx="2571750" cy="2000250"/>
          </a:xfrm>
        </p:spPr>
        <p:txBody>
          <a:bodyPr lIns="0" tIns="457200">
            <a:normAutofit/>
          </a:bodyPr>
          <a:lstStyle>
            <a:lvl1pPr marL="0" indent="0" algn="ctr">
              <a:buNone/>
              <a:defRPr sz="13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11" name="Text Placeholder 3"/>
          <p:cNvSpPr>
            <a:spLocks noGrp="1"/>
          </p:cNvSpPr>
          <p:nvPr>
            <p:ph type="body" sz="half" idx="16"/>
          </p:nvPr>
        </p:nvSpPr>
        <p:spPr bwMode="ltGray">
          <a:xfrm>
            <a:off x="6112788" y="3200400"/>
            <a:ext cx="2571750" cy="1371600"/>
          </a:xfrm>
          <a:solidFill>
            <a:srgbClr val="425563"/>
          </a:solidFill>
        </p:spPr>
        <p:txBody>
          <a:bodyPr lIns="91440" tIns="91440" rIns="91440" bIns="91440">
            <a:noAutofit/>
          </a:bodyPr>
          <a:lstStyle>
            <a:lvl1pPr marL="0" indent="0">
              <a:spcBef>
                <a:spcPts val="675"/>
              </a:spcBef>
              <a:buNone/>
              <a:defRPr sz="135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BBCA58-86AD-4F40-BF66-913A1183EE47}" type="datetime4">
              <a:rPr lang="en-US" smtClean="0"/>
              <a:t>December 18, 2015</a:t>
            </a:fld>
            <a:endParaRPr/>
          </a:p>
        </p:txBody>
      </p:sp>
      <p:sp>
        <p:nvSpPr>
          <p:cNvPr id="6" name="Footer Placeholder 5"/>
          <p:cNvSpPr>
            <a:spLocks noGrp="1"/>
          </p:cNvSpPr>
          <p:nvPr>
            <p:ph type="ftr" sz="quarter" idx="11"/>
          </p:nvPr>
        </p:nvSpPr>
        <p:spPr/>
        <p:txBody>
          <a:bodyPr/>
          <a:lstStyle/>
          <a:p>
            <a:r>
              <a:rPr lang="en-US" smtClean="0"/>
              <a:t>Private | Confidential | Internal Use Only </a:t>
            </a:r>
            <a:endParaRPr/>
          </a:p>
        </p:txBody>
      </p:sp>
      <p:sp>
        <p:nvSpPr>
          <p:cNvPr id="7" name="Slide Number Placeholder 6"/>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5643853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ue quote slide with subtitle">
    <p:bg>
      <p:bgPr>
        <a:solidFill>
          <a:schemeClr val="accent1"/>
        </a:solidFill>
        <a:effectLst/>
      </p:bgPr>
    </p:bg>
    <p:spTree>
      <p:nvGrpSpPr>
        <p:cNvPr id="1" name=""/>
        <p:cNvGrpSpPr/>
        <p:nvPr/>
      </p:nvGrpSpPr>
      <p:grpSpPr>
        <a:xfrm>
          <a:off x="0" y="0"/>
          <a:ext cx="0" cy="0"/>
          <a:chOff x="0" y="0"/>
          <a:chExt cx="0" cy="0"/>
        </a:xfrm>
      </p:grpSpPr>
      <p:sp>
        <p:nvSpPr>
          <p:cNvPr id="16" name="Title 1"/>
          <p:cNvSpPr>
            <a:spLocks noGrp="1"/>
          </p:cNvSpPr>
          <p:nvPr>
            <p:ph type="ctrTitle" hasCustomPrompt="1"/>
          </p:nvPr>
        </p:nvSpPr>
        <p:spPr bwMode="black">
          <a:xfrm>
            <a:off x="329184" y="240919"/>
            <a:ext cx="7222352" cy="2006703"/>
          </a:xfrm>
          <a:prstGeom prst="rect">
            <a:avLst/>
          </a:prstGeom>
        </p:spPr>
        <p:txBody>
          <a:bodyPr wrap="square" lIns="0" tIns="0" rIns="0" bIns="0" anchor="t" anchorCtr="0">
            <a:noAutofit/>
          </a:bodyPr>
          <a:lstStyle>
            <a:lvl1pPr algn="l" defTabSz="457200" rtl="0" eaLnBrk="1" latinLnBrk="0" hangingPunct="1">
              <a:lnSpc>
                <a:spcPct val="90000"/>
              </a:lnSpc>
              <a:spcBef>
                <a:spcPct val="0"/>
              </a:spcBef>
              <a:spcAft>
                <a:spcPts val="0"/>
              </a:spcAft>
              <a:buNone/>
              <a:defRPr lang="en-US" sz="4000" b="1" i="0" kern="1200" spc="-100" noProof="0" dirty="0">
                <a:solidFill>
                  <a:schemeClr val="bg1"/>
                </a:solidFill>
                <a:latin typeface="HP Simplified" pitchFamily="34" charset="0"/>
                <a:ea typeface="+mj-ea"/>
                <a:cs typeface="HP Simplified" pitchFamily="34" charset="0"/>
              </a:defRPr>
            </a:lvl1pPr>
          </a:lstStyle>
          <a:p>
            <a:r>
              <a:rPr lang="en-US" noProof="0" dirty="0" smtClean="0"/>
              <a:t>Click to edit </a:t>
            </a:r>
            <a:br>
              <a:rPr lang="en-US" noProof="0" dirty="0" smtClean="0"/>
            </a:br>
            <a:r>
              <a:rPr lang="en-US" noProof="0" dirty="0" smtClean="0"/>
              <a:t>master </a:t>
            </a:r>
            <a:br>
              <a:rPr lang="en-US" noProof="0" dirty="0" smtClean="0"/>
            </a:br>
            <a:r>
              <a:rPr lang="en-US" noProof="0" dirty="0" smtClean="0"/>
              <a:t>title style</a:t>
            </a:r>
            <a:endParaRPr lang="en-US" noProof="0" dirty="0"/>
          </a:p>
        </p:txBody>
      </p:sp>
      <p:pic>
        <p:nvPicPr>
          <p:cNvPr id="7" name="Picture 6" descr="HP_White_RGB_150_SM.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505214" y="4535424"/>
            <a:ext cx="365736" cy="365736"/>
          </a:xfrm>
          <a:prstGeom prst="rect">
            <a:avLst/>
          </a:prstGeom>
        </p:spPr>
      </p:pic>
      <p:sp>
        <p:nvSpPr>
          <p:cNvPr id="6" name="TextBox 5"/>
          <p:cNvSpPr txBox="1"/>
          <p:nvPr userDrawn="1"/>
        </p:nvSpPr>
        <p:spPr>
          <a:xfrm>
            <a:off x="329184" y="4921875"/>
            <a:ext cx="8012545"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dirty="0" smtClean="0">
                <a:solidFill>
                  <a:schemeClr val="bg1"/>
                </a:solidFill>
                <a:latin typeface="HP Simplified"/>
                <a:cs typeface="HP Simplified"/>
              </a:rPr>
              <a:t>© Copyright 2013 Hewlett-Packard Development Company, L.P. </a:t>
            </a:r>
            <a:r>
              <a:rPr lang="en-US" sz="600" b="0" i="0" baseline="0" dirty="0" smtClean="0">
                <a:solidFill>
                  <a:schemeClr val="bg1"/>
                </a:solidFill>
                <a:latin typeface="HP Simplified"/>
                <a:cs typeface="HP Simplified"/>
              </a:rPr>
              <a:t> </a:t>
            </a:r>
            <a:r>
              <a:rPr lang="en-US" sz="600" b="0" i="0" dirty="0" smtClean="0">
                <a:solidFill>
                  <a:schemeClr val="bg1"/>
                </a:solidFill>
                <a:latin typeface="HP Simplified"/>
                <a:cs typeface="HP Simplified"/>
              </a:rPr>
              <a:t>The information contained herein is subject to change without notice.</a:t>
            </a:r>
          </a:p>
        </p:txBody>
      </p:sp>
      <p:sp>
        <p:nvSpPr>
          <p:cNvPr id="5" name="Subtitle 2"/>
          <p:cNvSpPr>
            <a:spLocks noGrp="1"/>
          </p:cNvSpPr>
          <p:nvPr>
            <p:ph type="subTitle" idx="1" hasCustomPrompt="1"/>
          </p:nvPr>
        </p:nvSpPr>
        <p:spPr>
          <a:xfrm>
            <a:off x="325269" y="3305361"/>
            <a:ext cx="5148072" cy="649224"/>
          </a:xfrm>
          <a:prstGeom prst="rect">
            <a:avLst/>
          </a:prstGeom>
        </p:spPr>
        <p:txBody>
          <a:bodyPr>
            <a:noAutofit/>
          </a:bodyPr>
          <a:lstStyle>
            <a:lvl1pPr marL="0" indent="0" algn="l">
              <a:lnSpc>
                <a:spcPct val="100000"/>
              </a:lnSpc>
              <a:spcBef>
                <a:spcPts val="0"/>
              </a:spcBef>
              <a:buNone/>
              <a:defRPr sz="1800" b="0">
                <a:solidFill>
                  <a:srgbClr val="FFFFFF"/>
                </a:solidFill>
                <a:latin typeface="+mn-lt"/>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spTree>
    <p:extLst>
      <p:ext uri="{BB962C8B-B14F-4D97-AF65-F5344CB8AC3E}">
        <p14:creationId xmlns:p14="http://schemas.microsoft.com/office/powerpoint/2010/main" val="3158848588"/>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sp>
        <p:nvSpPr>
          <p:cNvPr id="2" name="Title 1"/>
          <p:cNvSpPr>
            <a:spLocks noGrp="1"/>
          </p:cNvSpPr>
          <p:nvPr>
            <p:ph type="title"/>
          </p:nvPr>
        </p:nvSpPr>
        <p:spPr>
          <a:xfrm>
            <a:off x="457081" y="2000250"/>
            <a:ext cx="6856214" cy="1714500"/>
          </a:xfrm>
        </p:spPr>
        <p:txBody>
          <a:bodyPr anchor="b">
            <a:noAutofit/>
          </a:bodyPr>
          <a:lstStyle>
            <a:lvl1pPr>
              <a:lnSpc>
                <a:spcPct val="80000"/>
              </a:lnSpc>
              <a:defRPr sz="6000"/>
            </a:lvl1pPr>
          </a:lstStyle>
          <a:p>
            <a:r>
              <a:rPr lang="en-US" smtClean="0"/>
              <a:t>Click to edit Master title style</a:t>
            </a:r>
            <a:endParaRPr/>
          </a:p>
        </p:txBody>
      </p:sp>
      <p:sp>
        <p:nvSpPr>
          <p:cNvPr id="10" name="Text Placeholder 9"/>
          <p:cNvSpPr>
            <a:spLocks noGrp="1"/>
          </p:cNvSpPr>
          <p:nvPr>
            <p:ph type="body" sz="quarter" idx="13"/>
          </p:nvPr>
        </p:nvSpPr>
        <p:spPr>
          <a:xfrm>
            <a:off x="456010" y="3761920"/>
            <a:ext cx="6856214" cy="810080"/>
          </a:xfrm>
        </p:spPr>
        <p:txBody>
          <a:bodyPr wrap="square">
            <a:noAutofit/>
          </a:bodyPr>
          <a:lstStyle>
            <a:lvl1pPr marL="0" indent="0">
              <a:spcBef>
                <a:spcPts val="0"/>
              </a:spcBef>
              <a:buFontTx/>
              <a:buNone/>
              <a:defRPr sz="2400"/>
            </a:lvl1pPr>
            <a:lvl2pPr marL="0" indent="0">
              <a:spcBef>
                <a:spcPts val="0"/>
              </a:spcBef>
              <a:buFontTx/>
              <a:buNone/>
              <a:defRPr sz="1500"/>
            </a:lvl2pPr>
            <a:lvl3pPr marL="0" indent="0">
              <a:spcBef>
                <a:spcPts val="0"/>
              </a:spcBef>
              <a:buFontTx/>
              <a:buNone/>
              <a:defRPr sz="1500"/>
            </a:lvl3pPr>
            <a:lvl4pPr marL="0" indent="0">
              <a:spcBef>
                <a:spcPts val="0"/>
              </a:spcBef>
              <a:buFontTx/>
              <a:buNone/>
              <a:defRPr sz="1500"/>
            </a:lvl4pPr>
            <a:lvl5pPr marL="0" indent="0">
              <a:spcBef>
                <a:spcPts val="0"/>
              </a:spcBef>
              <a:buFontTx/>
              <a:buNone/>
              <a:defRPr sz="1500"/>
            </a:lvl5pPr>
            <a:lvl6pPr marL="0" indent="0">
              <a:spcBef>
                <a:spcPts val="0"/>
              </a:spcBef>
              <a:buFontTx/>
              <a:buNone/>
              <a:defRPr sz="1500"/>
            </a:lvl6pPr>
            <a:lvl7pPr marL="0" indent="0">
              <a:spcBef>
                <a:spcPts val="0"/>
              </a:spcBef>
              <a:buFontTx/>
              <a:buNone/>
              <a:defRPr sz="1500"/>
            </a:lvl7pPr>
            <a:lvl8pPr marL="0" indent="0">
              <a:spcBef>
                <a:spcPts val="0"/>
              </a:spcBef>
              <a:buFontTx/>
              <a:buNone/>
              <a:defRPr sz="1500"/>
            </a:lvl8pPr>
            <a:lvl9pPr marL="0" indent="0">
              <a:spcBef>
                <a:spcPts val="0"/>
              </a:spcBef>
              <a:buFontTx/>
              <a:buNone/>
              <a:defRPr sz="1500"/>
            </a:lvl9pPr>
          </a:lstStyle>
          <a:p>
            <a:pPr lvl="0"/>
            <a:r>
              <a:rPr lang="en-US" smtClean="0"/>
              <a:t>Click to edit Master text styles</a:t>
            </a:r>
          </a:p>
        </p:txBody>
      </p:sp>
      <p:grpSp>
        <p:nvGrpSpPr>
          <p:cNvPr id="6" name="Group 5"/>
          <p:cNvGrpSpPr/>
          <p:nvPr/>
        </p:nvGrpSpPr>
        <p:grpSpPr>
          <a:xfrm>
            <a:off x="454818" y="342748"/>
            <a:ext cx="2270363" cy="914552"/>
            <a:chOff x="3578225" y="1146175"/>
            <a:chExt cx="5038725" cy="2111375"/>
          </a:xfrm>
        </p:grpSpPr>
        <p:sp>
          <p:nvSpPr>
            <p:cNvPr id="7"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solidFill>
              <a:srgbClr val="00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9" name="Date Placeholder 8"/>
          <p:cNvSpPr>
            <a:spLocks noGrp="1"/>
          </p:cNvSpPr>
          <p:nvPr>
            <p:ph type="dt" sz="half" idx="15"/>
          </p:nvPr>
        </p:nvSpPr>
        <p:spPr/>
        <p:txBody>
          <a:bodyPr/>
          <a:lstStyle/>
          <a:p>
            <a:fld id="{FB395617-A7D9-4AE8-82B6-3D0A191CDCBE}" type="datetime4">
              <a:rPr lang="en-US" smtClean="0"/>
              <a:t>December 18, 2015</a:t>
            </a:fld>
            <a:endParaRPr/>
          </a:p>
        </p:txBody>
      </p:sp>
      <p:sp>
        <p:nvSpPr>
          <p:cNvPr id="12" name="Footer Placeholder 11"/>
          <p:cNvSpPr>
            <a:spLocks noGrp="1"/>
          </p:cNvSpPr>
          <p:nvPr>
            <p:ph type="ftr" sz="quarter" idx="16"/>
          </p:nvPr>
        </p:nvSpPr>
        <p:spPr/>
        <p:txBody>
          <a:bodyPr/>
          <a:lstStyle/>
          <a:p>
            <a:r>
              <a:rPr lang="en-US" smtClean="0"/>
              <a:t>Private | Confidential | Internal Use Only </a:t>
            </a:r>
            <a:endParaRPr/>
          </a:p>
        </p:txBody>
      </p:sp>
      <p:sp>
        <p:nvSpPr>
          <p:cNvPr id="13" name="Slide Number Placeholder 12"/>
          <p:cNvSpPr>
            <a:spLocks noGrp="1"/>
          </p:cNvSpPr>
          <p:nvPr>
            <p:ph type="sldNum" sz="quarter" idx="17"/>
          </p:nvPr>
        </p:nvSpPr>
        <p:spPr/>
        <p:txBody>
          <a:bodyPr/>
          <a:lstStyle/>
          <a:p>
            <a:fld id="{B016F8AB-BCEA-4347-8BA6-BE776009BC89}" type="slidenum">
              <a:rPr/>
              <a:pPr/>
              <a:t>‹#›</a:t>
            </a:fld>
            <a:endParaRPr/>
          </a:p>
        </p:txBody>
      </p:sp>
    </p:spTree>
    <p:extLst>
      <p:ext uri="{BB962C8B-B14F-4D97-AF65-F5344CB8AC3E}">
        <p14:creationId xmlns:p14="http://schemas.microsoft.com/office/powerpoint/2010/main" val="31813580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Title Slide">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57795" y="1657350"/>
            <a:ext cx="6172200" cy="1428750"/>
          </a:xfrm>
        </p:spPr>
        <p:txBody>
          <a:bodyPr anchor="b"/>
          <a:lstStyle>
            <a:lvl1pPr>
              <a:lnSpc>
                <a:spcPct val="80000"/>
              </a:lnSpc>
              <a:defRPr sz="4950"/>
            </a:lvl1pPr>
          </a:lstStyle>
          <a:p>
            <a:r>
              <a:rPr lang="en-US" smtClean="0"/>
              <a:t>Click to edit Master title style</a:t>
            </a:r>
            <a:endParaRPr/>
          </a:p>
        </p:txBody>
      </p:sp>
      <p:sp>
        <p:nvSpPr>
          <p:cNvPr id="3" name="Subtitle 2"/>
          <p:cNvSpPr>
            <a:spLocks noGrp="1"/>
          </p:cNvSpPr>
          <p:nvPr>
            <p:ph type="subTitle" idx="1"/>
          </p:nvPr>
        </p:nvSpPr>
        <p:spPr>
          <a:xfrm>
            <a:off x="456010" y="3200400"/>
            <a:ext cx="6172200" cy="685800"/>
          </a:xfrm>
        </p:spPr>
        <p:txBody>
          <a:bodyPr>
            <a:noAutofit/>
          </a:bodyPr>
          <a:lstStyle>
            <a:lvl1pPr marL="0" indent="0" algn="l">
              <a:spcBef>
                <a:spcPts val="0"/>
              </a:spcBef>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a:p>
        </p:txBody>
      </p:sp>
      <p:grpSp>
        <p:nvGrpSpPr>
          <p:cNvPr id="7" name="Group 6"/>
          <p:cNvGrpSpPr/>
          <p:nvPr/>
        </p:nvGrpSpPr>
        <p:grpSpPr>
          <a:xfrm>
            <a:off x="454818" y="342748"/>
            <a:ext cx="2270363" cy="914552"/>
            <a:chOff x="3578225" y="1146175"/>
            <a:chExt cx="5038725" cy="2111375"/>
          </a:xfrm>
        </p:grpSpPr>
        <p:sp>
          <p:nvSpPr>
            <p:cNvPr id="8"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solidFill>
              <a:srgbClr val="00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Tree>
    <p:extLst>
      <p:ext uri="{BB962C8B-B14F-4D97-AF65-F5344CB8AC3E}">
        <p14:creationId xmlns:p14="http://schemas.microsoft.com/office/powerpoint/2010/main" val="8790610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7C6BA28-E443-46F5-AE73-D543F89EF748}" type="datetime4">
              <a:rPr lang="en-US" smtClean="0"/>
              <a:t>December 18, 2015</a:t>
            </a:fld>
            <a:endParaRPr/>
          </a:p>
        </p:txBody>
      </p:sp>
      <p:sp>
        <p:nvSpPr>
          <p:cNvPr id="5" name="Footer Placeholder 4"/>
          <p:cNvSpPr>
            <a:spLocks noGrp="1"/>
          </p:cNvSpPr>
          <p:nvPr>
            <p:ph type="ftr" sz="quarter" idx="11"/>
          </p:nvPr>
        </p:nvSpPr>
        <p:spPr/>
        <p:txBody>
          <a:bodyPr/>
          <a:lstStyle/>
          <a:p>
            <a:r>
              <a:rPr lang="en-US" smtClean="0"/>
              <a:t>Private | Confidential | Internal Use Only </a:t>
            </a:r>
            <a:endParaRPr/>
          </a:p>
        </p:txBody>
      </p:sp>
      <p:sp>
        <p:nvSpPr>
          <p:cNvPr id="6" name="Slide Number Placeholder 5"/>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27305065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2400" y="389427"/>
            <a:ext cx="914399" cy="4182573"/>
          </a:xfrm>
        </p:spPr>
        <p:txBody>
          <a:bodyPr vert="eaVert"/>
          <a:lstStyle>
            <a:lvl1pPr>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457200" y="389427"/>
            <a:ext cx="7258050" cy="418257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1452EE1A-1BE0-474E-808D-00D5A7797660}" type="datetime4">
              <a:rPr lang="en-US" smtClean="0"/>
              <a:t>December 18, 2015</a:t>
            </a:fld>
            <a:endParaRPr/>
          </a:p>
        </p:txBody>
      </p:sp>
      <p:sp>
        <p:nvSpPr>
          <p:cNvPr id="5" name="Footer Placeholder 4"/>
          <p:cNvSpPr>
            <a:spLocks noGrp="1"/>
          </p:cNvSpPr>
          <p:nvPr>
            <p:ph type="ftr" sz="quarter" idx="11"/>
          </p:nvPr>
        </p:nvSpPr>
        <p:spPr/>
        <p:txBody>
          <a:bodyPr/>
          <a:lstStyle/>
          <a:p>
            <a:r>
              <a:rPr lang="en-US" smtClean="0"/>
              <a:t>Private | Confidential | Internal Use Only </a:t>
            </a:r>
            <a:endParaRPr/>
          </a:p>
        </p:txBody>
      </p:sp>
      <p:sp>
        <p:nvSpPr>
          <p:cNvPr id="6" name="Slide Number Placeholder 5"/>
          <p:cNvSpPr>
            <a:spLocks noGrp="1"/>
          </p:cNvSpPr>
          <p:nvPr>
            <p:ph type="sldNum" sz="quarter" idx="12"/>
          </p:nvPr>
        </p:nvSpPr>
        <p:spPr/>
        <p:txBody>
          <a:bodyPr/>
          <a:lstStyle/>
          <a:p>
            <a:fld id="{B016F8AB-BCEA-4347-8BA6-BE776009BC89}" type="slidenum">
              <a:rPr/>
              <a:t>‹#›</a:t>
            </a:fld>
            <a:endParaRPr/>
          </a:p>
        </p:txBody>
      </p:sp>
    </p:spTree>
    <p:extLst>
      <p:ext uri="{BB962C8B-B14F-4D97-AF65-F5344CB8AC3E}">
        <p14:creationId xmlns:p14="http://schemas.microsoft.com/office/powerpoint/2010/main" val="32814555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Blue title slide ">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ctrTitle" hasCustomPrompt="1"/>
          </p:nvPr>
        </p:nvSpPr>
        <p:spPr bwMode="black">
          <a:xfrm>
            <a:off x="329184" y="2036820"/>
            <a:ext cx="6858000" cy="1206484"/>
          </a:xfrm>
        </p:spPr>
        <p:txBody>
          <a:bodyPr anchor="b"/>
          <a:lstStyle>
            <a:lvl1pPr>
              <a:lnSpc>
                <a:spcPct val="90000"/>
              </a:lnSpc>
              <a:defRPr sz="4600" spc="-100">
                <a:solidFill>
                  <a:schemeClr val="bg1"/>
                </a:solidFill>
              </a:defRPr>
            </a:lvl1pPr>
          </a:lstStyle>
          <a:p>
            <a:r>
              <a:rPr lang="en-US" dirty="0" smtClean="0"/>
              <a:t>Click to edit master </a:t>
            </a:r>
            <a:br>
              <a:rPr lang="en-US" dirty="0" smtClean="0"/>
            </a:br>
            <a:r>
              <a:rPr lang="en-US" dirty="0" smtClean="0"/>
              <a:t>title style</a:t>
            </a:r>
            <a:endParaRPr lang="en-US" dirty="0"/>
          </a:p>
        </p:txBody>
      </p:sp>
      <p:sp>
        <p:nvSpPr>
          <p:cNvPr id="11" name="Subtitle 2"/>
          <p:cNvSpPr>
            <a:spLocks noGrp="1"/>
          </p:cNvSpPr>
          <p:nvPr>
            <p:ph type="subTitle" idx="1" hasCustomPrompt="1"/>
          </p:nvPr>
        </p:nvSpPr>
        <p:spPr bwMode="black">
          <a:xfrm>
            <a:off x="329184" y="3316628"/>
            <a:ext cx="6858000" cy="914400"/>
          </a:xfrm>
        </p:spPr>
        <p:txBody>
          <a:bodyPr/>
          <a:lstStyle>
            <a:lvl1pPr marL="0" indent="0" algn="l">
              <a:buNone/>
              <a:defRPr b="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2" name="Picture 1" descr="HP_White_RGB_150_L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49440" y="365760"/>
            <a:ext cx="1883664" cy="1883664"/>
          </a:xfrm>
          <a:prstGeom prst="rect">
            <a:avLst/>
          </a:prstGeom>
        </p:spPr>
      </p:pic>
      <p:sp>
        <p:nvSpPr>
          <p:cNvPr id="6" name="TextBox 5"/>
          <p:cNvSpPr txBox="1"/>
          <p:nvPr userDrawn="1"/>
        </p:nvSpPr>
        <p:spPr>
          <a:xfrm>
            <a:off x="636587" y="4916051"/>
            <a:ext cx="6988789"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dirty="0" smtClean="0">
                <a:solidFill>
                  <a:schemeClr val="bg1"/>
                </a:solidFill>
                <a:latin typeface="HP Simplified"/>
                <a:cs typeface="HP Simplified"/>
              </a:rPr>
              <a:t>© Copyright 2014 Hewlett-Packard Development Company, L.P. </a:t>
            </a:r>
            <a:r>
              <a:rPr lang="en-US" sz="600" b="0" i="0" baseline="0" dirty="0" smtClean="0">
                <a:solidFill>
                  <a:schemeClr val="bg1"/>
                </a:solidFill>
                <a:latin typeface="HP Simplified"/>
                <a:cs typeface="HP Simplified"/>
              </a:rPr>
              <a:t> </a:t>
            </a:r>
            <a:r>
              <a:rPr lang="en-US" sz="600" b="0" i="0" dirty="0" smtClean="0">
                <a:solidFill>
                  <a:schemeClr val="bg1"/>
                </a:solidFill>
                <a:latin typeface="HP Simplified"/>
                <a:cs typeface="HP Simplified"/>
              </a:rPr>
              <a:t>The information contained herein is subject to change without notice.</a:t>
            </a:r>
          </a:p>
        </p:txBody>
      </p:sp>
    </p:spTree>
    <p:extLst>
      <p:ext uri="{BB962C8B-B14F-4D97-AF65-F5344CB8AC3E}">
        <p14:creationId xmlns:p14="http://schemas.microsoft.com/office/powerpoint/2010/main" val="336030085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sub title with content">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black">
          <a:xfrm>
            <a:off x="331470" y="751390"/>
            <a:ext cx="8117206" cy="276999"/>
          </a:xfrm>
          <a:prstGeom prst="rect">
            <a:avLst/>
          </a:prstGeom>
        </p:spPr>
        <p:txBody>
          <a:bodyPr wrap="square" anchor="t">
            <a:noAutofit/>
          </a:bodyPr>
          <a:lstStyle>
            <a:lvl1pPr marL="0" indent="0" algn="l">
              <a:lnSpc>
                <a:spcPct val="100000"/>
              </a:lnSpc>
              <a:buNone/>
              <a:defRPr sz="1800" b="0" i="0">
                <a:solidFill>
                  <a:srgbClr val="000000"/>
                </a:solidFill>
                <a:latin typeface="HP Simplified" pitchFamily="34" charset="0"/>
                <a:cs typeface="HP Simplifi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sp>
        <p:nvSpPr>
          <p:cNvPr id="7" name="Title 6"/>
          <p:cNvSpPr>
            <a:spLocks noGrp="1"/>
          </p:cNvSpPr>
          <p:nvPr>
            <p:ph type="title" hasCustomPrompt="1"/>
          </p:nvPr>
        </p:nvSpPr>
        <p:spPr bwMode="black">
          <a:xfrm>
            <a:off x="331470" y="235064"/>
            <a:ext cx="8117206" cy="430887"/>
          </a:xfrm>
        </p:spPr>
        <p:txBody>
          <a:bodyPr wrap="square">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329184" y="1188721"/>
            <a:ext cx="8119872" cy="3228975"/>
          </a:xfrm>
        </p:spPr>
        <p:txBody>
          <a:bodyPr wrap="square">
            <a:noAutofit/>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204926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White divider slide">
    <p:spTree>
      <p:nvGrpSpPr>
        <p:cNvPr id="1" name=""/>
        <p:cNvGrpSpPr/>
        <p:nvPr/>
      </p:nvGrpSpPr>
      <p:grpSpPr>
        <a:xfrm>
          <a:off x="0" y="0"/>
          <a:ext cx="0" cy="0"/>
          <a:chOff x="0" y="0"/>
          <a:chExt cx="0" cy="0"/>
        </a:xfrm>
      </p:grpSpPr>
      <p:pic>
        <p:nvPicPr>
          <p:cNvPr id="5" name="Picture 4" descr="HP_Blue_RGB_150_S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920" y="4535424"/>
            <a:ext cx="365760" cy="365760"/>
          </a:xfrm>
          <a:prstGeom prst="rect">
            <a:avLst/>
          </a:prstGeom>
        </p:spPr>
      </p:pic>
      <p:sp>
        <p:nvSpPr>
          <p:cNvPr id="16" name="Title 1"/>
          <p:cNvSpPr>
            <a:spLocks noGrp="1"/>
          </p:cNvSpPr>
          <p:nvPr>
            <p:ph type="ctrTitle" hasCustomPrompt="1"/>
          </p:nvPr>
        </p:nvSpPr>
        <p:spPr bwMode="black">
          <a:xfrm>
            <a:off x="329184" y="237744"/>
            <a:ext cx="7222352" cy="2006703"/>
          </a:xfrm>
          <a:prstGeom prst="rect">
            <a:avLst/>
          </a:prstGeom>
        </p:spPr>
        <p:txBody>
          <a:bodyPr wrap="square" lIns="0" tIns="0" rIns="0" bIns="0" anchor="t" anchorCtr="0">
            <a:noAutofit/>
          </a:bodyPr>
          <a:lstStyle>
            <a:lvl1pPr algn="l">
              <a:lnSpc>
                <a:spcPct val="90000"/>
              </a:lnSpc>
              <a:defRPr sz="4000" b="1" i="0" spc="-100">
                <a:solidFill>
                  <a:schemeClr val="tx1"/>
                </a:solidFill>
                <a:latin typeface="HP Simplified" pitchFamily="34" charset="0"/>
                <a:cs typeface="HP Simplified" pitchFamily="34" charset="0"/>
              </a:defRPr>
            </a:lvl1pPr>
          </a:lstStyle>
          <a:p>
            <a:r>
              <a:rPr lang="en-US" noProof="0" dirty="0" smtClean="0"/>
              <a:t>Click to edit </a:t>
            </a:r>
            <a:br>
              <a:rPr lang="en-US" noProof="0" dirty="0" smtClean="0"/>
            </a:br>
            <a:r>
              <a:rPr lang="en-US" noProof="0" dirty="0" smtClean="0"/>
              <a:t>master </a:t>
            </a:r>
            <a:br>
              <a:rPr lang="en-US" noProof="0" dirty="0" smtClean="0"/>
            </a:br>
            <a:r>
              <a:rPr lang="en-US" noProof="0" dirty="0" smtClean="0"/>
              <a:t>title style</a:t>
            </a:r>
            <a:endParaRPr lang="en-US" noProof="0" dirty="0"/>
          </a:p>
        </p:txBody>
      </p:sp>
      <p:sp>
        <p:nvSpPr>
          <p:cNvPr id="6" name="TextBox 5"/>
          <p:cNvSpPr txBox="1"/>
          <p:nvPr userDrawn="1"/>
        </p:nvSpPr>
        <p:spPr>
          <a:xfrm>
            <a:off x="329184" y="4916051"/>
            <a:ext cx="8012545"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dirty="0" smtClean="0">
                <a:solidFill>
                  <a:schemeClr val="accent5"/>
                </a:solidFill>
                <a:latin typeface="HP Simplified"/>
                <a:cs typeface="HP Simplified"/>
              </a:rPr>
              <a:t>© Copyright 2013 Hewlett-Packard Development Company, L.P. </a:t>
            </a:r>
            <a:r>
              <a:rPr lang="en-US" sz="600" b="0" i="0" baseline="0" dirty="0" smtClean="0">
                <a:solidFill>
                  <a:schemeClr val="accent5"/>
                </a:solidFill>
                <a:latin typeface="HP Simplified"/>
                <a:cs typeface="HP Simplified"/>
              </a:rPr>
              <a:t> </a:t>
            </a:r>
            <a:r>
              <a:rPr lang="en-US" sz="600" b="0" i="0" dirty="0" smtClean="0">
                <a:solidFill>
                  <a:schemeClr val="accent5"/>
                </a:solidFill>
                <a:latin typeface="HP Simplified"/>
                <a:cs typeface="HP Simplified"/>
              </a:rPr>
              <a:t>The information contained herein is subject to change without notice.</a:t>
            </a:r>
          </a:p>
        </p:txBody>
      </p:sp>
    </p:spTree>
    <p:extLst>
      <p:ext uri="{BB962C8B-B14F-4D97-AF65-F5344CB8AC3E}">
        <p14:creationId xmlns:p14="http://schemas.microsoft.com/office/powerpoint/2010/main" val="500311942"/>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cSld name="Title, sub title with bullets">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black">
          <a:xfrm>
            <a:off x="331470" y="751390"/>
            <a:ext cx="8117206" cy="276999"/>
          </a:xfrm>
          <a:prstGeom prst="rect">
            <a:avLst/>
          </a:prstGeom>
        </p:spPr>
        <p:txBody>
          <a:bodyPr wrap="square" anchor="t">
            <a:noAutofit/>
          </a:bodyPr>
          <a:lstStyle>
            <a:lvl1pPr marL="0" indent="0" algn="l">
              <a:lnSpc>
                <a:spcPct val="100000"/>
              </a:lnSpc>
              <a:buNone/>
              <a:defRPr sz="1800" b="0" i="0">
                <a:solidFill>
                  <a:srgbClr val="000000"/>
                </a:solidFill>
                <a:latin typeface="HP Simplified" pitchFamily="34" charset="0"/>
                <a:cs typeface="HP Simplifi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sp>
        <p:nvSpPr>
          <p:cNvPr id="7" name="Title 6"/>
          <p:cNvSpPr>
            <a:spLocks noGrp="1"/>
          </p:cNvSpPr>
          <p:nvPr>
            <p:ph type="title" hasCustomPrompt="1"/>
          </p:nvPr>
        </p:nvSpPr>
        <p:spPr bwMode="black">
          <a:xfrm>
            <a:off x="331470" y="235064"/>
            <a:ext cx="8117206" cy="430887"/>
          </a:xfrm>
        </p:spPr>
        <p:txBody>
          <a:bodyPr wrap="square">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329184" y="1188721"/>
            <a:ext cx="8119872" cy="3228975"/>
          </a:xfrm>
        </p:spPr>
        <p:txBody>
          <a:bodyPr wrap="square">
            <a:noAutofit/>
          </a:bodyPr>
          <a:lstStyle>
            <a:lvl1pPr marL="171450" indent="-171450">
              <a:buFont typeface="HP Simplified" pitchFamily="34" charset="0"/>
              <a:buChar char="•"/>
              <a:defRPr sz="1400" b="0">
                <a:solidFill>
                  <a:schemeClr val="tx1"/>
                </a:solidFill>
              </a:defRPr>
            </a:lvl1pPr>
            <a:lvl2pPr marL="342900" indent="-171450">
              <a:buSzPct val="80000"/>
              <a:buFont typeface="HP Simplified" pitchFamily="34" charset="0"/>
              <a:buChar char="–"/>
              <a:defRPr sz="1400">
                <a:solidFill>
                  <a:srgbClr val="000000"/>
                </a:solidFill>
              </a:defRPr>
            </a:lvl2pPr>
            <a:lvl3pPr marL="512763" indent="-169863">
              <a:defRPr sz="1400">
                <a:solidFill>
                  <a:srgbClr val="000000"/>
                </a:solidFill>
              </a:defRPr>
            </a:lvl3pPr>
            <a:lvl4pPr marL="690563" indent="-180975">
              <a:defRPr sz="1400">
                <a:solidFill>
                  <a:srgbClr val="000000"/>
                </a:solidFill>
              </a:defRPr>
            </a:lvl4pPr>
            <a:lvl5pPr marL="833438" indent="-150813">
              <a:defRPr sz="1400">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775941"/>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Blue divider slide">
    <p:bg>
      <p:bgPr>
        <a:solidFill>
          <a:schemeClr val="accent1"/>
        </a:solidFill>
        <a:effectLst/>
      </p:bgPr>
    </p:bg>
    <p:spTree>
      <p:nvGrpSpPr>
        <p:cNvPr id="1" name=""/>
        <p:cNvGrpSpPr/>
        <p:nvPr/>
      </p:nvGrpSpPr>
      <p:grpSpPr>
        <a:xfrm>
          <a:off x="0" y="0"/>
          <a:ext cx="0" cy="0"/>
          <a:chOff x="0" y="0"/>
          <a:chExt cx="0" cy="0"/>
        </a:xfrm>
      </p:grpSpPr>
      <p:sp>
        <p:nvSpPr>
          <p:cNvPr id="16" name="Title 1"/>
          <p:cNvSpPr>
            <a:spLocks noGrp="1"/>
          </p:cNvSpPr>
          <p:nvPr>
            <p:ph type="ctrTitle" hasCustomPrompt="1"/>
          </p:nvPr>
        </p:nvSpPr>
        <p:spPr bwMode="black">
          <a:xfrm>
            <a:off x="329184" y="238328"/>
            <a:ext cx="7222352" cy="2006703"/>
          </a:xfrm>
          <a:prstGeom prst="rect">
            <a:avLst/>
          </a:prstGeom>
        </p:spPr>
        <p:txBody>
          <a:bodyPr wrap="square" lIns="0" tIns="0" rIns="0" bIns="0" anchor="t" anchorCtr="0">
            <a:noAutofit/>
          </a:bodyPr>
          <a:lstStyle>
            <a:lvl1pPr algn="l">
              <a:lnSpc>
                <a:spcPct val="90000"/>
              </a:lnSpc>
              <a:defRPr sz="4000" b="1" i="0" spc="-100" baseline="0">
                <a:solidFill>
                  <a:schemeClr val="bg1"/>
                </a:solidFill>
                <a:latin typeface="HP Simplified" pitchFamily="34" charset="0"/>
                <a:cs typeface="HP Simplified" pitchFamily="34" charset="0"/>
              </a:defRPr>
            </a:lvl1pPr>
          </a:lstStyle>
          <a:p>
            <a:r>
              <a:rPr lang="en-US" noProof="0" dirty="0" smtClean="0"/>
              <a:t>Click to edit </a:t>
            </a:r>
            <a:br>
              <a:rPr lang="en-US" noProof="0" dirty="0" smtClean="0"/>
            </a:br>
            <a:r>
              <a:rPr lang="en-US" noProof="0" dirty="0" smtClean="0"/>
              <a:t>master </a:t>
            </a:r>
            <a:br>
              <a:rPr lang="en-US" noProof="0" dirty="0" smtClean="0"/>
            </a:br>
            <a:r>
              <a:rPr lang="en-US" noProof="0" dirty="0" smtClean="0"/>
              <a:t>title style</a:t>
            </a:r>
            <a:endParaRPr lang="en-US" noProof="0" dirty="0"/>
          </a:p>
        </p:txBody>
      </p:sp>
      <p:pic>
        <p:nvPicPr>
          <p:cNvPr id="7" name="Picture 6" descr="HP_White_RGB_150_SM.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505214" y="4535424"/>
            <a:ext cx="365736" cy="365736"/>
          </a:xfrm>
          <a:prstGeom prst="rect">
            <a:avLst/>
          </a:prstGeom>
        </p:spPr>
      </p:pic>
      <p:sp>
        <p:nvSpPr>
          <p:cNvPr id="6" name="TextBox 5"/>
          <p:cNvSpPr txBox="1"/>
          <p:nvPr userDrawn="1"/>
        </p:nvSpPr>
        <p:spPr>
          <a:xfrm>
            <a:off x="528126" y="4916051"/>
            <a:ext cx="7091428"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dirty="0" smtClean="0">
                <a:solidFill>
                  <a:schemeClr val="bg1"/>
                </a:solidFill>
                <a:latin typeface="HP Simplified"/>
                <a:cs typeface="HP Simplified"/>
              </a:rPr>
              <a:t>© Copyright 2013</a:t>
            </a:r>
            <a:r>
              <a:rPr lang="en-US" sz="600" b="0" i="0" baseline="0" dirty="0" smtClean="0">
                <a:solidFill>
                  <a:schemeClr val="bg1"/>
                </a:solidFill>
                <a:latin typeface="HP Simplified"/>
                <a:cs typeface="HP Simplified"/>
              </a:rPr>
              <a:t> </a:t>
            </a:r>
            <a:r>
              <a:rPr lang="en-US" sz="600" b="0" i="0" dirty="0" smtClean="0">
                <a:solidFill>
                  <a:schemeClr val="bg1"/>
                </a:solidFill>
                <a:latin typeface="HP Simplified"/>
                <a:cs typeface="HP Simplified"/>
              </a:rPr>
              <a:t>Hewlett-Packard Development Company, L.P. </a:t>
            </a:r>
            <a:r>
              <a:rPr lang="en-US" sz="600" b="0" i="0" baseline="0" dirty="0" smtClean="0">
                <a:solidFill>
                  <a:schemeClr val="bg1"/>
                </a:solidFill>
                <a:latin typeface="HP Simplified"/>
                <a:cs typeface="HP Simplified"/>
              </a:rPr>
              <a:t> </a:t>
            </a:r>
            <a:r>
              <a:rPr lang="en-US" sz="600" b="0" i="0" dirty="0" smtClean="0">
                <a:solidFill>
                  <a:schemeClr val="bg1"/>
                </a:solidFill>
                <a:latin typeface="HP Simplified"/>
                <a:cs typeface="HP Simplified"/>
              </a:rPr>
              <a:t>The information contained herein is subject to change without notice.</a:t>
            </a:r>
          </a:p>
        </p:txBody>
      </p:sp>
      <p:sp>
        <p:nvSpPr>
          <p:cNvPr id="5" name="TextBox 4"/>
          <p:cNvSpPr txBox="1"/>
          <p:nvPr userDrawn="1"/>
        </p:nvSpPr>
        <p:spPr>
          <a:xfrm>
            <a:off x="481584" y="4743442"/>
            <a:ext cx="6082294" cy="2286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smtClean="0">
                <a:solidFill>
                  <a:schemeClr val="bg1"/>
                </a:solidFill>
                <a:latin typeface="HP Simplified"/>
                <a:cs typeface="HP Simplified"/>
              </a:rPr>
              <a:t>HP Confidential</a:t>
            </a:r>
            <a:r>
              <a:rPr lang="en-US" sz="800" b="1" i="0" baseline="0" dirty="0" smtClean="0">
                <a:solidFill>
                  <a:schemeClr val="bg1"/>
                </a:solidFill>
                <a:latin typeface="HP Simplified"/>
                <a:cs typeface="HP Simplified"/>
              </a:rPr>
              <a:t> – for HP Internal Use Only</a:t>
            </a:r>
            <a:endParaRPr lang="en-US" sz="800" b="1" i="0" dirty="0" smtClean="0">
              <a:solidFill>
                <a:schemeClr val="bg1"/>
              </a:solidFill>
              <a:latin typeface="HP Simplified"/>
              <a:cs typeface="HP Simplified"/>
            </a:endParaRPr>
          </a:p>
        </p:txBody>
      </p:sp>
    </p:spTree>
    <p:extLst>
      <p:ext uri="{BB962C8B-B14F-4D97-AF65-F5344CB8AC3E}">
        <p14:creationId xmlns:p14="http://schemas.microsoft.com/office/powerpoint/2010/main" val="42174062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2525205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ub title with content">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black">
          <a:xfrm>
            <a:off x="331470" y="751390"/>
            <a:ext cx="8117206" cy="276999"/>
          </a:xfrm>
          <a:prstGeom prst="rect">
            <a:avLst/>
          </a:prstGeom>
        </p:spPr>
        <p:txBody>
          <a:bodyPr wrap="square" anchor="t">
            <a:noAutofit/>
          </a:bodyPr>
          <a:lstStyle>
            <a:lvl1pPr marL="0" indent="0" algn="l">
              <a:lnSpc>
                <a:spcPct val="100000"/>
              </a:lnSpc>
              <a:buNone/>
              <a:defRPr sz="1800" b="0" i="0">
                <a:solidFill>
                  <a:srgbClr val="000000"/>
                </a:solidFill>
                <a:latin typeface="HP Simplified" pitchFamily="34" charset="0"/>
                <a:cs typeface="HP Simplifi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sp>
        <p:nvSpPr>
          <p:cNvPr id="7" name="Title 6"/>
          <p:cNvSpPr>
            <a:spLocks noGrp="1"/>
          </p:cNvSpPr>
          <p:nvPr>
            <p:ph type="title" hasCustomPrompt="1"/>
          </p:nvPr>
        </p:nvSpPr>
        <p:spPr bwMode="black">
          <a:xfrm>
            <a:off x="331470" y="235064"/>
            <a:ext cx="8117206" cy="430887"/>
          </a:xfrm>
        </p:spPr>
        <p:txBody>
          <a:bodyPr wrap="square">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329184" y="1188721"/>
            <a:ext cx="8119872" cy="3228975"/>
          </a:xfrm>
        </p:spPr>
        <p:txBody>
          <a:bodyPr wrap="square">
            <a:noAutofit/>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970999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ub title with bullets">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black">
          <a:xfrm>
            <a:off x="331470" y="751390"/>
            <a:ext cx="8117206" cy="276999"/>
          </a:xfrm>
          <a:prstGeom prst="rect">
            <a:avLst/>
          </a:prstGeom>
        </p:spPr>
        <p:txBody>
          <a:bodyPr wrap="square" anchor="t">
            <a:noAutofit/>
          </a:bodyPr>
          <a:lstStyle>
            <a:lvl1pPr marL="0" indent="0" algn="l">
              <a:lnSpc>
                <a:spcPct val="100000"/>
              </a:lnSpc>
              <a:buNone/>
              <a:defRPr sz="1800" b="0" i="0">
                <a:solidFill>
                  <a:srgbClr val="000000"/>
                </a:solidFill>
                <a:latin typeface="HP Simplified" pitchFamily="34" charset="0"/>
                <a:cs typeface="HP Simplifi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sp>
        <p:nvSpPr>
          <p:cNvPr id="7" name="Title 6"/>
          <p:cNvSpPr>
            <a:spLocks noGrp="1"/>
          </p:cNvSpPr>
          <p:nvPr>
            <p:ph type="title" hasCustomPrompt="1"/>
          </p:nvPr>
        </p:nvSpPr>
        <p:spPr bwMode="black">
          <a:xfrm>
            <a:off x="331470" y="235064"/>
            <a:ext cx="8117206" cy="430887"/>
          </a:xfrm>
        </p:spPr>
        <p:txBody>
          <a:bodyPr wrap="square">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329184" y="1188721"/>
            <a:ext cx="8119872" cy="3228975"/>
          </a:xfrm>
        </p:spPr>
        <p:txBody>
          <a:bodyPr wrap="square">
            <a:noAutofit/>
          </a:bodyPr>
          <a:lstStyle>
            <a:lvl1pPr marL="171450" indent="-171450">
              <a:buFont typeface="HP Simplified" pitchFamily="34" charset="0"/>
              <a:buChar char="•"/>
              <a:defRPr sz="1400" b="0">
                <a:solidFill>
                  <a:schemeClr val="tx1"/>
                </a:solidFill>
              </a:defRPr>
            </a:lvl1pPr>
            <a:lvl2pPr marL="342900" indent="-171450">
              <a:buSzPct val="80000"/>
              <a:buFont typeface="HP Simplified" pitchFamily="34" charset="0"/>
              <a:buChar char="–"/>
              <a:defRPr sz="1400">
                <a:solidFill>
                  <a:srgbClr val="000000"/>
                </a:solidFill>
              </a:defRPr>
            </a:lvl2pPr>
            <a:lvl3pPr marL="512763" indent="-169863">
              <a:defRPr sz="1400">
                <a:solidFill>
                  <a:srgbClr val="000000"/>
                </a:solidFill>
              </a:defRPr>
            </a:lvl3pPr>
            <a:lvl4pPr marL="690563" indent="-180975">
              <a:defRPr sz="1400">
                <a:solidFill>
                  <a:srgbClr val="000000"/>
                </a:solidFill>
              </a:defRPr>
            </a:lvl4pPr>
            <a:lvl5pPr marL="833438" indent="-150813">
              <a:defRPr sz="1400">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970999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 title with two columns">
    <p:spTree>
      <p:nvGrpSpPr>
        <p:cNvPr id="1" name=""/>
        <p:cNvGrpSpPr/>
        <p:nvPr/>
      </p:nvGrpSpPr>
      <p:grpSpPr>
        <a:xfrm>
          <a:off x="0" y="0"/>
          <a:ext cx="0" cy="0"/>
          <a:chOff x="0" y="0"/>
          <a:chExt cx="0" cy="0"/>
        </a:xfrm>
      </p:grpSpPr>
      <p:sp>
        <p:nvSpPr>
          <p:cNvPr id="13" name="Title Placeholder 1"/>
          <p:cNvSpPr>
            <a:spLocks noGrp="1"/>
          </p:cNvSpPr>
          <p:nvPr>
            <p:ph type="title" hasCustomPrompt="1"/>
          </p:nvPr>
        </p:nvSpPr>
        <p:spPr bwMode="black">
          <a:xfrm>
            <a:off x="331471" y="235063"/>
            <a:ext cx="8460105" cy="430887"/>
          </a:xfrm>
          <a:prstGeom prst="rect">
            <a:avLst/>
          </a:prstGeom>
          <a:ln>
            <a:noFill/>
          </a:ln>
        </p:spPr>
        <p:txBody>
          <a:bodyPr vert="horz" wrap="square" lIns="0" tIns="0" rIns="0" bIns="0" rtlCol="0" anchor="t" anchorCtr="0">
            <a:spAutoFit/>
          </a:bodyPr>
          <a:lstStyle>
            <a:lvl1pPr>
              <a:defRPr>
                <a:solidFill>
                  <a:srgbClr val="000000"/>
                </a:solidFill>
              </a:defRPr>
            </a:lvl1pPr>
          </a:lstStyle>
          <a:p>
            <a:r>
              <a:rPr lang="en-US" noProof="0" dirty="0" smtClean="0"/>
              <a:t>Click to edit master title style</a:t>
            </a:r>
            <a:endParaRPr lang="en-US" noProof="0" dirty="0"/>
          </a:p>
        </p:txBody>
      </p:sp>
      <p:sp>
        <p:nvSpPr>
          <p:cNvPr id="8" name="Content Placeholder 7"/>
          <p:cNvSpPr>
            <a:spLocks noGrp="1"/>
          </p:cNvSpPr>
          <p:nvPr>
            <p:ph sz="quarter" idx="16"/>
          </p:nvPr>
        </p:nvSpPr>
        <p:spPr>
          <a:xfrm>
            <a:off x="332330" y="1188720"/>
            <a:ext cx="4030662" cy="3219769"/>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7"/>
          </p:nvPr>
        </p:nvSpPr>
        <p:spPr>
          <a:xfrm>
            <a:off x="4568825" y="1185864"/>
            <a:ext cx="3878264" cy="3222624"/>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 hasCustomPrompt="1"/>
          </p:nvPr>
        </p:nvSpPr>
        <p:spPr bwMode="black">
          <a:xfrm>
            <a:off x="331471" y="751390"/>
            <a:ext cx="8460105" cy="276999"/>
          </a:xfrm>
          <a:prstGeom prst="rect">
            <a:avLst/>
          </a:prstGeom>
        </p:spPr>
        <p:txBody>
          <a:bodyPr wrap="square" anchor="t">
            <a:noAutofit/>
          </a:bodyPr>
          <a:lstStyle>
            <a:lvl1pPr marL="0" indent="0" algn="l">
              <a:lnSpc>
                <a:spcPct val="100000"/>
              </a:lnSpc>
              <a:buNone/>
              <a:defRPr sz="1800" b="0" i="0">
                <a:solidFill>
                  <a:srgbClr val="000000"/>
                </a:solidFill>
                <a:latin typeface="HP Simplified" pitchFamily="34" charset="0"/>
                <a:cs typeface="HP Simplifi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spTree>
    <p:extLst>
      <p:ext uri="{BB962C8B-B14F-4D97-AF65-F5344CB8AC3E}">
        <p14:creationId xmlns:p14="http://schemas.microsoft.com/office/powerpoint/2010/main" val="328470572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alf page, sub title with image">
    <p:bg>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4568827" y="1186047"/>
            <a:ext cx="3878263" cy="3222441"/>
          </a:xfrm>
        </p:spPr>
        <p:txBody>
          <a:bodyPr anchor="ctr"/>
          <a:lstStyle>
            <a:lvl1pPr algn="ctr">
              <a:defRPr b="0">
                <a:solidFill>
                  <a:schemeClr val="tx1"/>
                </a:solidFill>
              </a:defRPr>
            </a:lvl1pPr>
          </a:lstStyle>
          <a:p>
            <a:r>
              <a:rPr lang="en-US" smtClean="0"/>
              <a:t>Click icon to add picture</a:t>
            </a:r>
            <a:endParaRPr lang="en-US" dirty="0"/>
          </a:p>
        </p:txBody>
      </p:sp>
      <p:sp>
        <p:nvSpPr>
          <p:cNvPr id="7" name="Title 6"/>
          <p:cNvSpPr>
            <a:spLocks noGrp="1"/>
          </p:cNvSpPr>
          <p:nvPr>
            <p:ph type="title" hasCustomPrompt="1"/>
          </p:nvPr>
        </p:nvSpPr>
        <p:spPr bwMode="black">
          <a:xfrm>
            <a:off x="331469" y="235063"/>
            <a:ext cx="8458200" cy="429768"/>
          </a:xfrm>
        </p:spPr>
        <p:txBody>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329184" y="1188720"/>
            <a:ext cx="4011612" cy="3219768"/>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 hasCustomPrompt="1"/>
          </p:nvPr>
        </p:nvSpPr>
        <p:spPr bwMode="black">
          <a:xfrm>
            <a:off x="331471" y="751390"/>
            <a:ext cx="8460105" cy="276999"/>
          </a:xfrm>
          <a:prstGeom prst="rect">
            <a:avLst/>
          </a:prstGeom>
        </p:spPr>
        <p:txBody>
          <a:bodyPr wrap="square" anchor="t">
            <a:noAutofit/>
          </a:bodyPr>
          <a:lstStyle>
            <a:lvl1pPr marL="0" indent="0" algn="l">
              <a:lnSpc>
                <a:spcPct val="100000"/>
              </a:lnSpc>
              <a:buNone/>
              <a:defRPr sz="1800" b="0" i="0">
                <a:solidFill>
                  <a:srgbClr val="000000"/>
                </a:solidFill>
                <a:latin typeface="HP Simplified" pitchFamily="34" charset="0"/>
                <a:cs typeface="HP Simplifi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spTree>
    <p:extLst>
      <p:ext uri="{BB962C8B-B14F-4D97-AF65-F5344CB8AC3E}">
        <p14:creationId xmlns:p14="http://schemas.microsoft.com/office/powerpoint/2010/main" val="6505198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theme" Target="../theme/theme2.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29" Type="http://schemas.openxmlformats.org/officeDocument/2006/relationships/slideLayout" Target="../slideLayouts/slideLayout39.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328614" y="235064"/>
            <a:ext cx="8123236" cy="430887"/>
          </a:xfrm>
          <a:prstGeom prst="rect">
            <a:avLst/>
          </a:prstGeom>
          <a:ln>
            <a:noFill/>
          </a:ln>
        </p:spPr>
        <p:txBody>
          <a:bodyPr vert="horz" wrap="square" lIns="0" tIns="0" rIns="0" bIns="0" rtlCol="0" anchor="t" anchorCtr="0">
            <a:noAutofit/>
          </a:bodyPr>
          <a:lstStyle/>
          <a:p>
            <a:r>
              <a:rPr lang="en-US" noProof="0" smtClean="0"/>
              <a:t>Click to edit Master title style</a:t>
            </a:r>
            <a:endParaRPr lang="en-US" noProof="0" dirty="0"/>
          </a:p>
        </p:txBody>
      </p:sp>
      <p:sp>
        <p:nvSpPr>
          <p:cNvPr id="7" name="Text Placeholder 6"/>
          <p:cNvSpPr>
            <a:spLocks noGrp="1"/>
          </p:cNvSpPr>
          <p:nvPr>
            <p:ph type="body" idx="1"/>
          </p:nvPr>
        </p:nvSpPr>
        <p:spPr bwMode="black">
          <a:xfrm>
            <a:off x="330200" y="1188720"/>
            <a:ext cx="8119872" cy="3219768"/>
          </a:xfrm>
          <a:prstGeom prst="rect">
            <a:avLst/>
          </a:prstGeom>
        </p:spPr>
        <p:txBody>
          <a:bodyPr vert="horz" wrap="square" lIns="0" tIns="0" rIns="0" bIns="0" rtlCol="0">
            <a:no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9" name="TextBox 8"/>
          <p:cNvSpPr txBox="1"/>
          <p:nvPr/>
        </p:nvSpPr>
        <p:spPr>
          <a:xfrm>
            <a:off x="540384" y="4912544"/>
            <a:ext cx="7136246" cy="228600"/>
          </a:xfrm>
          <a:prstGeom prst="rect">
            <a:avLst/>
          </a:prstGeom>
          <a:noFill/>
        </p:spPr>
        <p:txBody>
          <a:bodyPr wrap="square"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dirty="0" smtClean="0">
                <a:solidFill>
                  <a:srgbClr val="B9B8BB"/>
                </a:solidFill>
                <a:latin typeface="HP Simplified"/>
                <a:cs typeface="HP Simplified"/>
              </a:rPr>
              <a:t>© Copyright 2014</a:t>
            </a:r>
            <a:r>
              <a:rPr lang="en-US" sz="600" b="0" i="0" baseline="0" dirty="0" smtClean="0">
                <a:solidFill>
                  <a:srgbClr val="B9B8BB"/>
                </a:solidFill>
                <a:latin typeface="HP Simplified"/>
                <a:cs typeface="HP Simplified"/>
              </a:rPr>
              <a:t> </a:t>
            </a:r>
            <a:r>
              <a:rPr lang="en-US" sz="600" b="0" i="0" dirty="0" smtClean="0">
                <a:solidFill>
                  <a:srgbClr val="B9B8BB"/>
                </a:solidFill>
                <a:latin typeface="HP Simplified"/>
                <a:cs typeface="HP Simplified"/>
              </a:rPr>
              <a:t>Hewlett-Packard Development Company, L.P. </a:t>
            </a:r>
            <a:r>
              <a:rPr lang="en-US" sz="600" b="0" i="0" baseline="0" dirty="0" smtClean="0">
                <a:solidFill>
                  <a:srgbClr val="B9B8BB"/>
                </a:solidFill>
                <a:latin typeface="HP Simplified"/>
                <a:cs typeface="HP Simplified"/>
              </a:rPr>
              <a:t> </a:t>
            </a:r>
            <a:r>
              <a:rPr lang="en-US" sz="600" b="0" i="0" dirty="0" smtClean="0">
                <a:solidFill>
                  <a:srgbClr val="B9B8BB"/>
                </a:solidFill>
                <a:latin typeface="HP Simplified"/>
                <a:cs typeface="HP Simplified"/>
              </a:rPr>
              <a:t>The information contained herein is subject to change without notice.</a:t>
            </a:r>
          </a:p>
        </p:txBody>
      </p:sp>
      <p:sp>
        <p:nvSpPr>
          <p:cNvPr id="8" name="TextBox 7"/>
          <p:cNvSpPr txBox="1"/>
          <p:nvPr/>
        </p:nvSpPr>
        <p:spPr bwMode="gray">
          <a:xfrm>
            <a:off x="329184" y="4788485"/>
            <a:ext cx="323009" cy="149332"/>
          </a:xfrm>
          <a:prstGeom prst="rect">
            <a:avLst/>
          </a:prstGeom>
        </p:spPr>
        <p:txBody>
          <a:bodyPr vert="horz" wrap="none" lIns="0" tIns="45720" rIns="91440" bIns="45720" rtlCol="0" anchor="ctr">
            <a:noAutofit/>
          </a:bodyPr>
          <a:lstStyle/>
          <a:p>
            <a:pPr marL="0" algn="l" defTabSz="914400" rtl="0" eaLnBrk="1" latinLnBrk="0" hangingPunct="1"/>
            <a:fld id="{6C5AF65D-6854-49AF-ABC5-48B5BA0EA842}" type="slidenum">
              <a:rPr lang="en-US" sz="700" b="0" i="0" kern="1200" smtClean="0">
                <a:solidFill>
                  <a:srgbClr val="B9B8BB"/>
                </a:solidFill>
                <a:latin typeface="HP Simplified"/>
                <a:ea typeface="+mn-ea"/>
                <a:cs typeface="HP Simplified"/>
              </a:rPr>
              <a:pPr marL="0" algn="l" defTabSz="914400" rtl="0" eaLnBrk="1" latinLnBrk="0" hangingPunct="1"/>
              <a:t>‹#›</a:t>
            </a:fld>
            <a:endParaRPr lang="en-US" sz="700" b="0" i="0" kern="1200" dirty="0" smtClean="0">
              <a:solidFill>
                <a:srgbClr val="B9B8BB"/>
              </a:solidFill>
              <a:latin typeface="HP Simplified"/>
              <a:ea typeface="+mn-ea"/>
              <a:cs typeface="HP Simplified"/>
            </a:endParaRPr>
          </a:p>
        </p:txBody>
      </p:sp>
      <p:pic>
        <p:nvPicPr>
          <p:cNvPr id="4" name="Picture 3" descr="HP_Blue_RGB_150_SM.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503920" y="4535424"/>
            <a:ext cx="365760" cy="365760"/>
          </a:xfrm>
          <a:prstGeom prst="rect">
            <a:avLst/>
          </a:prstGeom>
        </p:spPr>
      </p:pic>
      <p:sp>
        <p:nvSpPr>
          <p:cNvPr id="10" name="TextBox 9"/>
          <p:cNvSpPr txBox="1"/>
          <p:nvPr/>
        </p:nvSpPr>
        <p:spPr>
          <a:xfrm>
            <a:off x="490688" y="4739111"/>
            <a:ext cx="7185942" cy="228600"/>
          </a:xfrm>
          <a:prstGeom prst="rect">
            <a:avLst/>
          </a:prstGeom>
          <a:noFill/>
        </p:spPr>
        <p:txBody>
          <a:bodyPr wrap="square"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smtClean="0">
                <a:solidFill>
                  <a:srgbClr val="B9B8BB"/>
                </a:solidFill>
                <a:latin typeface="+mn-lt"/>
                <a:cs typeface="HP Simplified"/>
              </a:rPr>
              <a:t>HP Confidential</a:t>
            </a:r>
            <a:r>
              <a:rPr lang="en-US" sz="800" b="1" i="0" baseline="0" dirty="0" smtClean="0">
                <a:solidFill>
                  <a:srgbClr val="B9B8BB"/>
                </a:solidFill>
                <a:latin typeface="+mn-lt"/>
                <a:cs typeface="HP Simplified"/>
              </a:rPr>
              <a:t> – for HP Internal Use Only</a:t>
            </a:r>
            <a:endParaRPr lang="en-US" sz="800" b="1" i="0" dirty="0" smtClean="0">
              <a:solidFill>
                <a:srgbClr val="B9B8BB"/>
              </a:solidFill>
              <a:latin typeface="+mn-lt"/>
              <a:cs typeface="HP Simplified"/>
            </a:endParaRPr>
          </a:p>
        </p:txBody>
      </p:sp>
    </p:spTree>
    <p:extLst>
      <p:ext uri="{BB962C8B-B14F-4D97-AF65-F5344CB8AC3E}">
        <p14:creationId xmlns:p14="http://schemas.microsoft.com/office/powerpoint/2010/main" val="2606275834"/>
      </p:ext>
    </p:extLst>
  </p:cSld>
  <p:clrMap bg1="lt1" tx1="dk1" bg2="lt2" tx2="dk2" accent1="accent1" accent2="accent2" accent3="accent3" accent4="accent4" accent5="accent5" accent6="accent6" hlink="hlink" folHlink="folHlink"/>
  <p:sldLayoutIdLst>
    <p:sldLayoutId id="2147483830" r:id="rId1"/>
    <p:sldLayoutId id="2147483819" r:id="rId2"/>
    <p:sldLayoutId id="2147483834" r:id="rId3"/>
    <p:sldLayoutId id="2147483833" r:id="rId4"/>
    <p:sldLayoutId id="2147483837" r:id="rId5"/>
    <p:sldLayoutId id="2147483809" r:id="rId6"/>
    <p:sldLayoutId id="2147483839" r:id="rId7"/>
    <p:sldLayoutId id="2147483823" r:id="rId8"/>
    <p:sldLayoutId id="2147483824" r:id="rId9"/>
    <p:sldLayoutId id="2147483825" r:id="rId10"/>
  </p:sldLayoutIdLst>
  <p:timing>
    <p:tnLst>
      <p:par>
        <p:cTn id="1" dur="indefinite" restart="never" nodeType="tmRoot"/>
      </p:par>
    </p:tnLst>
  </p:timing>
  <p:hf sldNum="0" hdr="0" ftr="0" dt="0"/>
  <p:txStyles>
    <p:titleStyle>
      <a:lvl1pPr algn="l" defTabSz="457200" rtl="0" eaLnBrk="1" latinLnBrk="0" hangingPunct="1">
        <a:lnSpc>
          <a:spcPct val="100000"/>
        </a:lnSpc>
        <a:spcBef>
          <a:spcPct val="0"/>
        </a:spcBef>
        <a:spcAft>
          <a:spcPts val="0"/>
        </a:spcAft>
        <a:buNone/>
        <a:defRPr lang="en-GB" sz="2800" b="1" i="0" kern="1200" dirty="0" smtClean="0">
          <a:solidFill>
            <a:srgbClr val="000000"/>
          </a:solidFill>
          <a:latin typeface="HP Simplified" pitchFamily="34" charset="0"/>
          <a:ea typeface="+mj-ea"/>
          <a:cs typeface="HP Simplified" pitchFamily="34" charset="0"/>
        </a:defRPr>
      </a:lvl1pPr>
    </p:titleStyle>
    <p:bodyStyle>
      <a:lvl1pPr marL="0" indent="0" algn="l" defTabSz="457200" rtl="0" eaLnBrk="1" latinLnBrk="0" hangingPunct="1">
        <a:lnSpc>
          <a:spcPct val="100000"/>
        </a:lnSpc>
        <a:spcBef>
          <a:spcPts val="0"/>
        </a:spcBef>
        <a:spcAft>
          <a:spcPts val="400"/>
        </a:spcAft>
        <a:buSzPct val="100000"/>
        <a:buFont typeface="Arial"/>
        <a:buNone/>
        <a:defRPr sz="1800" b="1" i="0" kern="1200">
          <a:solidFill>
            <a:schemeClr val="accent1"/>
          </a:solidFill>
          <a:latin typeface="HP Simplified" pitchFamily="34" charset="0"/>
          <a:ea typeface="+mn-ea"/>
          <a:cs typeface="HP Simplified" pitchFamily="34" charset="0"/>
        </a:defRPr>
      </a:lvl1pPr>
      <a:lvl2pPr marL="0" indent="0" algn="l" defTabSz="430213" rtl="0" eaLnBrk="1" latinLnBrk="0" hangingPunct="1">
        <a:lnSpc>
          <a:spcPct val="100000"/>
        </a:lnSpc>
        <a:spcBef>
          <a:spcPts val="0"/>
        </a:spcBef>
        <a:spcAft>
          <a:spcPts val="400"/>
        </a:spcAft>
        <a:buSzPct val="100000"/>
        <a:buFont typeface="Lucida Grande"/>
        <a:buNone/>
        <a:defRPr sz="1600" b="0" i="0" kern="1200">
          <a:solidFill>
            <a:srgbClr val="000000"/>
          </a:solidFill>
          <a:latin typeface="HP Simplified" pitchFamily="34" charset="0"/>
          <a:ea typeface="+mn-ea"/>
          <a:cs typeface="HP Simplified" pitchFamily="34" charset="0"/>
        </a:defRPr>
      </a:lvl2pPr>
      <a:lvl3pPr marL="169863" indent="-169863" algn="l" defTabSz="457200" rtl="0" eaLnBrk="1" latinLnBrk="0" hangingPunct="1">
        <a:lnSpc>
          <a:spcPct val="100000"/>
        </a:lnSpc>
        <a:spcBef>
          <a:spcPts val="0"/>
        </a:spcBef>
        <a:spcAft>
          <a:spcPts val="400"/>
        </a:spcAft>
        <a:buFont typeface="HP Simplified" pitchFamily="34" charset="0"/>
        <a:buChar char="•"/>
        <a:defRPr sz="1400" b="0" i="0" kern="1200">
          <a:solidFill>
            <a:srgbClr val="000000"/>
          </a:solidFill>
          <a:latin typeface="HP Simplified" pitchFamily="34" charset="0"/>
          <a:ea typeface="+mn-ea"/>
          <a:cs typeface="HP Simplified" pitchFamily="34" charset="0"/>
        </a:defRPr>
      </a:lvl3pPr>
      <a:lvl4pPr marL="341313" indent="-180975" algn="l" defTabSz="457200" rtl="0" eaLnBrk="1" latinLnBrk="0" hangingPunct="1">
        <a:lnSpc>
          <a:spcPct val="100000"/>
        </a:lnSpc>
        <a:spcBef>
          <a:spcPts val="0"/>
        </a:spcBef>
        <a:spcAft>
          <a:spcPts val="400"/>
        </a:spcAft>
        <a:buSzPct val="80000"/>
        <a:buFont typeface="HP Simplified" pitchFamily="34" charset="0"/>
        <a:buChar char="–"/>
        <a:defRPr lang="en-US" sz="1400" b="0" i="0" kern="1200" dirty="0" smtClean="0">
          <a:solidFill>
            <a:srgbClr val="000000"/>
          </a:solidFill>
          <a:latin typeface="HP Simplified" pitchFamily="34" charset="0"/>
          <a:ea typeface="+mn-ea"/>
          <a:cs typeface="HP Simplified" pitchFamily="34" charset="0"/>
        </a:defRPr>
      </a:lvl4pPr>
      <a:lvl5pPr marL="469900" indent="-150813" algn="l" defTabSz="457200" rtl="0" eaLnBrk="1" latinLnBrk="0" hangingPunct="1">
        <a:lnSpc>
          <a:spcPct val="100000"/>
        </a:lnSpc>
        <a:spcBef>
          <a:spcPts val="0"/>
        </a:spcBef>
        <a:spcAft>
          <a:spcPts val="400"/>
        </a:spcAft>
        <a:buFont typeface="HP Simplified" pitchFamily="34" charset="0"/>
        <a:buChar char="•"/>
        <a:tabLst/>
        <a:defRPr sz="1400" b="0" i="0" kern="1200">
          <a:solidFill>
            <a:srgbClr val="000000"/>
          </a:solidFill>
          <a:latin typeface="HP Simplified" pitchFamily="34" charset="0"/>
          <a:ea typeface="+mn-ea"/>
          <a:cs typeface="HP Simplified" pitchFamily="34" charset="0"/>
        </a:defRPr>
      </a:lvl5pPr>
      <a:lvl6pPr marL="2286000" indent="0" algn="l" defTabSz="457200" rtl="0" eaLnBrk="1" latinLnBrk="0" hangingPunct="1">
        <a:lnSpc>
          <a:spcPts val="2500"/>
        </a:lnSpc>
        <a:spcBef>
          <a:spcPct val="20000"/>
        </a:spcBef>
        <a:buFont typeface="Arial"/>
        <a:buNone/>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081" y="389427"/>
            <a:ext cx="8227457" cy="639273"/>
          </a:xfrm>
          <a:prstGeom prst="rect">
            <a:avLst/>
          </a:prstGeom>
        </p:spPr>
        <p:txBody>
          <a:bodyPr vert="horz" lIns="0" tIns="0" rIns="0" bIns="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57200" y="1143001"/>
            <a:ext cx="8227338" cy="3428999"/>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Rectangle 6"/>
          <p:cNvSpPr/>
          <p:nvPr/>
        </p:nvSpPr>
        <p:spPr>
          <a:xfrm>
            <a:off x="456009" y="328280"/>
            <a:ext cx="8229600" cy="13716"/>
          </a:xfrm>
          <a:prstGeom prst="rect">
            <a:avLst/>
          </a:prstGeom>
          <a:solidFill>
            <a:srgbClr val="01A98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sz="1350"/>
          </a:p>
        </p:txBody>
      </p:sp>
      <p:sp>
        <p:nvSpPr>
          <p:cNvPr id="4" name="Date Placeholder 3"/>
          <p:cNvSpPr>
            <a:spLocks noGrp="1"/>
          </p:cNvSpPr>
          <p:nvPr>
            <p:ph type="dt" sz="half" idx="2"/>
          </p:nvPr>
        </p:nvSpPr>
        <p:spPr>
          <a:xfrm>
            <a:off x="4198659" y="4819578"/>
            <a:ext cx="746684" cy="157734"/>
          </a:xfrm>
          <a:prstGeom prst="rect">
            <a:avLst/>
          </a:prstGeom>
        </p:spPr>
        <p:txBody>
          <a:bodyPr vert="horz" wrap="none" lIns="0" tIns="0" rIns="0" bIns="0" rtlCol="0" anchor="b" anchorCtr="0"/>
          <a:lstStyle>
            <a:lvl1pPr algn="ctr">
              <a:defRPr sz="525">
                <a:solidFill>
                  <a:schemeClr val="tx1"/>
                </a:solidFill>
              </a:defRPr>
            </a:lvl1pPr>
          </a:lstStyle>
          <a:p>
            <a:fld id="{65FD8143-BFA3-46F8-9B90-B0E5CFAF7F7C}" type="datetime4">
              <a:rPr lang="en-US" smtClean="0"/>
              <a:t>December 18, 2015</a:t>
            </a:fld>
            <a:endParaRPr/>
          </a:p>
        </p:txBody>
      </p:sp>
      <p:sp>
        <p:nvSpPr>
          <p:cNvPr id="5" name="Footer Placeholder 4"/>
          <p:cNvSpPr>
            <a:spLocks noGrp="1"/>
          </p:cNvSpPr>
          <p:nvPr>
            <p:ph type="ftr" sz="quarter" idx="3"/>
          </p:nvPr>
        </p:nvSpPr>
        <p:spPr>
          <a:xfrm>
            <a:off x="5200650" y="4819578"/>
            <a:ext cx="3018899" cy="157734"/>
          </a:xfrm>
          <a:prstGeom prst="rect">
            <a:avLst/>
          </a:prstGeom>
        </p:spPr>
        <p:txBody>
          <a:bodyPr vert="horz" wrap="none" lIns="0" tIns="0" rIns="0" bIns="0" rtlCol="0" anchor="b" anchorCtr="0"/>
          <a:lstStyle>
            <a:lvl1pPr algn="r">
              <a:defRPr sz="525">
                <a:solidFill>
                  <a:schemeClr val="tx1"/>
                </a:solidFill>
              </a:defRPr>
            </a:lvl1pPr>
          </a:lstStyle>
          <a:p>
            <a:r>
              <a:rPr lang="en-US" smtClean="0"/>
              <a:t>Private | Confidential | Internal Use Only </a:t>
            </a:r>
            <a:endParaRPr/>
          </a:p>
        </p:txBody>
      </p:sp>
      <p:sp>
        <p:nvSpPr>
          <p:cNvPr id="6" name="Slide Number Placeholder 5"/>
          <p:cNvSpPr>
            <a:spLocks noGrp="1"/>
          </p:cNvSpPr>
          <p:nvPr>
            <p:ph type="sldNum" sz="quarter" idx="4"/>
          </p:nvPr>
        </p:nvSpPr>
        <p:spPr bwMode="gray">
          <a:xfrm>
            <a:off x="8286751" y="4823152"/>
            <a:ext cx="400049" cy="174110"/>
          </a:xfrm>
          <a:prstGeom prst="rect">
            <a:avLst/>
          </a:prstGeom>
        </p:spPr>
        <p:txBody>
          <a:bodyPr vert="horz" wrap="none" lIns="0" tIns="0" rIns="0" bIns="0" rtlCol="0" anchor="b" anchorCtr="0"/>
          <a:lstStyle>
            <a:lvl1pPr algn="r">
              <a:defRPr sz="1200">
                <a:solidFill>
                  <a:schemeClr val="accent4"/>
                </a:solidFill>
              </a:defRPr>
            </a:lvl1pPr>
          </a:lstStyle>
          <a:p>
            <a:fld id="{B016F8AB-BCEA-4347-8BA6-BE776009BC89}" type="slidenum">
              <a:rPr lang="en-US" smtClean="0"/>
              <a:pPr/>
              <a:t>‹#›</a:t>
            </a:fld>
            <a:endParaRPr lang="en-US" dirty="0"/>
          </a:p>
        </p:txBody>
      </p:sp>
      <p:grpSp>
        <p:nvGrpSpPr>
          <p:cNvPr id="8" name="Group 7"/>
          <p:cNvGrpSpPr/>
          <p:nvPr/>
        </p:nvGrpSpPr>
        <p:grpSpPr>
          <a:xfrm>
            <a:off x="457705" y="4686301"/>
            <a:ext cx="727103" cy="292893"/>
            <a:chOff x="3578225" y="1146175"/>
            <a:chExt cx="5038725" cy="2111375"/>
          </a:xfrm>
        </p:grpSpPr>
        <p:sp>
          <p:nvSpPr>
            <p:cNvPr id="9" name="Freeform 5"/>
            <p:cNvSpPr>
              <a:spLocks noEditPoints="1"/>
            </p:cNvSpPr>
            <p:nvPr/>
          </p:nvSpPr>
          <p:spPr bwMode="auto">
            <a:xfrm>
              <a:off x="3578225" y="1146175"/>
              <a:ext cx="1725613" cy="498475"/>
            </a:xfrm>
            <a:custGeom>
              <a:avLst/>
              <a:gdLst>
                <a:gd name="T0" fmla="*/ 0 w 1087"/>
                <a:gd name="T1" fmla="*/ 0 h 314"/>
                <a:gd name="T2" fmla="*/ 0 w 1087"/>
                <a:gd name="T3" fmla="*/ 314 h 314"/>
                <a:gd name="T4" fmla="*/ 0 w 1087"/>
                <a:gd name="T5" fmla="*/ 314 h 314"/>
                <a:gd name="T6" fmla="*/ 1087 w 1087"/>
                <a:gd name="T7" fmla="*/ 314 h 314"/>
                <a:gd name="T8" fmla="*/ 1087 w 1087"/>
                <a:gd name="T9" fmla="*/ 0 h 314"/>
                <a:gd name="T10" fmla="*/ 0 w 1087"/>
                <a:gd name="T11" fmla="*/ 0 h 314"/>
                <a:gd name="T12" fmla="*/ 1018 w 1087"/>
                <a:gd name="T13" fmla="*/ 245 h 314"/>
                <a:gd name="T14" fmla="*/ 69 w 1087"/>
                <a:gd name="T15" fmla="*/ 245 h 314"/>
                <a:gd name="T16" fmla="*/ 69 w 1087"/>
                <a:gd name="T17" fmla="*/ 69 h 314"/>
                <a:gd name="T18" fmla="*/ 1018 w 1087"/>
                <a:gd name="T19" fmla="*/ 69 h 314"/>
                <a:gd name="T20" fmla="*/ 1018 w 1087"/>
                <a:gd name="T21" fmla="*/ 245 h 314"/>
                <a:gd name="T22" fmla="*/ 1018 w 1087"/>
                <a:gd name="T23" fmla="*/ 24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314">
                  <a:moveTo>
                    <a:pt x="0" y="0"/>
                  </a:moveTo>
                  <a:lnTo>
                    <a:pt x="0" y="314"/>
                  </a:lnTo>
                  <a:lnTo>
                    <a:pt x="0" y="314"/>
                  </a:lnTo>
                  <a:lnTo>
                    <a:pt x="1087" y="314"/>
                  </a:lnTo>
                  <a:lnTo>
                    <a:pt x="1087" y="0"/>
                  </a:lnTo>
                  <a:lnTo>
                    <a:pt x="0" y="0"/>
                  </a:lnTo>
                  <a:close/>
                  <a:moveTo>
                    <a:pt x="1018" y="245"/>
                  </a:moveTo>
                  <a:lnTo>
                    <a:pt x="69" y="245"/>
                  </a:lnTo>
                  <a:lnTo>
                    <a:pt x="69" y="69"/>
                  </a:lnTo>
                  <a:lnTo>
                    <a:pt x="1018" y="69"/>
                  </a:lnTo>
                  <a:lnTo>
                    <a:pt x="1018" y="245"/>
                  </a:lnTo>
                  <a:lnTo>
                    <a:pt x="1018" y="245"/>
                  </a:lnTo>
                  <a:close/>
                </a:path>
              </a:pathLst>
            </a:custGeom>
            <a:solidFill>
              <a:srgbClr val="00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sp>
          <p:nvSpPr>
            <p:cNvPr id="10" name="Freeform 6"/>
            <p:cNvSpPr>
              <a:spLocks noEditPoints="1"/>
            </p:cNvSpPr>
            <p:nvPr/>
          </p:nvSpPr>
          <p:spPr bwMode="auto">
            <a:xfrm>
              <a:off x="3578225" y="1968500"/>
              <a:ext cx="5038725" cy="1289050"/>
            </a:xfrm>
            <a:custGeom>
              <a:avLst/>
              <a:gdLst>
                <a:gd name="T0" fmla="*/ 80 w 1341"/>
                <a:gd name="T1" fmla="*/ 52 h 342"/>
                <a:gd name="T2" fmla="*/ 29 w 1341"/>
                <a:gd name="T3" fmla="*/ 77 h 342"/>
                <a:gd name="T4" fmla="*/ 212 w 1341"/>
                <a:gd name="T5" fmla="*/ 93 h 342"/>
                <a:gd name="T6" fmla="*/ 174 w 1341"/>
                <a:gd name="T7" fmla="*/ 134 h 342"/>
                <a:gd name="T8" fmla="*/ 272 w 1341"/>
                <a:gd name="T9" fmla="*/ 132 h 342"/>
                <a:gd name="T10" fmla="*/ 276 w 1341"/>
                <a:gd name="T11" fmla="*/ 38 h 342"/>
                <a:gd name="T12" fmla="*/ 327 w 1341"/>
                <a:gd name="T13" fmla="*/ 132 h 342"/>
                <a:gd name="T14" fmla="*/ 398 w 1341"/>
                <a:gd name="T15" fmla="*/ 0 h 342"/>
                <a:gd name="T16" fmla="*/ 402 w 1341"/>
                <a:gd name="T17" fmla="*/ 134 h 342"/>
                <a:gd name="T18" fmla="*/ 448 w 1341"/>
                <a:gd name="T19" fmla="*/ 93 h 342"/>
                <a:gd name="T20" fmla="*/ 448 w 1341"/>
                <a:gd name="T21" fmla="*/ 74 h 342"/>
                <a:gd name="T22" fmla="*/ 642 w 1341"/>
                <a:gd name="T23" fmla="*/ 60 h 342"/>
                <a:gd name="T24" fmla="*/ 642 w 1341"/>
                <a:gd name="T25" fmla="*/ 131 h 342"/>
                <a:gd name="T26" fmla="*/ 570 w 1341"/>
                <a:gd name="T27" fmla="*/ 111 h 342"/>
                <a:gd name="T28" fmla="*/ 530 w 1341"/>
                <a:gd name="T29" fmla="*/ 60 h 342"/>
                <a:gd name="T30" fmla="*/ 558 w 1341"/>
                <a:gd name="T31" fmla="*/ 38 h 342"/>
                <a:gd name="T32" fmla="*/ 738 w 1341"/>
                <a:gd name="T33" fmla="*/ 89 h 342"/>
                <a:gd name="T34" fmla="*/ 787 w 1341"/>
                <a:gd name="T35" fmla="*/ 45 h 342"/>
                <a:gd name="T36" fmla="*/ 736 w 1341"/>
                <a:gd name="T37" fmla="*/ 65 h 342"/>
                <a:gd name="T38" fmla="*/ 848 w 1341"/>
                <a:gd name="T39" fmla="*/ 73 h 342"/>
                <a:gd name="T40" fmla="*/ 876 w 1341"/>
                <a:gd name="T41" fmla="*/ 73 h 342"/>
                <a:gd name="T42" fmla="*/ 833 w 1341"/>
                <a:gd name="T43" fmla="*/ 91 h 342"/>
                <a:gd name="T44" fmla="*/ 965 w 1341"/>
                <a:gd name="T45" fmla="*/ 43 h 342"/>
                <a:gd name="T46" fmla="*/ 964 w 1341"/>
                <a:gd name="T47" fmla="*/ 103 h 342"/>
                <a:gd name="T48" fmla="*/ 1010 w 1341"/>
                <a:gd name="T49" fmla="*/ 132 h 342"/>
                <a:gd name="T50" fmla="*/ 1070 w 1341"/>
                <a:gd name="T51" fmla="*/ 38 h 342"/>
                <a:gd name="T52" fmla="*/ 1010 w 1341"/>
                <a:gd name="T53" fmla="*/ 89 h 342"/>
                <a:gd name="T54" fmla="*/ 1133 w 1341"/>
                <a:gd name="T55" fmla="*/ 73 h 342"/>
                <a:gd name="T56" fmla="*/ 1160 w 1341"/>
                <a:gd name="T57" fmla="*/ 73 h 342"/>
                <a:gd name="T58" fmla="*/ 1117 w 1341"/>
                <a:gd name="T59" fmla="*/ 91 h 342"/>
                <a:gd name="T60" fmla="*/ 1239 w 1341"/>
                <a:gd name="T61" fmla="*/ 39 h 342"/>
                <a:gd name="T62" fmla="*/ 1180 w 1341"/>
                <a:gd name="T63" fmla="*/ 132 h 342"/>
                <a:gd name="T64" fmla="*/ 1246 w 1341"/>
                <a:gd name="T65" fmla="*/ 85 h 342"/>
                <a:gd name="T66" fmla="*/ 1314 w 1341"/>
                <a:gd name="T67" fmla="*/ 132 h 342"/>
                <a:gd name="T68" fmla="*/ 1295 w 1341"/>
                <a:gd name="T69" fmla="*/ 110 h 342"/>
                <a:gd name="T70" fmla="*/ 18 w 1341"/>
                <a:gd name="T71" fmla="*/ 231 h 342"/>
                <a:gd name="T72" fmla="*/ 81 w 1341"/>
                <a:gd name="T73" fmla="*/ 307 h 342"/>
                <a:gd name="T74" fmla="*/ 164 w 1341"/>
                <a:gd name="T75" fmla="*/ 307 h 342"/>
                <a:gd name="T76" fmla="*/ 103 w 1341"/>
                <a:gd name="T77" fmla="*/ 214 h 342"/>
                <a:gd name="T78" fmla="*/ 252 w 1341"/>
                <a:gd name="T79" fmla="*/ 229 h 342"/>
                <a:gd name="T80" fmla="*/ 252 w 1341"/>
                <a:gd name="T81" fmla="*/ 307 h 342"/>
                <a:gd name="T82" fmla="*/ 211 w 1341"/>
                <a:gd name="T83" fmla="*/ 214 h 342"/>
                <a:gd name="T84" fmla="*/ 305 w 1341"/>
                <a:gd name="T85" fmla="*/ 212 h 342"/>
                <a:gd name="T86" fmla="*/ 338 w 1341"/>
                <a:gd name="T87" fmla="*/ 285 h 342"/>
                <a:gd name="T88" fmla="*/ 281 w 1341"/>
                <a:gd name="T89" fmla="*/ 251 h 342"/>
                <a:gd name="T90" fmla="*/ 403 w 1341"/>
                <a:gd name="T91" fmla="*/ 229 h 342"/>
                <a:gd name="T92" fmla="*/ 382 w 1341"/>
                <a:gd name="T93" fmla="*/ 228 h 342"/>
                <a:gd name="T94" fmla="*/ 430 w 1341"/>
                <a:gd name="T95" fmla="*/ 342 h 342"/>
                <a:gd name="T96" fmla="*/ 498 w 1341"/>
                <a:gd name="T97" fmla="*/ 260 h 342"/>
                <a:gd name="T98" fmla="*/ 577 w 1341"/>
                <a:gd name="T99" fmla="*/ 212 h 342"/>
                <a:gd name="T100" fmla="*/ 554 w 1341"/>
                <a:gd name="T101" fmla="*/ 307 h 342"/>
                <a:gd name="T102" fmla="*/ 623 w 1341"/>
                <a:gd name="T103" fmla="*/ 187 h 342"/>
                <a:gd name="T104" fmla="*/ 621 w 1341"/>
                <a:gd name="T105" fmla="*/ 307 h 342"/>
                <a:gd name="T106" fmla="*/ 644 w 1341"/>
                <a:gd name="T107" fmla="*/ 300 h 342"/>
                <a:gd name="T108" fmla="*/ 644 w 1341"/>
                <a:gd name="T109" fmla="*/ 240 h 342"/>
                <a:gd name="T110" fmla="*/ 661 w 1341"/>
                <a:gd name="T111" fmla="*/ 238 h 342"/>
                <a:gd name="T112" fmla="*/ 807 w 1341"/>
                <a:gd name="T113" fmla="*/ 266 h 342"/>
                <a:gd name="T114" fmla="*/ 772 w 1341"/>
                <a:gd name="T115" fmla="*/ 3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1" h="342">
                  <a:moveTo>
                    <a:pt x="29" y="132"/>
                  </a:moveTo>
                  <a:cubicBezTo>
                    <a:pt x="0" y="132"/>
                    <a:pt x="0" y="132"/>
                    <a:pt x="0" y="132"/>
                  </a:cubicBezTo>
                  <a:cubicBezTo>
                    <a:pt x="0" y="0"/>
                    <a:pt x="0" y="0"/>
                    <a:pt x="0" y="0"/>
                  </a:cubicBezTo>
                  <a:cubicBezTo>
                    <a:pt x="29" y="0"/>
                    <a:pt x="29" y="0"/>
                    <a:pt x="29" y="0"/>
                  </a:cubicBezTo>
                  <a:cubicBezTo>
                    <a:pt x="29" y="52"/>
                    <a:pt x="29" y="52"/>
                    <a:pt x="29" y="52"/>
                  </a:cubicBezTo>
                  <a:cubicBezTo>
                    <a:pt x="80" y="52"/>
                    <a:pt x="80" y="52"/>
                    <a:pt x="80" y="52"/>
                  </a:cubicBezTo>
                  <a:cubicBezTo>
                    <a:pt x="80" y="0"/>
                    <a:pt x="80" y="0"/>
                    <a:pt x="80" y="0"/>
                  </a:cubicBezTo>
                  <a:cubicBezTo>
                    <a:pt x="109" y="0"/>
                    <a:pt x="109" y="0"/>
                    <a:pt x="109" y="0"/>
                  </a:cubicBezTo>
                  <a:cubicBezTo>
                    <a:pt x="109" y="132"/>
                    <a:pt x="109" y="132"/>
                    <a:pt x="109" y="132"/>
                  </a:cubicBezTo>
                  <a:cubicBezTo>
                    <a:pt x="80" y="132"/>
                    <a:pt x="80" y="132"/>
                    <a:pt x="80" y="132"/>
                  </a:cubicBezTo>
                  <a:cubicBezTo>
                    <a:pt x="80" y="77"/>
                    <a:pt x="80" y="77"/>
                    <a:pt x="80" y="77"/>
                  </a:cubicBezTo>
                  <a:cubicBezTo>
                    <a:pt x="29" y="77"/>
                    <a:pt x="29" y="77"/>
                    <a:pt x="29" y="77"/>
                  </a:cubicBezTo>
                  <a:lnTo>
                    <a:pt x="29" y="132"/>
                  </a:lnTo>
                  <a:close/>
                  <a:moveTo>
                    <a:pt x="174" y="134"/>
                  </a:moveTo>
                  <a:cubicBezTo>
                    <a:pt x="145" y="134"/>
                    <a:pt x="125" y="116"/>
                    <a:pt x="125" y="85"/>
                  </a:cubicBezTo>
                  <a:cubicBezTo>
                    <a:pt x="125" y="56"/>
                    <a:pt x="144" y="36"/>
                    <a:pt x="170" y="36"/>
                  </a:cubicBezTo>
                  <a:cubicBezTo>
                    <a:pt x="198" y="36"/>
                    <a:pt x="212" y="55"/>
                    <a:pt x="212" y="83"/>
                  </a:cubicBezTo>
                  <a:cubicBezTo>
                    <a:pt x="212" y="93"/>
                    <a:pt x="212" y="93"/>
                    <a:pt x="212" y="93"/>
                  </a:cubicBezTo>
                  <a:cubicBezTo>
                    <a:pt x="152" y="93"/>
                    <a:pt x="152" y="93"/>
                    <a:pt x="152" y="93"/>
                  </a:cubicBezTo>
                  <a:cubicBezTo>
                    <a:pt x="155" y="108"/>
                    <a:pt x="167" y="112"/>
                    <a:pt x="178" y="112"/>
                  </a:cubicBezTo>
                  <a:cubicBezTo>
                    <a:pt x="188" y="112"/>
                    <a:pt x="195" y="110"/>
                    <a:pt x="204" y="104"/>
                  </a:cubicBezTo>
                  <a:cubicBezTo>
                    <a:pt x="205" y="104"/>
                    <a:pt x="205" y="104"/>
                    <a:pt x="205" y="104"/>
                  </a:cubicBezTo>
                  <a:cubicBezTo>
                    <a:pt x="205" y="126"/>
                    <a:pt x="205" y="126"/>
                    <a:pt x="205" y="126"/>
                  </a:cubicBezTo>
                  <a:cubicBezTo>
                    <a:pt x="198" y="131"/>
                    <a:pt x="187" y="134"/>
                    <a:pt x="174" y="134"/>
                  </a:cubicBezTo>
                  <a:close/>
                  <a:moveTo>
                    <a:pt x="152" y="74"/>
                  </a:moveTo>
                  <a:cubicBezTo>
                    <a:pt x="186" y="74"/>
                    <a:pt x="186" y="74"/>
                    <a:pt x="186" y="74"/>
                  </a:cubicBezTo>
                  <a:cubicBezTo>
                    <a:pt x="186" y="64"/>
                    <a:pt x="182" y="58"/>
                    <a:pt x="170" y="58"/>
                  </a:cubicBezTo>
                  <a:cubicBezTo>
                    <a:pt x="162" y="58"/>
                    <a:pt x="155" y="61"/>
                    <a:pt x="152" y="74"/>
                  </a:cubicBezTo>
                  <a:close/>
                  <a:moveTo>
                    <a:pt x="287" y="77"/>
                  </a:moveTo>
                  <a:cubicBezTo>
                    <a:pt x="272" y="132"/>
                    <a:pt x="272" y="132"/>
                    <a:pt x="272" y="132"/>
                  </a:cubicBezTo>
                  <a:cubicBezTo>
                    <a:pt x="247" y="132"/>
                    <a:pt x="247" y="132"/>
                    <a:pt x="247" y="132"/>
                  </a:cubicBezTo>
                  <a:cubicBezTo>
                    <a:pt x="218" y="39"/>
                    <a:pt x="218" y="39"/>
                    <a:pt x="218" y="39"/>
                  </a:cubicBezTo>
                  <a:cubicBezTo>
                    <a:pt x="218" y="38"/>
                    <a:pt x="218" y="38"/>
                    <a:pt x="218" y="38"/>
                  </a:cubicBezTo>
                  <a:cubicBezTo>
                    <a:pt x="246" y="38"/>
                    <a:pt x="246" y="38"/>
                    <a:pt x="246" y="38"/>
                  </a:cubicBezTo>
                  <a:cubicBezTo>
                    <a:pt x="261" y="93"/>
                    <a:pt x="261" y="93"/>
                    <a:pt x="261" y="93"/>
                  </a:cubicBezTo>
                  <a:cubicBezTo>
                    <a:pt x="276" y="38"/>
                    <a:pt x="276" y="38"/>
                    <a:pt x="276" y="38"/>
                  </a:cubicBezTo>
                  <a:cubicBezTo>
                    <a:pt x="298" y="38"/>
                    <a:pt x="298" y="38"/>
                    <a:pt x="298" y="38"/>
                  </a:cubicBezTo>
                  <a:cubicBezTo>
                    <a:pt x="313" y="93"/>
                    <a:pt x="313" y="93"/>
                    <a:pt x="313" y="93"/>
                  </a:cubicBezTo>
                  <a:cubicBezTo>
                    <a:pt x="329" y="38"/>
                    <a:pt x="329" y="38"/>
                    <a:pt x="329" y="38"/>
                  </a:cubicBezTo>
                  <a:cubicBezTo>
                    <a:pt x="355" y="38"/>
                    <a:pt x="355" y="38"/>
                    <a:pt x="355" y="38"/>
                  </a:cubicBezTo>
                  <a:cubicBezTo>
                    <a:pt x="355" y="39"/>
                    <a:pt x="355" y="39"/>
                    <a:pt x="355" y="39"/>
                  </a:cubicBezTo>
                  <a:cubicBezTo>
                    <a:pt x="327" y="132"/>
                    <a:pt x="327" y="132"/>
                    <a:pt x="327" y="132"/>
                  </a:cubicBezTo>
                  <a:cubicBezTo>
                    <a:pt x="302" y="132"/>
                    <a:pt x="302" y="132"/>
                    <a:pt x="302" y="132"/>
                  </a:cubicBezTo>
                  <a:lnTo>
                    <a:pt x="287" y="77"/>
                  </a:lnTo>
                  <a:close/>
                  <a:moveTo>
                    <a:pt x="402" y="134"/>
                  </a:moveTo>
                  <a:cubicBezTo>
                    <a:pt x="379" y="134"/>
                    <a:pt x="370" y="125"/>
                    <a:pt x="370" y="104"/>
                  </a:cubicBezTo>
                  <a:cubicBezTo>
                    <a:pt x="370" y="0"/>
                    <a:pt x="370" y="0"/>
                    <a:pt x="370" y="0"/>
                  </a:cubicBezTo>
                  <a:cubicBezTo>
                    <a:pt x="398" y="0"/>
                    <a:pt x="398" y="0"/>
                    <a:pt x="398" y="0"/>
                  </a:cubicBezTo>
                  <a:cubicBezTo>
                    <a:pt x="398" y="102"/>
                    <a:pt x="398" y="102"/>
                    <a:pt x="398" y="102"/>
                  </a:cubicBezTo>
                  <a:cubicBezTo>
                    <a:pt x="398" y="108"/>
                    <a:pt x="400" y="111"/>
                    <a:pt x="406" y="111"/>
                  </a:cubicBezTo>
                  <a:cubicBezTo>
                    <a:pt x="408" y="111"/>
                    <a:pt x="410" y="110"/>
                    <a:pt x="412" y="109"/>
                  </a:cubicBezTo>
                  <a:cubicBezTo>
                    <a:pt x="413" y="109"/>
                    <a:pt x="413" y="109"/>
                    <a:pt x="413" y="109"/>
                  </a:cubicBezTo>
                  <a:cubicBezTo>
                    <a:pt x="413" y="132"/>
                    <a:pt x="413" y="132"/>
                    <a:pt x="413" y="132"/>
                  </a:cubicBezTo>
                  <a:cubicBezTo>
                    <a:pt x="410" y="133"/>
                    <a:pt x="406" y="134"/>
                    <a:pt x="402" y="134"/>
                  </a:cubicBezTo>
                  <a:close/>
                  <a:moveTo>
                    <a:pt x="469" y="134"/>
                  </a:moveTo>
                  <a:cubicBezTo>
                    <a:pt x="440" y="134"/>
                    <a:pt x="420" y="116"/>
                    <a:pt x="420" y="85"/>
                  </a:cubicBezTo>
                  <a:cubicBezTo>
                    <a:pt x="420" y="56"/>
                    <a:pt x="440" y="36"/>
                    <a:pt x="465" y="36"/>
                  </a:cubicBezTo>
                  <a:cubicBezTo>
                    <a:pt x="494" y="36"/>
                    <a:pt x="507" y="55"/>
                    <a:pt x="507" y="83"/>
                  </a:cubicBezTo>
                  <a:cubicBezTo>
                    <a:pt x="507" y="93"/>
                    <a:pt x="507" y="93"/>
                    <a:pt x="507" y="93"/>
                  </a:cubicBezTo>
                  <a:cubicBezTo>
                    <a:pt x="448" y="93"/>
                    <a:pt x="448" y="93"/>
                    <a:pt x="448" y="93"/>
                  </a:cubicBezTo>
                  <a:cubicBezTo>
                    <a:pt x="451" y="108"/>
                    <a:pt x="462" y="112"/>
                    <a:pt x="474" y="112"/>
                  </a:cubicBezTo>
                  <a:cubicBezTo>
                    <a:pt x="484" y="112"/>
                    <a:pt x="491" y="110"/>
                    <a:pt x="500" y="104"/>
                  </a:cubicBezTo>
                  <a:cubicBezTo>
                    <a:pt x="501" y="104"/>
                    <a:pt x="501" y="104"/>
                    <a:pt x="501" y="104"/>
                  </a:cubicBezTo>
                  <a:cubicBezTo>
                    <a:pt x="501" y="126"/>
                    <a:pt x="501" y="126"/>
                    <a:pt x="501" y="126"/>
                  </a:cubicBezTo>
                  <a:cubicBezTo>
                    <a:pt x="493" y="131"/>
                    <a:pt x="482" y="134"/>
                    <a:pt x="469" y="134"/>
                  </a:cubicBezTo>
                  <a:close/>
                  <a:moveTo>
                    <a:pt x="448" y="74"/>
                  </a:moveTo>
                  <a:cubicBezTo>
                    <a:pt x="482" y="74"/>
                    <a:pt x="482" y="74"/>
                    <a:pt x="482" y="74"/>
                  </a:cubicBezTo>
                  <a:cubicBezTo>
                    <a:pt x="481" y="64"/>
                    <a:pt x="477" y="58"/>
                    <a:pt x="466" y="58"/>
                  </a:cubicBezTo>
                  <a:cubicBezTo>
                    <a:pt x="457" y="58"/>
                    <a:pt x="450" y="61"/>
                    <a:pt x="448" y="74"/>
                  </a:cubicBezTo>
                  <a:close/>
                  <a:moveTo>
                    <a:pt x="622" y="38"/>
                  </a:moveTo>
                  <a:cubicBezTo>
                    <a:pt x="642" y="38"/>
                    <a:pt x="642" y="38"/>
                    <a:pt x="642" y="38"/>
                  </a:cubicBezTo>
                  <a:cubicBezTo>
                    <a:pt x="642" y="60"/>
                    <a:pt x="642" y="60"/>
                    <a:pt x="642" y="60"/>
                  </a:cubicBezTo>
                  <a:cubicBezTo>
                    <a:pt x="622" y="60"/>
                    <a:pt x="622" y="60"/>
                    <a:pt x="622" y="60"/>
                  </a:cubicBezTo>
                  <a:cubicBezTo>
                    <a:pt x="622" y="99"/>
                    <a:pt x="622" y="99"/>
                    <a:pt x="622" y="99"/>
                  </a:cubicBezTo>
                  <a:cubicBezTo>
                    <a:pt x="622" y="107"/>
                    <a:pt x="625" y="111"/>
                    <a:pt x="633" y="111"/>
                  </a:cubicBezTo>
                  <a:cubicBezTo>
                    <a:pt x="636" y="111"/>
                    <a:pt x="639" y="110"/>
                    <a:pt x="642" y="109"/>
                  </a:cubicBezTo>
                  <a:cubicBezTo>
                    <a:pt x="642" y="109"/>
                    <a:pt x="642" y="109"/>
                    <a:pt x="642" y="109"/>
                  </a:cubicBezTo>
                  <a:cubicBezTo>
                    <a:pt x="642" y="131"/>
                    <a:pt x="642" y="131"/>
                    <a:pt x="642" y="131"/>
                  </a:cubicBezTo>
                  <a:cubicBezTo>
                    <a:pt x="639" y="132"/>
                    <a:pt x="633" y="134"/>
                    <a:pt x="625" y="134"/>
                  </a:cubicBezTo>
                  <a:cubicBezTo>
                    <a:pt x="603" y="134"/>
                    <a:pt x="594" y="124"/>
                    <a:pt x="594" y="100"/>
                  </a:cubicBezTo>
                  <a:cubicBezTo>
                    <a:pt x="594" y="60"/>
                    <a:pt x="594" y="60"/>
                    <a:pt x="594" y="60"/>
                  </a:cubicBezTo>
                  <a:cubicBezTo>
                    <a:pt x="558" y="60"/>
                    <a:pt x="558" y="60"/>
                    <a:pt x="558" y="60"/>
                  </a:cubicBezTo>
                  <a:cubicBezTo>
                    <a:pt x="558" y="99"/>
                    <a:pt x="558" y="99"/>
                    <a:pt x="558" y="99"/>
                  </a:cubicBezTo>
                  <a:cubicBezTo>
                    <a:pt x="558" y="107"/>
                    <a:pt x="561" y="111"/>
                    <a:pt x="570" y="111"/>
                  </a:cubicBezTo>
                  <a:cubicBezTo>
                    <a:pt x="572" y="111"/>
                    <a:pt x="575" y="110"/>
                    <a:pt x="578" y="109"/>
                  </a:cubicBezTo>
                  <a:cubicBezTo>
                    <a:pt x="579" y="109"/>
                    <a:pt x="579" y="109"/>
                    <a:pt x="579" y="109"/>
                  </a:cubicBezTo>
                  <a:cubicBezTo>
                    <a:pt x="579" y="131"/>
                    <a:pt x="579" y="131"/>
                    <a:pt x="579" y="131"/>
                  </a:cubicBezTo>
                  <a:cubicBezTo>
                    <a:pt x="575" y="132"/>
                    <a:pt x="570" y="134"/>
                    <a:pt x="562" y="134"/>
                  </a:cubicBezTo>
                  <a:cubicBezTo>
                    <a:pt x="539" y="134"/>
                    <a:pt x="530" y="124"/>
                    <a:pt x="530" y="100"/>
                  </a:cubicBezTo>
                  <a:cubicBezTo>
                    <a:pt x="530" y="60"/>
                    <a:pt x="530" y="60"/>
                    <a:pt x="530" y="60"/>
                  </a:cubicBezTo>
                  <a:cubicBezTo>
                    <a:pt x="516" y="60"/>
                    <a:pt x="516" y="60"/>
                    <a:pt x="516" y="60"/>
                  </a:cubicBezTo>
                  <a:cubicBezTo>
                    <a:pt x="516" y="38"/>
                    <a:pt x="516" y="38"/>
                    <a:pt x="516" y="38"/>
                  </a:cubicBezTo>
                  <a:cubicBezTo>
                    <a:pt x="530" y="38"/>
                    <a:pt x="530" y="38"/>
                    <a:pt x="530" y="38"/>
                  </a:cubicBezTo>
                  <a:cubicBezTo>
                    <a:pt x="530" y="12"/>
                    <a:pt x="530" y="12"/>
                    <a:pt x="530" y="12"/>
                  </a:cubicBezTo>
                  <a:cubicBezTo>
                    <a:pt x="558" y="12"/>
                    <a:pt x="558" y="12"/>
                    <a:pt x="558" y="12"/>
                  </a:cubicBezTo>
                  <a:cubicBezTo>
                    <a:pt x="558" y="38"/>
                    <a:pt x="558" y="38"/>
                    <a:pt x="558" y="38"/>
                  </a:cubicBezTo>
                  <a:cubicBezTo>
                    <a:pt x="594" y="38"/>
                    <a:pt x="594" y="38"/>
                    <a:pt x="594" y="38"/>
                  </a:cubicBezTo>
                  <a:cubicBezTo>
                    <a:pt x="594" y="12"/>
                    <a:pt x="594" y="12"/>
                    <a:pt x="594" y="12"/>
                  </a:cubicBezTo>
                  <a:cubicBezTo>
                    <a:pt x="622" y="12"/>
                    <a:pt x="622" y="12"/>
                    <a:pt x="622" y="12"/>
                  </a:cubicBezTo>
                  <a:cubicBezTo>
                    <a:pt x="622" y="38"/>
                    <a:pt x="622" y="38"/>
                    <a:pt x="622" y="38"/>
                  </a:cubicBezTo>
                  <a:close/>
                  <a:moveTo>
                    <a:pt x="787" y="45"/>
                  </a:moveTo>
                  <a:cubicBezTo>
                    <a:pt x="787" y="73"/>
                    <a:pt x="768" y="89"/>
                    <a:pt x="738" y="89"/>
                  </a:cubicBezTo>
                  <a:cubicBezTo>
                    <a:pt x="718" y="89"/>
                    <a:pt x="718" y="89"/>
                    <a:pt x="718" y="89"/>
                  </a:cubicBezTo>
                  <a:cubicBezTo>
                    <a:pt x="718" y="132"/>
                    <a:pt x="718" y="132"/>
                    <a:pt x="718" y="132"/>
                  </a:cubicBezTo>
                  <a:cubicBezTo>
                    <a:pt x="689" y="132"/>
                    <a:pt x="689" y="132"/>
                    <a:pt x="689" y="132"/>
                  </a:cubicBezTo>
                  <a:cubicBezTo>
                    <a:pt x="689" y="0"/>
                    <a:pt x="689" y="0"/>
                    <a:pt x="689" y="0"/>
                  </a:cubicBezTo>
                  <a:cubicBezTo>
                    <a:pt x="738" y="0"/>
                    <a:pt x="738" y="0"/>
                    <a:pt x="738" y="0"/>
                  </a:cubicBezTo>
                  <a:cubicBezTo>
                    <a:pt x="768" y="0"/>
                    <a:pt x="787" y="16"/>
                    <a:pt x="787" y="45"/>
                  </a:cubicBezTo>
                  <a:close/>
                  <a:moveTo>
                    <a:pt x="736" y="65"/>
                  </a:moveTo>
                  <a:cubicBezTo>
                    <a:pt x="751" y="65"/>
                    <a:pt x="758" y="57"/>
                    <a:pt x="758" y="45"/>
                  </a:cubicBezTo>
                  <a:cubicBezTo>
                    <a:pt x="758" y="33"/>
                    <a:pt x="751" y="24"/>
                    <a:pt x="736" y="24"/>
                  </a:cubicBezTo>
                  <a:cubicBezTo>
                    <a:pt x="718" y="24"/>
                    <a:pt x="718" y="24"/>
                    <a:pt x="718" y="24"/>
                  </a:cubicBezTo>
                  <a:cubicBezTo>
                    <a:pt x="718" y="65"/>
                    <a:pt x="718" y="65"/>
                    <a:pt x="718" y="65"/>
                  </a:cubicBezTo>
                  <a:lnTo>
                    <a:pt x="736" y="65"/>
                  </a:lnTo>
                  <a:close/>
                  <a:moveTo>
                    <a:pt x="849" y="123"/>
                  </a:moveTo>
                  <a:cubicBezTo>
                    <a:pt x="843" y="130"/>
                    <a:pt x="834" y="134"/>
                    <a:pt x="824" y="134"/>
                  </a:cubicBezTo>
                  <a:cubicBezTo>
                    <a:pt x="806" y="134"/>
                    <a:pt x="791" y="122"/>
                    <a:pt x="791" y="103"/>
                  </a:cubicBezTo>
                  <a:cubicBezTo>
                    <a:pt x="791" y="84"/>
                    <a:pt x="806" y="72"/>
                    <a:pt x="827" y="72"/>
                  </a:cubicBezTo>
                  <a:cubicBezTo>
                    <a:pt x="834" y="72"/>
                    <a:pt x="841" y="73"/>
                    <a:pt x="848" y="75"/>
                  </a:cubicBezTo>
                  <a:cubicBezTo>
                    <a:pt x="848" y="73"/>
                    <a:pt x="848" y="73"/>
                    <a:pt x="848" y="73"/>
                  </a:cubicBezTo>
                  <a:cubicBezTo>
                    <a:pt x="848" y="63"/>
                    <a:pt x="842" y="59"/>
                    <a:pt x="827" y="59"/>
                  </a:cubicBezTo>
                  <a:cubicBezTo>
                    <a:pt x="818" y="59"/>
                    <a:pt x="809" y="62"/>
                    <a:pt x="801" y="66"/>
                  </a:cubicBezTo>
                  <a:cubicBezTo>
                    <a:pt x="800" y="66"/>
                    <a:pt x="800" y="66"/>
                    <a:pt x="800" y="66"/>
                  </a:cubicBezTo>
                  <a:cubicBezTo>
                    <a:pt x="800" y="44"/>
                    <a:pt x="800" y="44"/>
                    <a:pt x="800" y="44"/>
                  </a:cubicBezTo>
                  <a:cubicBezTo>
                    <a:pt x="807" y="40"/>
                    <a:pt x="820" y="36"/>
                    <a:pt x="832" y="36"/>
                  </a:cubicBezTo>
                  <a:cubicBezTo>
                    <a:pt x="860" y="36"/>
                    <a:pt x="876" y="49"/>
                    <a:pt x="876" y="73"/>
                  </a:cubicBezTo>
                  <a:cubicBezTo>
                    <a:pt x="876" y="132"/>
                    <a:pt x="876" y="132"/>
                    <a:pt x="876" y="132"/>
                  </a:cubicBezTo>
                  <a:cubicBezTo>
                    <a:pt x="849" y="132"/>
                    <a:pt x="849" y="132"/>
                    <a:pt x="849" y="132"/>
                  </a:cubicBezTo>
                  <a:cubicBezTo>
                    <a:pt x="849" y="123"/>
                    <a:pt x="849" y="123"/>
                    <a:pt x="849" y="123"/>
                  </a:cubicBezTo>
                  <a:close/>
                  <a:moveTo>
                    <a:pt x="848" y="102"/>
                  </a:moveTo>
                  <a:cubicBezTo>
                    <a:pt x="848" y="94"/>
                    <a:pt x="848" y="94"/>
                    <a:pt x="848" y="94"/>
                  </a:cubicBezTo>
                  <a:cubicBezTo>
                    <a:pt x="844" y="92"/>
                    <a:pt x="838" y="91"/>
                    <a:pt x="833" y="91"/>
                  </a:cubicBezTo>
                  <a:cubicBezTo>
                    <a:pt x="823" y="91"/>
                    <a:pt x="818" y="95"/>
                    <a:pt x="818" y="102"/>
                  </a:cubicBezTo>
                  <a:cubicBezTo>
                    <a:pt x="818" y="110"/>
                    <a:pt x="823" y="113"/>
                    <a:pt x="832" y="113"/>
                  </a:cubicBezTo>
                  <a:cubicBezTo>
                    <a:pt x="839" y="113"/>
                    <a:pt x="845" y="109"/>
                    <a:pt x="848" y="102"/>
                  </a:cubicBezTo>
                  <a:close/>
                  <a:moveTo>
                    <a:pt x="890" y="85"/>
                  </a:moveTo>
                  <a:cubicBezTo>
                    <a:pt x="890" y="55"/>
                    <a:pt x="911" y="36"/>
                    <a:pt x="939" y="36"/>
                  </a:cubicBezTo>
                  <a:cubicBezTo>
                    <a:pt x="949" y="36"/>
                    <a:pt x="958" y="38"/>
                    <a:pt x="965" y="43"/>
                  </a:cubicBezTo>
                  <a:cubicBezTo>
                    <a:pt x="965" y="67"/>
                    <a:pt x="965" y="67"/>
                    <a:pt x="965" y="67"/>
                  </a:cubicBezTo>
                  <a:cubicBezTo>
                    <a:pt x="964" y="67"/>
                    <a:pt x="964" y="67"/>
                    <a:pt x="964" y="67"/>
                  </a:cubicBezTo>
                  <a:cubicBezTo>
                    <a:pt x="958" y="62"/>
                    <a:pt x="951" y="60"/>
                    <a:pt x="943" y="60"/>
                  </a:cubicBezTo>
                  <a:cubicBezTo>
                    <a:pt x="929" y="60"/>
                    <a:pt x="918" y="69"/>
                    <a:pt x="918" y="85"/>
                  </a:cubicBezTo>
                  <a:cubicBezTo>
                    <a:pt x="918" y="101"/>
                    <a:pt x="929" y="110"/>
                    <a:pt x="943" y="110"/>
                  </a:cubicBezTo>
                  <a:cubicBezTo>
                    <a:pt x="951" y="110"/>
                    <a:pt x="958" y="108"/>
                    <a:pt x="964" y="103"/>
                  </a:cubicBezTo>
                  <a:cubicBezTo>
                    <a:pt x="965" y="103"/>
                    <a:pt x="965" y="103"/>
                    <a:pt x="965" y="103"/>
                  </a:cubicBezTo>
                  <a:cubicBezTo>
                    <a:pt x="965" y="127"/>
                    <a:pt x="965" y="127"/>
                    <a:pt x="965" y="127"/>
                  </a:cubicBezTo>
                  <a:cubicBezTo>
                    <a:pt x="958" y="132"/>
                    <a:pt x="949" y="134"/>
                    <a:pt x="939" y="134"/>
                  </a:cubicBezTo>
                  <a:cubicBezTo>
                    <a:pt x="911" y="134"/>
                    <a:pt x="890" y="115"/>
                    <a:pt x="890" y="85"/>
                  </a:cubicBezTo>
                  <a:close/>
                  <a:moveTo>
                    <a:pt x="1010" y="89"/>
                  </a:moveTo>
                  <a:cubicBezTo>
                    <a:pt x="1010" y="132"/>
                    <a:pt x="1010" y="132"/>
                    <a:pt x="1010" y="132"/>
                  </a:cubicBezTo>
                  <a:cubicBezTo>
                    <a:pt x="983" y="132"/>
                    <a:pt x="983" y="132"/>
                    <a:pt x="983" y="132"/>
                  </a:cubicBezTo>
                  <a:cubicBezTo>
                    <a:pt x="983" y="0"/>
                    <a:pt x="983" y="0"/>
                    <a:pt x="983" y="0"/>
                  </a:cubicBezTo>
                  <a:cubicBezTo>
                    <a:pt x="1010" y="0"/>
                    <a:pt x="1010" y="0"/>
                    <a:pt x="1010" y="0"/>
                  </a:cubicBezTo>
                  <a:cubicBezTo>
                    <a:pt x="1010" y="75"/>
                    <a:pt x="1010" y="75"/>
                    <a:pt x="1010" y="75"/>
                  </a:cubicBezTo>
                  <a:cubicBezTo>
                    <a:pt x="1039" y="38"/>
                    <a:pt x="1039" y="38"/>
                    <a:pt x="1039" y="38"/>
                  </a:cubicBezTo>
                  <a:cubicBezTo>
                    <a:pt x="1070" y="38"/>
                    <a:pt x="1070" y="38"/>
                    <a:pt x="1070" y="38"/>
                  </a:cubicBezTo>
                  <a:cubicBezTo>
                    <a:pt x="1070" y="39"/>
                    <a:pt x="1070" y="39"/>
                    <a:pt x="1070" y="39"/>
                  </a:cubicBezTo>
                  <a:cubicBezTo>
                    <a:pt x="1036" y="82"/>
                    <a:pt x="1036" y="82"/>
                    <a:pt x="1036" y="82"/>
                  </a:cubicBezTo>
                  <a:cubicBezTo>
                    <a:pt x="1070" y="131"/>
                    <a:pt x="1070" y="131"/>
                    <a:pt x="1070" y="131"/>
                  </a:cubicBezTo>
                  <a:cubicBezTo>
                    <a:pt x="1070" y="132"/>
                    <a:pt x="1070" y="132"/>
                    <a:pt x="1070" y="132"/>
                  </a:cubicBezTo>
                  <a:cubicBezTo>
                    <a:pt x="1038" y="132"/>
                    <a:pt x="1038" y="132"/>
                    <a:pt x="1038" y="132"/>
                  </a:cubicBezTo>
                  <a:lnTo>
                    <a:pt x="1010" y="89"/>
                  </a:lnTo>
                  <a:close/>
                  <a:moveTo>
                    <a:pt x="1133" y="123"/>
                  </a:moveTo>
                  <a:cubicBezTo>
                    <a:pt x="1127" y="130"/>
                    <a:pt x="1118" y="134"/>
                    <a:pt x="1108" y="134"/>
                  </a:cubicBezTo>
                  <a:cubicBezTo>
                    <a:pt x="1090" y="134"/>
                    <a:pt x="1075" y="122"/>
                    <a:pt x="1075" y="103"/>
                  </a:cubicBezTo>
                  <a:cubicBezTo>
                    <a:pt x="1075" y="84"/>
                    <a:pt x="1090" y="72"/>
                    <a:pt x="1112" y="72"/>
                  </a:cubicBezTo>
                  <a:cubicBezTo>
                    <a:pt x="1118" y="72"/>
                    <a:pt x="1125" y="73"/>
                    <a:pt x="1133" y="75"/>
                  </a:cubicBezTo>
                  <a:cubicBezTo>
                    <a:pt x="1133" y="73"/>
                    <a:pt x="1133" y="73"/>
                    <a:pt x="1133" y="73"/>
                  </a:cubicBezTo>
                  <a:cubicBezTo>
                    <a:pt x="1133" y="63"/>
                    <a:pt x="1127" y="59"/>
                    <a:pt x="1112" y="59"/>
                  </a:cubicBezTo>
                  <a:cubicBezTo>
                    <a:pt x="1102" y="59"/>
                    <a:pt x="1093" y="62"/>
                    <a:pt x="1086" y="66"/>
                  </a:cubicBezTo>
                  <a:cubicBezTo>
                    <a:pt x="1084" y="66"/>
                    <a:pt x="1084" y="66"/>
                    <a:pt x="1084" y="66"/>
                  </a:cubicBezTo>
                  <a:cubicBezTo>
                    <a:pt x="1084" y="44"/>
                    <a:pt x="1084" y="44"/>
                    <a:pt x="1084" y="44"/>
                  </a:cubicBezTo>
                  <a:cubicBezTo>
                    <a:pt x="1092" y="40"/>
                    <a:pt x="1104" y="36"/>
                    <a:pt x="1117" y="36"/>
                  </a:cubicBezTo>
                  <a:cubicBezTo>
                    <a:pt x="1145" y="36"/>
                    <a:pt x="1160" y="49"/>
                    <a:pt x="1160" y="73"/>
                  </a:cubicBezTo>
                  <a:cubicBezTo>
                    <a:pt x="1160" y="132"/>
                    <a:pt x="1160" y="132"/>
                    <a:pt x="1160" y="132"/>
                  </a:cubicBezTo>
                  <a:cubicBezTo>
                    <a:pt x="1133" y="132"/>
                    <a:pt x="1133" y="132"/>
                    <a:pt x="1133" y="132"/>
                  </a:cubicBezTo>
                  <a:cubicBezTo>
                    <a:pt x="1133" y="123"/>
                    <a:pt x="1133" y="123"/>
                    <a:pt x="1133" y="123"/>
                  </a:cubicBezTo>
                  <a:close/>
                  <a:moveTo>
                    <a:pt x="1133" y="102"/>
                  </a:moveTo>
                  <a:cubicBezTo>
                    <a:pt x="1133" y="94"/>
                    <a:pt x="1133" y="94"/>
                    <a:pt x="1133" y="94"/>
                  </a:cubicBezTo>
                  <a:cubicBezTo>
                    <a:pt x="1128" y="92"/>
                    <a:pt x="1123" y="91"/>
                    <a:pt x="1117" y="91"/>
                  </a:cubicBezTo>
                  <a:cubicBezTo>
                    <a:pt x="1108" y="91"/>
                    <a:pt x="1103" y="95"/>
                    <a:pt x="1103" y="102"/>
                  </a:cubicBezTo>
                  <a:cubicBezTo>
                    <a:pt x="1103" y="110"/>
                    <a:pt x="1108" y="113"/>
                    <a:pt x="1116" y="113"/>
                  </a:cubicBezTo>
                  <a:cubicBezTo>
                    <a:pt x="1124" y="113"/>
                    <a:pt x="1130" y="109"/>
                    <a:pt x="1133" y="102"/>
                  </a:cubicBezTo>
                  <a:close/>
                  <a:moveTo>
                    <a:pt x="1207" y="53"/>
                  </a:moveTo>
                  <a:cubicBezTo>
                    <a:pt x="1212" y="43"/>
                    <a:pt x="1220" y="37"/>
                    <a:pt x="1230" y="37"/>
                  </a:cubicBezTo>
                  <a:cubicBezTo>
                    <a:pt x="1234" y="37"/>
                    <a:pt x="1238" y="38"/>
                    <a:pt x="1239" y="39"/>
                  </a:cubicBezTo>
                  <a:cubicBezTo>
                    <a:pt x="1239" y="65"/>
                    <a:pt x="1239" y="65"/>
                    <a:pt x="1239" y="65"/>
                  </a:cubicBezTo>
                  <a:cubicBezTo>
                    <a:pt x="1238" y="65"/>
                    <a:pt x="1238" y="65"/>
                    <a:pt x="1238" y="65"/>
                  </a:cubicBezTo>
                  <a:cubicBezTo>
                    <a:pt x="1235" y="64"/>
                    <a:pt x="1231" y="63"/>
                    <a:pt x="1226" y="63"/>
                  </a:cubicBezTo>
                  <a:cubicBezTo>
                    <a:pt x="1217" y="63"/>
                    <a:pt x="1210" y="68"/>
                    <a:pt x="1208" y="78"/>
                  </a:cubicBezTo>
                  <a:cubicBezTo>
                    <a:pt x="1208" y="132"/>
                    <a:pt x="1208" y="132"/>
                    <a:pt x="1208" y="132"/>
                  </a:cubicBezTo>
                  <a:cubicBezTo>
                    <a:pt x="1180" y="132"/>
                    <a:pt x="1180" y="132"/>
                    <a:pt x="1180" y="132"/>
                  </a:cubicBezTo>
                  <a:cubicBezTo>
                    <a:pt x="1180" y="38"/>
                    <a:pt x="1180" y="38"/>
                    <a:pt x="1180" y="38"/>
                  </a:cubicBezTo>
                  <a:cubicBezTo>
                    <a:pt x="1207" y="38"/>
                    <a:pt x="1207" y="38"/>
                    <a:pt x="1207" y="38"/>
                  </a:cubicBezTo>
                  <a:cubicBezTo>
                    <a:pt x="1207" y="53"/>
                    <a:pt x="1207" y="53"/>
                    <a:pt x="1207" y="53"/>
                  </a:cubicBezTo>
                  <a:close/>
                  <a:moveTo>
                    <a:pt x="1314" y="122"/>
                  </a:moveTo>
                  <a:cubicBezTo>
                    <a:pt x="1308" y="130"/>
                    <a:pt x="1298" y="134"/>
                    <a:pt x="1286" y="134"/>
                  </a:cubicBezTo>
                  <a:cubicBezTo>
                    <a:pt x="1262" y="134"/>
                    <a:pt x="1246" y="112"/>
                    <a:pt x="1246" y="85"/>
                  </a:cubicBezTo>
                  <a:cubicBezTo>
                    <a:pt x="1246" y="58"/>
                    <a:pt x="1262" y="36"/>
                    <a:pt x="1286" y="36"/>
                  </a:cubicBezTo>
                  <a:cubicBezTo>
                    <a:pt x="1298" y="36"/>
                    <a:pt x="1307" y="40"/>
                    <a:pt x="1313" y="47"/>
                  </a:cubicBezTo>
                  <a:cubicBezTo>
                    <a:pt x="1313" y="0"/>
                    <a:pt x="1313" y="0"/>
                    <a:pt x="1313" y="0"/>
                  </a:cubicBezTo>
                  <a:cubicBezTo>
                    <a:pt x="1341" y="0"/>
                    <a:pt x="1341" y="0"/>
                    <a:pt x="1341" y="0"/>
                  </a:cubicBezTo>
                  <a:cubicBezTo>
                    <a:pt x="1341" y="132"/>
                    <a:pt x="1341" y="132"/>
                    <a:pt x="1341" y="132"/>
                  </a:cubicBezTo>
                  <a:cubicBezTo>
                    <a:pt x="1314" y="132"/>
                    <a:pt x="1314" y="132"/>
                    <a:pt x="1314" y="132"/>
                  </a:cubicBezTo>
                  <a:cubicBezTo>
                    <a:pt x="1314" y="122"/>
                    <a:pt x="1314" y="122"/>
                    <a:pt x="1314" y="122"/>
                  </a:cubicBezTo>
                  <a:close/>
                  <a:moveTo>
                    <a:pt x="1313" y="100"/>
                  </a:moveTo>
                  <a:cubicBezTo>
                    <a:pt x="1313" y="70"/>
                    <a:pt x="1313" y="70"/>
                    <a:pt x="1313" y="70"/>
                  </a:cubicBezTo>
                  <a:cubicBezTo>
                    <a:pt x="1308" y="63"/>
                    <a:pt x="1302" y="60"/>
                    <a:pt x="1295" y="60"/>
                  </a:cubicBezTo>
                  <a:cubicBezTo>
                    <a:pt x="1283" y="60"/>
                    <a:pt x="1275" y="69"/>
                    <a:pt x="1275" y="85"/>
                  </a:cubicBezTo>
                  <a:cubicBezTo>
                    <a:pt x="1275" y="101"/>
                    <a:pt x="1283" y="110"/>
                    <a:pt x="1295" y="110"/>
                  </a:cubicBezTo>
                  <a:cubicBezTo>
                    <a:pt x="1302" y="110"/>
                    <a:pt x="1308" y="107"/>
                    <a:pt x="1313" y="100"/>
                  </a:cubicBezTo>
                  <a:close/>
                  <a:moveTo>
                    <a:pt x="0" y="175"/>
                  </a:moveTo>
                  <a:cubicBezTo>
                    <a:pt x="81" y="175"/>
                    <a:pt x="81" y="175"/>
                    <a:pt x="81" y="175"/>
                  </a:cubicBezTo>
                  <a:cubicBezTo>
                    <a:pt x="81" y="191"/>
                    <a:pt x="81" y="191"/>
                    <a:pt x="81" y="191"/>
                  </a:cubicBezTo>
                  <a:cubicBezTo>
                    <a:pt x="18" y="191"/>
                    <a:pt x="18" y="191"/>
                    <a:pt x="18" y="191"/>
                  </a:cubicBezTo>
                  <a:cubicBezTo>
                    <a:pt x="18" y="231"/>
                    <a:pt x="18" y="231"/>
                    <a:pt x="18" y="231"/>
                  </a:cubicBezTo>
                  <a:cubicBezTo>
                    <a:pt x="75" y="231"/>
                    <a:pt x="75" y="231"/>
                    <a:pt x="75" y="231"/>
                  </a:cubicBezTo>
                  <a:cubicBezTo>
                    <a:pt x="75" y="247"/>
                    <a:pt x="75" y="247"/>
                    <a:pt x="75" y="247"/>
                  </a:cubicBezTo>
                  <a:cubicBezTo>
                    <a:pt x="18" y="247"/>
                    <a:pt x="18" y="247"/>
                    <a:pt x="18" y="247"/>
                  </a:cubicBezTo>
                  <a:cubicBezTo>
                    <a:pt x="18" y="291"/>
                    <a:pt x="18" y="291"/>
                    <a:pt x="18" y="291"/>
                  </a:cubicBezTo>
                  <a:cubicBezTo>
                    <a:pt x="81" y="291"/>
                    <a:pt x="81" y="291"/>
                    <a:pt x="81" y="291"/>
                  </a:cubicBezTo>
                  <a:cubicBezTo>
                    <a:pt x="81" y="307"/>
                    <a:pt x="81" y="307"/>
                    <a:pt x="81" y="307"/>
                  </a:cubicBezTo>
                  <a:cubicBezTo>
                    <a:pt x="0" y="307"/>
                    <a:pt x="0" y="307"/>
                    <a:pt x="0" y="307"/>
                  </a:cubicBezTo>
                  <a:lnTo>
                    <a:pt x="0" y="175"/>
                  </a:lnTo>
                  <a:close/>
                  <a:moveTo>
                    <a:pt x="149" y="212"/>
                  </a:moveTo>
                  <a:cubicBezTo>
                    <a:pt x="169" y="212"/>
                    <a:pt x="181" y="226"/>
                    <a:pt x="181" y="248"/>
                  </a:cubicBezTo>
                  <a:cubicBezTo>
                    <a:pt x="181" y="307"/>
                    <a:pt x="181" y="307"/>
                    <a:pt x="181" y="307"/>
                  </a:cubicBezTo>
                  <a:cubicBezTo>
                    <a:pt x="164" y="307"/>
                    <a:pt x="164" y="307"/>
                    <a:pt x="164" y="307"/>
                  </a:cubicBezTo>
                  <a:cubicBezTo>
                    <a:pt x="164" y="249"/>
                    <a:pt x="164" y="249"/>
                    <a:pt x="164" y="249"/>
                  </a:cubicBezTo>
                  <a:cubicBezTo>
                    <a:pt x="164" y="237"/>
                    <a:pt x="157" y="228"/>
                    <a:pt x="144" y="228"/>
                  </a:cubicBezTo>
                  <a:cubicBezTo>
                    <a:pt x="133" y="228"/>
                    <a:pt x="124" y="235"/>
                    <a:pt x="121" y="245"/>
                  </a:cubicBezTo>
                  <a:cubicBezTo>
                    <a:pt x="121" y="307"/>
                    <a:pt x="121" y="307"/>
                    <a:pt x="121" y="307"/>
                  </a:cubicBezTo>
                  <a:cubicBezTo>
                    <a:pt x="103" y="307"/>
                    <a:pt x="103" y="307"/>
                    <a:pt x="103" y="307"/>
                  </a:cubicBezTo>
                  <a:cubicBezTo>
                    <a:pt x="103" y="214"/>
                    <a:pt x="103" y="214"/>
                    <a:pt x="103" y="214"/>
                  </a:cubicBezTo>
                  <a:cubicBezTo>
                    <a:pt x="121" y="214"/>
                    <a:pt x="121" y="214"/>
                    <a:pt x="121" y="214"/>
                  </a:cubicBezTo>
                  <a:cubicBezTo>
                    <a:pt x="121" y="227"/>
                    <a:pt x="121" y="227"/>
                    <a:pt x="121" y="227"/>
                  </a:cubicBezTo>
                  <a:cubicBezTo>
                    <a:pt x="126" y="219"/>
                    <a:pt x="136" y="212"/>
                    <a:pt x="149" y="212"/>
                  </a:cubicBezTo>
                  <a:close/>
                  <a:moveTo>
                    <a:pt x="228" y="214"/>
                  </a:moveTo>
                  <a:cubicBezTo>
                    <a:pt x="252" y="214"/>
                    <a:pt x="252" y="214"/>
                    <a:pt x="252" y="214"/>
                  </a:cubicBezTo>
                  <a:cubicBezTo>
                    <a:pt x="252" y="229"/>
                    <a:pt x="252" y="229"/>
                    <a:pt x="252" y="229"/>
                  </a:cubicBezTo>
                  <a:cubicBezTo>
                    <a:pt x="228" y="229"/>
                    <a:pt x="228" y="229"/>
                    <a:pt x="228" y="229"/>
                  </a:cubicBezTo>
                  <a:cubicBezTo>
                    <a:pt x="228" y="279"/>
                    <a:pt x="228" y="279"/>
                    <a:pt x="228" y="279"/>
                  </a:cubicBezTo>
                  <a:cubicBezTo>
                    <a:pt x="228" y="289"/>
                    <a:pt x="234" y="293"/>
                    <a:pt x="243" y="293"/>
                  </a:cubicBezTo>
                  <a:cubicBezTo>
                    <a:pt x="246" y="293"/>
                    <a:pt x="249" y="293"/>
                    <a:pt x="251" y="292"/>
                  </a:cubicBezTo>
                  <a:cubicBezTo>
                    <a:pt x="252" y="292"/>
                    <a:pt x="252" y="292"/>
                    <a:pt x="252" y="292"/>
                  </a:cubicBezTo>
                  <a:cubicBezTo>
                    <a:pt x="252" y="307"/>
                    <a:pt x="252" y="307"/>
                    <a:pt x="252" y="307"/>
                  </a:cubicBezTo>
                  <a:cubicBezTo>
                    <a:pt x="249" y="308"/>
                    <a:pt x="246" y="309"/>
                    <a:pt x="241" y="309"/>
                  </a:cubicBezTo>
                  <a:cubicBezTo>
                    <a:pt x="219" y="309"/>
                    <a:pt x="211" y="299"/>
                    <a:pt x="211" y="281"/>
                  </a:cubicBezTo>
                  <a:cubicBezTo>
                    <a:pt x="211" y="229"/>
                    <a:pt x="211" y="229"/>
                    <a:pt x="211" y="229"/>
                  </a:cubicBezTo>
                  <a:cubicBezTo>
                    <a:pt x="195" y="229"/>
                    <a:pt x="195" y="229"/>
                    <a:pt x="195" y="229"/>
                  </a:cubicBezTo>
                  <a:cubicBezTo>
                    <a:pt x="195" y="214"/>
                    <a:pt x="195" y="214"/>
                    <a:pt x="195" y="214"/>
                  </a:cubicBezTo>
                  <a:cubicBezTo>
                    <a:pt x="211" y="214"/>
                    <a:pt x="211" y="214"/>
                    <a:pt x="211" y="214"/>
                  </a:cubicBezTo>
                  <a:cubicBezTo>
                    <a:pt x="211" y="189"/>
                    <a:pt x="211" y="189"/>
                    <a:pt x="211" y="189"/>
                  </a:cubicBezTo>
                  <a:cubicBezTo>
                    <a:pt x="228" y="189"/>
                    <a:pt x="228" y="189"/>
                    <a:pt x="228" y="189"/>
                  </a:cubicBezTo>
                  <a:lnTo>
                    <a:pt x="228" y="214"/>
                  </a:lnTo>
                  <a:close/>
                  <a:moveTo>
                    <a:pt x="309" y="309"/>
                  </a:moveTo>
                  <a:cubicBezTo>
                    <a:pt x="282" y="309"/>
                    <a:pt x="263" y="290"/>
                    <a:pt x="263" y="261"/>
                  </a:cubicBezTo>
                  <a:cubicBezTo>
                    <a:pt x="263" y="232"/>
                    <a:pt x="280" y="212"/>
                    <a:pt x="305" y="212"/>
                  </a:cubicBezTo>
                  <a:cubicBezTo>
                    <a:pt x="331" y="212"/>
                    <a:pt x="344" y="230"/>
                    <a:pt x="344" y="258"/>
                  </a:cubicBezTo>
                  <a:cubicBezTo>
                    <a:pt x="344" y="266"/>
                    <a:pt x="344" y="266"/>
                    <a:pt x="344" y="266"/>
                  </a:cubicBezTo>
                  <a:cubicBezTo>
                    <a:pt x="281" y="266"/>
                    <a:pt x="281" y="266"/>
                    <a:pt x="281" y="266"/>
                  </a:cubicBezTo>
                  <a:cubicBezTo>
                    <a:pt x="282" y="284"/>
                    <a:pt x="295" y="293"/>
                    <a:pt x="311" y="293"/>
                  </a:cubicBezTo>
                  <a:cubicBezTo>
                    <a:pt x="321" y="293"/>
                    <a:pt x="329" y="291"/>
                    <a:pt x="337" y="285"/>
                  </a:cubicBezTo>
                  <a:cubicBezTo>
                    <a:pt x="338" y="285"/>
                    <a:pt x="338" y="285"/>
                    <a:pt x="338" y="285"/>
                  </a:cubicBezTo>
                  <a:cubicBezTo>
                    <a:pt x="338" y="300"/>
                    <a:pt x="338" y="300"/>
                    <a:pt x="338" y="300"/>
                  </a:cubicBezTo>
                  <a:cubicBezTo>
                    <a:pt x="330" y="306"/>
                    <a:pt x="320" y="309"/>
                    <a:pt x="309" y="309"/>
                  </a:cubicBezTo>
                  <a:close/>
                  <a:moveTo>
                    <a:pt x="281" y="251"/>
                  </a:moveTo>
                  <a:cubicBezTo>
                    <a:pt x="327" y="251"/>
                    <a:pt x="327" y="251"/>
                    <a:pt x="327" y="251"/>
                  </a:cubicBezTo>
                  <a:cubicBezTo>
                    <a:pt x="327" y="237"/>
                    <a:pt x="320" y="227"/>
                    <a:pt x="306" y="227"/>
                  </a:cubicBezTo>
                  <a:cubicBezTo>
                    <a:pt x="292" y="227"/>
                    <a:pt x="284" y="237"/>
                    <a:pt x="281" y="251"/>
                  </a:cubicBezTo>
                  <a:close/>
                  <a:moveTo>
                    <a:pt x="382" y="228"/>
                  </a:moveTo>
                  <a:cubicBezTo>
                    <a:pt x="386" y="218"/>
                    <a:pt x="395" y="212"/>
                    <a:pt x="405" y="212"/>
                  </a:cubicBezTo>
                  <a:cubicBezTo>
                    <a:pt x="409" y="212"/>
                    <a:pt x="413" y="213"/>
                    <a:pt x="414" y="214"/>
                  </a:cubicBezTo>
                  <a:cubicBezTo>
                    <a:pt x="414" y="231"/>
                    <a:pt x="414" y="231"/>
                    <a:pt x="414" y="231"/>
                  </a:cubicBezTo>
                  <a:cubicBezTo>
                    <a:pt x="414" y="231"/>
                    <a:pt x="414" y="231"/>
                    <a:pt x="414" y="231"/>
                  </a:cubicBezTo>
                  <a:cubicBezTo>
                    <a:pt x="411" y="230"/>
                    <a:pt x="407" y="229"/>
                    <a:pt x="403" y="229"/>
                  </a:cubicBezTo>
                  <a:cubicBezTo>
                    <a:pt x="393" y="229"/>
                    <a:pt x="385" y="236"/>
                    <a:pt x="382" y="246"/>
                  </a:cubicBezTo>
                  <a:cubicBezTo>
                    <a:pt x="382" y="307"/>
                    <a:pt x="382" y="307"/>
                    <a:pt x="382" y="307"/>
                  </a:cubicBezTo>
                  <a:cubicBezTo>
                    <a:pt x="365" y="307"/>
                    <a:pt x="365" y="307"/>
                    <a:pt x="365" y="307"/>
                  </a:cubicBezTo>
                  <a:cubicBezTo>
                    <a:pt x="365" y="214"/>
                    <a:pt x="365" y="214"/>
                    <a:pt x="365" y="214"/>
                  </a:cubicBezTo>
                  <a:cubicBezTo>
                    <a:pt x="382" y="214"/>
                    <a:pt x="382" y="214"/>
                    <a:pt x="382" y="214"/>
                  </a:cubicBezTo>
                  <a:cubicBezTo>
                    <a:pt x="382" y="228"/>
                    <a:pt x="382" y="228"/>
                    <a:pt x="382" y="228"/>
                  </a:cubicBezTo>
                  <a:close/>
                  <a:moveTo>
                    <a:pt x="474" y="212"/>
                  </a:moveTo>
                  <a:cubicBezTo>
                    <a:pt x="502" y="212"/>
                    <a:pt x="516" y="235"/>
                    <a:pt x="516" y="260"/>
                  </a:cubicBezTo>
                  <a:cubicBezTo>
                    <a:pt x="516" y="286"/>
                    <a:pt x="502" y="309"/>
                    <a:pt x="474" y="309"/>
                  </a:cubicBezTo>
                  <a:cubicBezTo>
                    <a:pt x="463" y="309"/>
                    <a:pt x="453" y="303"/>
                    <a:pt x="448" y="296"/>
                  </a:cubicBezTo>
                  <a:cubicBezTo>
                    <a:pt x="448" y="342"/>
                    <a:pt x="448" y="342"/>
                    <a:pt x="448" y="342"/>
                  </a:cubicBezTo>
                  <a:cubicBezTo>
                    <a:pt x="430" y="342"/>
                    <a:pt x="430" y="342"/>
                    <a:pt x="430" y="342"/>
                  </a:cubicBezTo>
                  <a:cubicBezTo>
                    <a:pt x="430" y="214"/>
                    <a:pt x="430" y="214"/>
                    <a:pt x="430" y="214"/>
                  </a:cubicBezTo>
                  <a:cubicBezTo>
                    <a:pt x="448" y="214"/>
                    <a:pt x="448" y="214"/>
                    <a:pt x="448" y="214"/>
                  </a:cubicBezTo>
                  <a:cubicBezTo>
                    <a:pt x="448" y="224"/>
                    <a:pt x="448" y="224"/>
                    <a:pt x="448" y="224"/>
                  </a:cubicBezTo>
                  <a:cubicBezTo>
                    <a:pt x="453" y="218"/>
                    <a:pt x="463" y="212"/>
                    <a:pt x="474" y="212"/>
                  </a:cubicBezTo>
                  <a:close/>
                  <a:moveTo>
                    <a:pt x="471" y="293"/>
                  </a:moveTo>
                  <a:cubicBezTo>
                    <a:pt x="488" y="293"/>
                    <a:pt x="498" y="279"/>
                    <a:pt x="498" y="260"/>
                  </a:cubicBezTo>
                  <a:cubicBezTo>
                    <a:pt x="498" y="242"/>
                    <a:pt x="488" y="228"/>
                    <a:pt x="471" y="228"/>
                  </a:cubicBezTo>
                  <a:cubicBezTo>
                    <a:pt x="461" y="228"/>
                    <a:pt x="453" y="233"/>
                    <a:pt x="448" y="243"/>
                  </a:cubicBezTo>
                  <a:cubicBezTo>
                    <a:pt x="448" y="278"/>
                    <a:pt x="448" y="278"/>
                    <a:pt x="448" y="278"/>
                  </a:cubicBezTo>
                  <a:cubicBezTo>
                    <a:pt x="453" y="287"/>
                    <a:pt x="461" y="293"/>
                    <a:pt x="471" y="293"/>
                  </a:cubicBezTo>
                  <a:close/>
                  <a:moveTo>
                    <a:pt x="554" y="228"/>
                  </a:moveTo>
                  <a:cubicBezTo>
                    <a:pt x="558" y="218"/>
                    <a:pt x="567" y="212"/>
                    <a:pt x="577" y="212"/>
                  </a:cubicBezTo>
                  <a:cubicBezTo>
                    <a:pt x="581" y="212"/>
                    <a:pt x="585" y="213"/>
                    <a:pt x="587" y="214"/>
                  </a:cubicBezTo>
                  <a:cubicBezTo>
                    <a:pt x="587" y="231"/>
                    <a:pt x="587" y="231"/>
                    <a:pt x="587" y="231"/>
                  </a:cubicBezTo>
                  <a:cubicBezTo>
                    <a:pt x="586" y="231"/>
                    <a:pt x="586" y="231"/>
                    <a:pt x="586" y="231"/>
                  </a:cubicBezTo>
                  <a:cubicBezTo>
                    <a:pt x="583" y="230"/>
                    <a:pt x="579" y="229"/>
                    <a:pt x="575" y="229"/>
                  </a:cubicBezTo>
                  <a:cubicBezTo>
                    <a:pt x="565" y="229"/>
                    <a:pt x="557" y="236"/>
                    <a:pt x="554" y="246"/>
                  </a:cubicBezTo>
                  <a:cubicBezTo>
                    <a:pt x="554" y="307"/>
                    <a:pt x="554" y="307"/>
                    <a:pt x="554" y="307"/>
                  </a:cubicBezTo>
                  <a:cubicBezTo>
                    <a:pt x="537" y="307"/>
                    <a:pt x="537" y="307"/>
                    <a:pt x="537" y="307"/>
                  </a:cubicBezTo>
                  <a:cubicBezTo>
                    <a:pt x="537" y="214"/>
                    <a:pt x="537" y="214"/>
                    <a:pt x="537" y="214"/>
                  </a:cubicBezTo>
                  <a:cubicBezTo>
                    <a:pt x="554" y="214"/>
                    <a:pt x="554" y="214"/>
                    <a:pt x="554" y="214"/>
                  </a:cubicBezTo>
                  <a:cubicBezTo>
                    <a:pt x="554" y="228"/>
                    <a:pt x="554" y="228"/>
                    <a:pt x="554" y="228"/>
                  </a:cubicBezTo>
                  <a:close/>
                  <a:moveTo>
                    <a:pt x="612" y="176"/>
                  </a:moveTo>
                  <a:cubicBezTo>
                    <a:pt x="618" y="176"/>
                    <a:pt x="623" y="181"/>
                    <a:pt x="623" y="187"/>
                  </a:cubicBezTo>
                  <a:cubicBezTo>
                    <a:pt x="623" y="193"/>
                    <a:pt x="618" y="198"/>
                    <a:pt x="612" y="198"/>
                  </a:cubicBezTo>
                  <a:cubicBezTo>
                    <a:pt x="606" y="198"/>
                    <a:pt x="601" y="193"/>
                    <a:pt x="601" y="187"/>
                  </a:cubicBezTo>
                  <a:cubicBezTo>
                    <a:pt x="601" y="181"/>
                    <a:pt x="606" y="176"/>
                    <a:pt x="612" y="176"/>
                  </a:cubicBezTo>
                  <a:close/>
                  <a:moveTo>
                    <a:pt x="603" y="214"/>
                  </a:moveTo>
                  <a:cubicBezTo>
                    <a:pt x="621" y="214"/>
                    <a:pt x="621" y="214"/>
                    <a:pt x="621" y="214"/>
                  </a:cubicBezTo>
                  <a:cubicBezTo>
                    <a:pt x="621" y="307"/>
                    <a:pt x="621" y="307"/>
                    <a:pt x="621" y="307"/>
                  </a:cubicBezTo>
                  <a:cubicBezTo>
                    <a:pt x="603" y="307"/>
                    <a:pt x="603" y="307"/>
                    <a:pt x="603" y="307"/>
                  </a:cubicBezTo>
                  <a:lnTo>
                    <a:pt x="603" y="214"/>
                  </a:lnTo>
                  <a:close/>
                  <a:moveTo>
                    <a:pt x="683" y="252"/>
                  </a:moveTo>
                  <a:cubicBezTo>
                    <a:pt x="696" y="257"/>
                    <a:pt x="711" y="262"/>
                    <a:pt x="711" y="280"/>
                  </a:cubicBezTo>
                  <a:cubicBezTo>
                    <a:pt x="711" y="299"/>
                    <a:pt x="696" y="309"/>
                    <a:pt x="675" y="309"/>
                  </a:cubicBezTo>
                  <a:cubicBezTo>
                    <a:pt x="663" y="309"/>
                    <a:pt x="651" y="306"/>
                    <a:pt x="644" y="300"/>
                  </a:cubicBezTo>
                  <a:cubicBezTo>
                    <a:pt x="644" y="283"/>
                    <a:pt x="644" y="283"/>
                    <a:pt x="644" y="283"/>
                  </a:cubicBezTo>
                  <a:cubicBezTo>
                    <a:pt x="645" y="283"/>
                    <a:pt x="645" y="283"/>
                    <a:pt x="645" y="283"/>
                  </a:cubicBezTo>
                  <a:cubicBezTo>
                    <a:pt x="653" y="291"/>
                    <a:pt x="664" y="294"/>
                    <a:pt x="675" y="294"/>
                  </a:cubicBezTo>
                  <a:cubicBezTo>
                    <a:pt x="685" y="294"/>
                    <a:pt x="694" y="290"/>
                    <a:pt x="694" y="282"/>
                  </a:cubicBezTo>
                  <a:cubicBezTo>
                    <a:pt x="694" y="274"/>
                    <a:pt x="687" y="272"/>
                    <a:pt x="672" y="267"/>
                  </a:cubicBezTo>
                  <a:cubicBezTo>
                    <a:pt x="659" y="263"/>
                    <a:pt x="644" y="258"/>
                    <a:pt x="644" y="240"/>
                  </a:cubicBezTo>
                  <a:cubicBezTo>
                    <a:pt x="644" y="223"/>
                    <a:pt x="659" y="212"/>
                    <a:pt x="678" y="212"/>
                  </a:cubicBezTo>
                  <a:cubicBezTo>
                    <a:pt x="689" y="212"/>
                    <a:pt x="699" y="214"/>
                    <a:pt x="706" y="220"/>
                  </a:cubicBezTo>
                  <a:cubicBezTo>
                    <a:pt x="706" y="236"/>
                    <a:pt x="706" y="236"/>
                    <a:pt x="706" y="236"/>
                  </a:cubicBezTo>
                  <a:cubicBezTo>
                    <a:pt x="706" y="236"/>
                    <a:pt x="706" y="236"/>
                    <a:pt x="706" y="236"/>
                  </a:cubicBezTo>
                  <a:cubicBezTo>
                    <a:pt x="698" y="230"/>
                    <a:pt x="689" y="227"/>
                    <a:pt x="678" y="227"/>
                  </a:cubicBezTo>
                  <a:cubicBezTo>
                    <a:pt x="667" y="227"/>
                    <a:pt x="661" y="232"/>
                    <a:pt x="661" y="238"/>
                  </a:cubicBezTo>
                  <a:cubicBezTo>
                    <a:pt x="661" y="246"/>
                    <a:pt x="668" y="248"/>
                    <a:pt x="683" y="252"/>
                  </a:cubicBezTo>
                  <a:close/>
                  <a:moveTo>
                    <a:pt x="772" y="309"/>
                  </a:moveTo>
                  <a:cubicBezTo>
                    <a:pt x="745" y="309"/>
                    <a:pt x="726" y="290"/>
                    <a:pt x="726" y="261"/>
                  </a:cubicBezTo>
                  <a:cubicBezTo>
                    <a:pt x="726" y="232"/>
                    <a:pt x="744" y="212"/>
                    <a:pt x="769" y="212"/>
                  </a:cubicBezTo>
                  <a:cubicBezTo>
                    <a:pt x="794" y="212"/>
                    <a:pt x="807" y="230"/>
                    <a:pt x="807" y="258"/>
                  </a:cubicBezTo>
                  <a:cubicBezTo>
                    <a:pt x="807" y="266"/>
                    <a:pt x="807" y="266"/>
                    <a:pt x="807" y="266"/>
                  </a:cubicBezTo>
                  <a:cubicBezTo>
                    <a:pt x="744" y="266"/>
                    <a:pt x="744" y="266"/>
                    <a:pt x="744" y="266"/>
                  </a:cubicBezTo>
                  <a:cubicBezTo>
                    <a:pt x="746" y="284"/>
                    <a:pt x="758" y="293"/>
                    <a:pt x="774" y="293"/>
                  </a:cubicBezTo>
                  <a:cubicBezTo>
                    <a:pt x="785" y="293"/>
                    <a:pt x="792" y="291"/>
                    <a:pt x="800" y="285"/>
                  </a:cubicBezTo>
                  <a:cubicBezTo>
                    <a:pt x="801" y="285"/>
                    <a:pt x="801" y="285"/>
                    <a:pt x="801" y="285"/>
                  </a:cubicBezTo>
                  <a:cubicBezTo>
                    <a:pt x="801" y="300"/>
                    <a:pt x="801" y="300"/>
                    <a:pt x="801" y="300"/>
                  </a:cubicBezTo>
                  <a:cubicBezTo>
                    <a:pt x="793" y="306"/>
                    <a:pt x="783" y="309"/>
                    <a:pt x="772" y="309"/>
                  </a:cubicBezTo>
                  <a:close/>
                  <a:moveTo>
                    <a:pt x="744" y="251"/>
                  </a:moveTo>
                  <a:cubicBezTo>
                    <a:pt x="791" y="251"/>
                    <a:pt x="791" y="251"/>
                    <a:pt x="791" y="251"/>
                  </a:cubicBezTo>
                  <a:cubicBezTo>
                    <a:pt x="790" y="237"/>
                    <a:pt x="783" y="227"/>
                    <a:pt x="769" y="227"/>
                  </a:cubicBezTo>
                  <a:cubicBezTo>
                    <a:pt x="756" y="227"/>
                    <a:pt x="747" y="237"/>
                    <a:pt x="744" y="2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sz="1350"/>
            </a:p>
          </p:txBody>
        </p:sp>
      </p:grpSp>
    </p:spTree>
    <p:extLst>
      <p:ext uri="{BB962C8B-B14F-4D97-AF65-F5344CB8AC3E}">
        <p14:creationId xmlns:p14="http://schemas.microsoft.com/office/powerpoint/2010/main" val="1595422803"/>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 id="2147483858" r:id="rId18"/>
    <p:sldLayoutId id="2147483859" r:id="rId19"/>
    <p:sldLayoutId id="2147483860" r:id="rId20"/>
    <p:sldLayoutId id="2147483861" r:id="rId21"/>
    <p:sldLayoutId id="2147483862" r:id="rId22"/>
    <p:sldLayoutId id="2147483863" r:id="rId23"/>
    <p:sldLayoutId id="2147483864" r:id="rId24"/>
    <p:sldLayoutId id="2147483865" r:id="rId25"/>
    <p:sldLayoutId id="2147483866" r:id="rId26"/>
    <p:sldLayoutId id="2147483867" r:id="rId27"/>
    <p:sldLayoutId id="2147483868" r:id="rId28"/>
    <p:sldLayoutId id="2147483869" r:id="rId29"/>
    <p:sldLayoutId id="2147483870" r:id="rId30"/>
    <p:sldLayoutId id="2147483871" r:id="rId31"/>
    <p:sldLayoutId id="2147483872" r:id="rId32"/>
    <p:sldLayoutId id="2147483873" r:id="rId33"/>
    <p:sldLayoutId id="2147483874" r:id="rId34"/>
    <p:sldLayoutId id="2147483875" r:id="rId35"/>
    <p:sldLayoutId id="2147483876" r:id="rId36"/>
    <p:sldLayoutId id="2147483877" r:id="rId37"/>
    <p:sldLayoutId id="2147483878" r:id="rId38"/>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sldNum="0" hdr="0" ftr="0" dt="0"/>
  <p:txStyles>
    <p:titleStyle>
      <a:lvl1pPr algn="l" defTabSz="685800" rtl="0" eaLnBrk="1" latinLnBrk="0" hangingPunct="1">
        <a:lnSpc>
          <a:spcPct val="90000"/>
        </a:lnSpc>
        <a:spcBef>
          <a:spcPct val="0"/>
        </a:spcBef>
        <a:buNone/>
        <a:defRPr sz="2100" b="1" kern="1200">
          <a:solidFill>
            <a:schemeClr val="tx1"/>
          </a:solidFill>
          <a:latin typeface="+mj-lt"/>
          <a:ea typeface="+mj-ea"/>
          <a:cs typeface="+mj-cs"/>
        </a:defRPr>
      </a:lvl1pPr>
    </p:titleStyle>
    <p:bodyStyle>
      <a:lvl1pPr marL="137160" indent="-137160" algn="l" defTabSz="685800" rtl="0" eaLnBrk="1" latinLnBrk="0" hangingPunct="1">
        <a:lnSpc>
          <a:spcPct val="90000"/>
        </a:lnSpc>
        <a:spcBef>
          <a:spcPts val="900"/>
        </a:spcBef>
        <a:buClr>
          <a:schemeClr val="tx1"/>
        </a:buClr>
        <a:buFont typeface="Arial" panose="020B0604020202020204" pitchFamily="34" charset="0"/>
        <a:buChar char="–"/>
        <a:defRPr sz="1350" kern="1200">
          <a:solidFill>
            <a:schemeClr val="tx1"/>
          </a:solidFill>
          <a:latin typeface="+mn-lt"/>
          <a:ea typeface="+mn-ea"/>
          <a:cs typeface="+mn-cs"/>
        </a:defRPr>
      </a:lvl1pPr>
      <a:lvl2pPr marL="308610" indent="-137160" algn="l" defTabSz="685800" rtl="0" eaLnBrk="1" latinLnBrk="0" hangingPunct="1">
        <a:lnSpc>
          <a:spcPct val="90000"/>
        </a:lnSpc>
        <a:spcBef>
          <a:spcPts val="600"/>
        </a:spcBef>
        <a:buClr>
          <a:schemeClr val="tx1"/>
        </a:buClr>
        <a:buFont typeface="Arial" panose="020B0604020202020204" pitchFamily="34" charset="0"/>
        <a:buChar char="–"/>
        <a:defRPr sz="1200" kern="1200">
          <a:solidFill>
            <a:schemeClr val="tx1"/>
          </a:solidFill>
          <a:latin typeface="+mn-lt"/>
          <a:ea typeface="+mn-ea"/>
          <a:cs typeface="+mn-cs"/>
        </a:defRPr>
      </a:lvl2pPr>
      <a:lvl3pPr marL="411480" indent="-102870" algn="l" defTabSz="685800" rtl="0" eaLnBrk="1" latinLnBrk="0" hangingPunct="1">
        <a:lnSpc>
          <a:spcPct val="90000"/>
        </a:lnSpc>
        <a:spcBef>
          <a:spcPts val="450"/>
        </a:spcBef>
        <a:buClr>
          <a:schemeClr val="tx1"/>
        </a:buClr>
        <a:buFont typeface="Arial" panose="020B0604020202020204" pitchFamily="34" charset="0"/>
        <a:buChar char="–"/>
        <a:defRPr sz="1050" kern="1200">
          <a:solidFill>
            <a:schemeClr val="tx1"/>
          </a:solidFill>
          <a:latin typeface="+mn-lt"/>
          <a:ea typeface="+mn-ea"/>
          <a:cs typeface="+mn-cs"/>
        </a:defRPr>
      </a:lvl3pPr>
      <a:lvl4pPr marL="548640" indent="-102870" algn="l" defTabSz="685800" rtl="0" eaLnBrk="1" latinLnBrk="0" hangingPunct="1">
        <a:lnSpc>
          <a:spcPct val="90000"/>
        </a:lnSpc>
        <a:spcBef>
          <a:spcPts val="450"/>
        </a:spcBef>
        <a:buClr>
          <a:schemeClr val="tx1"/>
        </a:buClr>
        <a:buFont typeface="Arial" panose="020B0604020202020204" pitchFamily="34" charset="0"/>
        <a:buChar char="–"/>
        <a:defRPr sz="900" kern="1200">
          <a:solidFill>
            <a:schemeClr val="tx1"/>
          </a:solidFill>
          <a:latin typeface="+mn-lt"/>
          <a:ea typeface="+mn-ea"/>
          <a:cs typeface="+mn-cs"/>
        </a:defRPr>
      </a:lvl4pPr>
      <a:lvl5pPr marL="651510" indent="-102870" algn="l" defTabSz="685800" rtl="0" eaLnBrk="1" latinLnBrk="0" hangingPunct="1">
        <a:lnSpc>
          <a:spcPct val="90000"/>
        </a:lnSpc>
        <a:spcBef>
          <a:spcPts val="450"/>
        </a:spcBef>
        <a:buClr>
          <a:schemeClr val="tx1"/>
        </a:buClr>
        <a:buFont typeface="Arial" panose="020B0604020202020204" pitchFamily="34" charset="0"/>
        <a:buChar char="–"/>
        <a:defRPr sz="900" kern="1200">
          <a:solidFill>
            <a:schemeClr val="tx1"/>
          </a:solidFill>
          <a:latin typeface="+mn-lt"/>
          <a:ea typeface="+mn-ea"/>
          <a:cs typeface="+mn-cs"/>
        </a:defRPr>
      </a:lvl5pPr>
      <a:lvl6pPr marL="788670" indent="-102870" algn="l" defTabSz="685800" rtl="0" eaLnBrk="1" latinLnBrk="0" hangingPunct="1">
        <a:lnSpc>
          <a:spcPct val="90000"/>
        </a:lnSpc>
        <a:spcBef>
          <a:spcPts val="450"/>
        </a:spcBef>
        <a:buClr>
          <a:schemeClr val="tx1"/>
        </a:buClr>
        <a:buFont typeface="Arial" panose="020B0604020202020204" pitchFamily="34" charset="0"/>
        <a:buChar char="–"/>
        <a:defRPr sz="900" kern="1200">
          <a:solidFill>
            <a:schemeClr val="tx1"/>
          </a:solidFill>
          <a:latin typeface="+mn-lt"/>
          <a:ea typeface="+mn-ea"/>
          <a:cs typeface="+mn-cs"/>
        </a:defRPr>
      </a:lvl6pPr>
      <a:lvl7pPr marL="891540" indent="-102870" algn="l" defTabSz="685800" rtl="0" eaLnBrk="1" latinLnBrk="0" hangingPunct="1">
        <a:lnSpc>
          <a:spcPct val="90000"/>
        </a:lnSpc>
        <a:spcBef>
          <a:spcPts val="450"/>
        </a:spcBef>
        <a:buClr>
          <a:schemeClr val="tx1"/>
        </a:buClr>
        <a:buFont typeface="Arial" panose="020B0604020202020204" pitchFamily="34" charset="0"/>
        <a:buChar char="–"/>
        <a:defRPr sz="900" kern="1200">
          <a:solidFill>
            <a:schemeClr val="tx1"/>
          </a:solidFill>
          <a:latin typeface="+mn-lt"/>
          <a:ea typeface="+mn-ea"/>
          <a:cs typeface="+mn-cs"/>
        </a:defRPr>
      </a:lvl7pPr>
      <a:lvl8pPr marL="1028700" indent="-102870" algn="l" defTabSz="685800" rtl="0" eaLnBrk="1" latinLnBrk="0" hangingPunct="1">
        <a:lnSpc>
          <a:spcPct val="90000"/>
        </a:lnSpc>
        <a:spcBef>
          <a:spcPts val="450"/>
        </a:spcBef>
        <a:buClr>
          <a:schemeClr val="tx1"/>
        </a:buClr>
        <a:buFont typeface="Arial" panose="020B0604020202020204" pitchFamily="34" charset="0"/>
        <a:buChar char="–"/>
        <a:defRPr sz="900" kern="1200">
          <a:solidFill>
            <a:schemeClr val="tx1"/>
          </a:solidFill>
          <a:latin typeface="+mn-lt"/>
          <a:ea typeface="+mn-ea"/>
          <a:cs typeface="+mn-cs"/>
        </a:defRPr>
      </a:lvl8pPr>
      <a:lvl9pPr marL="1165860" indent="-102870" algn="l" defTabSz="685800" rtl="0" eaLnBrk="1" latinLnBrk="0" hangingPunct="1">
        <a:lnSpc>
          <a:spcPct val="90000"/>
        </a:lnSpc>
        <a:spcBef>
          <a:spcPts val="450"/>
        </a:spcBef>
        <a:buClr>
          <a:schemeClr val="tx1"/>
        </a:buClr>
        <a:buFont typeface="Arial" panose="020B0604020202020204" pitchFamily="34" charset="0"/>
        <a:buChar char="–"/>
        <a:defRPr sz="900" kern="1200">
          <a:solidFill>
            <a:schemeClr val="tx1"/>
          </a:solidFill>
          <a:latin typeface="+mn-lt"/>
          <a:ea typeface="+mn-ea"/>
          <a:cs typeface="+mn-cs"/>
        </a:defRPr>
      </a:lvl9pPr>
    </p:bodyStyle>
    <p:otherStyle>
      <a:defPPr>
        <a:defRP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2160">
          <p15:clr>
            <a:srgbClr val="F26B43"/>
          </p15:clr>
        </p15:guide>
        <p15:guide id="4294967295" pos="3840">
          <p15:clr>
            <a:srgbClr val="F26B43"/>
          </p15:clr>
        </p15:guide>
        <p15:guide id="4294967295" pos="384">
          <p15:clr>
            <a:srgbClr val="F26B43"/>
          </p15:clr>
        </p15:guide>
        <p15:guide id="4294967295" pos="7296">
          <p15:clr>
            <a:srgbClr val="F26B43"/>
          </p15:clr>
        </p15:guide>
        <p15:guide id="4294967295" orient="horz" pos="960">
          <p15:clr>
            <a:srgbClr val="F26B43"/>
          </p15:clr>
        </p15:guide>
        <p15:guide id="4294967295" orient="horz"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5.xml"/></Relationships>
</file>

<file path=ppt/slides/_rels/slide10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1.xml"/><Relationship Id="rId1" Type="http://schemas.openxmlformats.org/officeDocument/2006/relationships/slideLayout" Target="../slideLayouts/slideLayout45.xml"/><Relationship Id="rId5" Type="http://schemas.openxmlformats.org/officeDocument/2006/relationships/image" Target="../media/image93.png"/><Relationship Id="rId4" Type="http://schemas.openxmlformats.org/officeDocument/2006/relationships/image" Target="../media/image8.png"/></Relationships>
</file>

<file path=ppt/slides/_rels/slide10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2.xml"/><Relationship Id="rId1" Type="http://schemas.openxmlformats.org/officeDocument/2006/relationships/slideLayout" Target="../slideLayouts/slideLayout45.xml"/><Relationship Id="rId4" Type="http://schemas.openxmlformats.org/officeDocument/2006/relationships/image" Target="../media/image95.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5.xml"/></Relationships>
</file>

<file path=ppt/slides/_rels/slide10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5.xml"/><Relationship Id="rId1" Type="http://schemas.openxmlformats.org/officeDocument/2006/relationships/slideLayout" Target="../slideLayouts/slideLayout45.xml"/><Relationship Id="rId5" Type="http://schemas.openxmlformats.org/officeDocument/2006/relationships/image" Target="../media/image98.png"/><Relationship Id="rId4" Type="http://schemas.openxmlformats.org/officeDocument/2006/relationships/image" Target="../media/image97.png"/></Relationships>
</file>

<file path=ppt/slides/_rels/slide107.xml.rels><?xml version="1.0" encoding="UTF-8" standalone="yes"?>
<Relationships xmlns="http://schemas.openxmlformats.org/package/2006/relationships"><Relationship Id="rId3" Type="http://schemas.openxmlformats.org/officeDocument/2006/relationships/hyperlink" Target="http://office.microsoft.com/en-us/excel-help/refresh-connected-imported-data-HP010342826.aspx" TargetMode="External"/><Relationship Id="rId2" Type="http://schemas.openxmlformats.org/officeDocument/2006/relationships/notesSlide" Target="../notesSlides/notesSlide106.xml"/><Relationship Id="rId1" Type="http://schemas.openxmlformats.org/officeDocument/2006/relationships/slideLayout" Target="../slideLayouts/slideLayout4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5.xml"/></Relationships>
</file>

<file path=ppt/slides/_rels/slide10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8.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11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9.xml"/><Relationship Id="rId1" Type="http://schemas.openxmlformats.org/officeDocument/2006/relationships/slideLayout" Target="../slideLayouts/slideLayout45.xml"/><Relationship Id="rId4" Type="http://schemas.openxmlformats.org/officeDocument/2006/relationships/image" Target="../media/image101.png"/></Relationships>
</file>

<file path=ppt/slides/_rels/slide11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0.xml"/><Relationship Id="rId1" Type="http://schemas.openxmlformats.org/officeDocument/2006/relationships/slideLayout" Target="../slideLayouts/slideLayout45.xml"/></Relationships>
</file>

<file path=ppt/slides/_rels/slide11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1.xml"/><Relationship Id="rId1" Type="http://schemas.openxmlformats.org/officeDocument/2006/relationships/slideLayout" Target="../slideLayouts/slideLayout4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5.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5.xml"/><Relationship Id="rId6" Type="http://schemas.openxmlformats.org/officeDocument/2006/relationships/hyperlink" Target="mailto:inex.support@hp.com"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5.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45.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45.xml"/><Relationship Id="rId5" Type="http://schemas.openxmlformats.org/officeDocument/2006/relationships/image" Target="../media/image23.png"/><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45.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45.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45.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45.xml"/><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45.xml"/><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5.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45.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45.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45.xml"/><Relationship Id="rId4" Type="http://schemas.openxmlformats.org/officeDocument/2006/relationships/image" Target="../media/image4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45.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45.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2.xml"/><Relationship Id="rId1" Type="http://schemas.openxmlformats.org/officeDocument/2006/relationships/slideLayout" Target="../slideLayouts/slideLayout45.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45.xml"/><Relationship Id="rId4" Type="http://schemas.openxmlformats.org/officeDocument/2006/relationships/image" Target="../media/image45.png"/></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45.xml"/><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45.xml"/><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45.xml"/><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45.xml"/><Relationship Id="rId4" Type="http://schemas.openxmlformats.org/officeDocument/2006/relationships/image" Target="../media/image49.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5.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45.xml"/></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45.xml"/></Relationships>
</file>

<file path=ppt/slides/_rels/slide6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45.xml"/><Relationship Id="rId5" Type="http://schemas.openxmlformats.org/officeDocument/2006/relationships/image" Target="../media/image55.png"/><Relationship Id="rId4" Type="http://schemas.openxmlformats.org/officeDocument/2006/relationships/image" Target="../media/image54.png"/></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3.xml"/><Relationship Id="rId1" Type="http://schemas.openxmlformats.org/officeDocument/2006/relationships/slideLayout" Target="../slideLayouts/slideLayout45.xml"/></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4.xml"/><Relationship Id="rId1" Type="http://schemas.openxmlformats.org/officeDocument/2006/relationships/slideLayout" Target="../slideLayouts/slideLayout45.xml"/><Relationship Id="rId4" Type="http://schemas.openxmlformats.org/officeDocument/2006/relationships/image" Target="../media/image58.png"/></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5.xml"/><Relationship Id="rId1" Type="http://schemas.openxmlformats.org/officeDocument/2006/relationships/slideLayout" Target="../slideLayouts/slideLayout45.xml"/><Relationship Id="rId4" Type="http://schemas.openxmlformats.org/officeDocument/2006/relationships/image" Target="../media/image60.png"/></Relationships>
</file>

<file path=ppt/slides/_rels/slide6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6.xml"/><Relationship Id="rId1" Type="http://schemas.openxmlformats.org/officeDocument/2006/relationships/slideLayout" Target="../slideLayouts/slideLayout45.xml"/><Relationship Id="rId4" Type="http://schemas.openxmlformats.org/officeDocument/2006/relationships/image" Target="../media/image59.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5.xml"/></Relationships>
</file>

<file path=ppt/slides/_rels/slide6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8.xml"/><Relationship Id="rId1" Type="http://schemas.openxmlformats.org/officeDocument/2006/relationships/slideLayout" Target="../slideLayouts/slideLayout45.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9.xml"/><Relationship Id="rId1" Type="http://schemas.openxmlformats.org/officeDocument/2006/relationships/slideLayout" Target="../slideLayouts/slideLayout45.xml"/><Relationship Id="rId5" Type="http://schemas.openxmlformats.org/officeDocument/2006/relationships/image" Target="../media/image65.png"/><Relationship Id="rId4" Type="http://schemas.openxmlformats.org/officeDocument/2006/relationships/image" Target="../media/image6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_rels/slide7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0.xml"/><Relationship Id="rId1" Type="http://schemas.openxmlformats.org/officeDocument/2006/relationships/slideLayout" Target="../slideLayouts/slideLayout45.xml"/></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1.xml"/><Relationship Id="rId1" Type="http://schemas.openxmlformats.org/officeDocument/2006/relationships/slideLayout" Target="../slideLayouts/slideLayout45.xml"/></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2.xml"/><Relationship Id="rId1" Type="http://schemas.openxmlformats.org/officeDocument/2006/relationships/slideLayout" Target="../slideLayouts/slideLayout45.xml"/></Relationships>
</file>

<file path=ppt/slides/_rels/slide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3.xml"/><Relationship Id="rId1" Type="http://schemas.openxmlformats.org/officeDocument/2006/relationships/slideLayout" Target="../slideLayouts/slideLayout45.xm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4.xml"/><Relationship Id="rId1" Type="http://schemas.openxmlformats.org/officeDocument/2006/relationships/slideLayout" Target="../slideLayouts/slideLayout45.xml"/><Relationship Id="rId5" Type="http://schemas.openxmlformats.org/officeDocument/2006/relationships/image" Target="../media/image72.png"/><Relationship Id="rId4" Type="http://schemas.openxmlformats.org/officeDocument/2006/relationships/image" Target="../media/image71.png"/></Relationships>
</file>

<file path=ppt/slides/_rels/slide7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5.xml"/><Relationship Id="rId1" Type="http://schemas.openxmlformats.org/officeDocument/2006/relationships/slideLayout" Target="../slideLayouts/slideLayout45.xml"/></Relationships>
</file>

<file path=ppt/slides/_rels/slide7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6.xml"/><Relationship Id="rId1" Type="http://schemas.openxmlformats.org/officeDocument/2006/relationships/slideLayout" Target="../slideLayouts/slideLayout45.xml"/></Relationships>
</file>

<file path=ppt/slides/_rels/slide7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7.xml"/><Relationship Id="rId1" Type="http://schemas.openxmlformats.org/officeDocument/2006/relationships/slideLayout" Target="../slideLayouts/slideLayout4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5.xml"/></Relationships>
</file>

<file path=ppt/slides/_rels/slide7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9.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0.xml"/><Relationship Id="rId1" Type="http://schemas.openxmlformats.org/officeDocument/2006/relationships/slideLayout" Target="../slideLayouts/slideLayout45.xml"/></Relationships>
</file>

<file path=ppt/slides/_rels/slide8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1.xml"/><Relationship Id="rId1" Type="http://schemas.openxmlformats.org/officeDocument/2006/relationships/slideLayout" Target="../slideLayouts/slideLayout45.xml"/></Relationships>
</file>

<file path=ppt/slides/_rels/slide8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2.xml"/><Relationship Id="rId1" Type="http://schemas.openxmlformats.org/officeDocument/2006/relationships/slideLayout" Target="../slideLayouts/slideLayout45.xml"/></Relationships>
</file>

<file path=ppt/slides/_rels/slide8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3.xml"/><Relationship Id="rId1" Type="http://schemas.openxmlformats.org/officeDocument/2006/relationships/slideLayout" Target="../slideLayouts/slideLayout45.xml"/></Relationships>
</file>

<file path=ppt/slides/_rels/slide8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4.xml"/><Relationship Id="rId1" Type="http://schemas.openxmlformats.org/officeDocument/2006/relationships/slideLayout" Target="../slideLayouts/slideLayout45.xml"/></Relationships>
</file>

<file path=ppt/slides/_rels/slide8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5.xml"/><Relationship Id="rId1" Type="http://schemas.openxmlformats.org/officeDocument/2006/relationships/slideLayout" Target="../slideLayouts/slideLayout45.xml"/><Relationship Id="rId4" Type="http://schemas.openxmlformats.org/officeDocument/2006/relationships/image" Target="../media/image83.png"/></Relationships>
</file>

<file path=ppt/slides/_rels/slide8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6.xml"/><Relationship Id="rId1" Type="http://schemas.openxmlformats.org/officeDocument/2006/relationships/slideLayout" Target="../slideLayouts/slideLayout45.xml"/></Relationships>
</file>

<file path=ppt/slides/_rels/slide8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45.xml"/></Relationships>
</file>

<file path=ppt/slides/_rels/slide8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7.xml"/><Relationship Id="rId1" Type="http://schemas.openxmlformats.org/officeDocument/2006/relationships/slideLayout" Target="../slideLayouts/slideLayout4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_rels/slide90.xml.rels><?xml version="1.0" encoding="UTF-8" standalone="yes"?>
<Relationships xmlns="http://schemas.openxmlformats.org/package/2006/relationships"><Relationship Id="rId3" Type="http://schemas.openxmlformats.org/officeDocument/2006/relationships/hyperlink" Target="ftp://ftp.usa.hp.com/" TargetMode="External"/><Relationship Id="rId2" Type="http://schemas.openxmlformats.org/officeDocument/2006/relationships/notesSlide" Target="../notesSlides/notesSlide89.xml"/><Relationship Id="rId1" Type="http://schemas.openxmlformats.org/officeDocument/2006/relationships/slideLayout" Target="../slideLayouts/slideLayout45.xml"/><Relationship Id="rId5" Type="http://schemas.openxmlformats.org/officeDocument/2006/relationships/hyperlink" Target="ftp://3PARtools:3PaRr*cksing@fs1.bel.hp.com/storage/3PAR/inex" TargetMode="External"/><Relationship Id="rId4" Type="http://schemas.openxmlformats.org/officeDocument/2006/relationships/hyperlink" Target="ftp://tool4you:3Partool@ftp.usa.hp.com/" TargetMode="External"/></Relationships>
</file>

<file path=ppt/slides/_rels/slide91.xml.rels><?xml version="1.0" encoding="UTF-8" standalone="yes"?>
<Relationships xmlns="http://schemas.openxmlformats.org/package/2006/relationships"><Relationship Id="rId3" Type="http://schemas.openxmlformats.org/officeDocument/2006/relationships/hyperlink" Target="ftp://3PARtools:3PaRr*cksing@fs1.bel.hp.com/storage/3PAR/inex" TargetMode="External"/><Relationship Id="rId7" Type="http://schemas.openxmlformats.org/officeDocument/2006/relationships/hyperlink" Target="file:///\\bglfiles.bgl.gsc.mvlabs.corp.hp.com\library\storage\3par" TargetMode="External"/><Relationship Id="rId2" Type="http://schemas.openxmlformats.org/officeDocument/2006/relationships/notesSlide" Target="../notesSlides/notesSlide90.xml"/><Relationship Id="rId1" Type="http://schemas.openxmlformats.org/officeDocument/2006/relationships/slideLayout" Target="../slideLayouts/slideLayout45.xml"/><Relationship Id="rId6" Type="http://schemas.openxmlformats.org/officeDocument/2006/relationships/hyperlink" Target="file:///\\alffiles.alf.gsc.mvlabs.corp.hp.com\library\storage\3par" TargetMode="External"/><Relationship Id="rId5" Type="http://schemas.openxmlformats.org/officeDocument/2006/relationships/hyperlink" Target="file:///\\depot.nld.hp.com\depot\storage\3PAR" TargetMode="External"/><Relationship Id="rId4" Type="http://schemas.openxmlformats.org/officeDocument/2006/relationships/hyperlink" Target="ftp://fs1.bel.hp.com/3PAR/inex" TargetMode="Externa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5.xml"/></Relationships>
</file>

<file path=ppt/slides/_rels/slide9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4.xml"/><Relationship Id="rId1" Type="http://schemas.openxmlformats.org/officeDocument/2006/relationships/slideLayout" Target="../slideLayouts/slideLayout45.xml"/><Relationship Id="rId4" Type="http://schemas.openxmlformats.org/officeDocument/2006/relationships/image" Target="../media/image88.png"/></Relationships>
</file>

<file path=ppt/slides/_rels/slide9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5.xml"/><Relationship Id="rId1" Type="http://schemas.openxmlformats.org/officeDocument/2006/relationships/slideLayout" Target="../slideLayouts/slideLayout45.xml"/></Relationships>
</file>

<file path=ppt/slides/_rels/slide9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6.xml"/><Relationship Id="rId1" Type="http://schemas.openxmlformats.org/officeDocument/2006/relationships/slideLayout" Target="../slideLayouts/slideLayout45.xml"/></Relationships>
</file>

<file path=ppt/slides/_rels/slide9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7.xml"/><Relationship Id="rId1" Type="http://schemas.openxmlformats.org/officeDocument/2006/relationships/slideLayout" Target="../slideLayouts/slideLayout4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iNex for Pro’s</a:t>
            </a:r>
            <a:endParaRPr lang="en-US" sz="5400" dirty="0"/>
          </a:p>
        </p:txBody>
      </p:sp>
      <p:sp>
        <p:nvSpPr>
          <p:cNvPr id="3" name="Subtitle 2"/>
          <p:cNvSpPr>
            <a:spLocks noGrp="1"/>
          </p:cNvSpPr>
          <p:nvPr>
            <p:ph type="body" sz="quarter" idx="13"/>
          </p:nvPr>
        </p:nvSpPr>
        <p:spPr/>
        <p:txBody>
          <a:bodyPr>
            <a:normAutofit fontScale="25000" lnSpcReduction="20000"/>
          </a:bodyPr>
          <a:lstStyle/>
          <a:p>
            <a:r>
              <a:rPr lang="en-US" dirty="0" smtClean="0"/>
              <a:t>How to use</a:t>
            </a:r>
          </a:p>
          <a:p>
            <a:r>
              <a:rPr lang="en-US" dirty="0"/>
              <a:t>How does it work</a:t>
            </a:r>
          </a:p>
          <a:p>
            <a:r>
              <a:rPr lang="en-US" dirty="0" smtClean="0"/>
              <a:t>How to interpret the various outputs</a:t>
            </a:r>
          </a:p>
          <a:p>
            <a:r>
              <a:rPr lang="en-US" dirty="0" smtClean="0"/>
              <a:t>Tips and Tricks</a:t>
            </a:r>
          </a:p>
          <a:p>
            <a:endParaRPr lang="en-US" dirty="0"/>
          </a:p>
          <a:p>
            <a:r>
              <a:rPr lang="en-US" dirty="0" smtClean="0"/>
              <a:t>Hans van Sluis and </a:t>
            </a:r>
            <a:r>
              <a:rPr lang="en-US" dirty="0" err="1" smtClean="0"/>
              <a:t>Gary.E</a:t>
            </a:r>
            <a:r>
              <a:rPr lang="en-US" dirty="0" smtClean="0"/>
              <a:t> Sachs</a:t>
            </a:r>
            <a:endParaRPr lang="en-US" dirty="0"/>
          </a:p>
        </p:txBody>
      </p:sp>
      <p:sp>
        <p:nvSpPr>
          <p:cNvPr id="5" name="Text Placeholder 4"/>
          <p:cNvSpPr>
            <a:spLocks noGrp="1"/>
          </p:cNvSpPr>
          <p:nvPr>
            <p:ph type="body" sz="quarter" idx="15"/>
          </p:nvPr>
        </p:nvSpPr>
        <p:spPr/>
        <p:txBody>
          <a:bodyPr/>
          <a:lstStyle/>
          <a:p>
            <a:r>
              <a:rPr lang="en-US" dirty="0" smtClean="0"/>
              <a:t>18-Dec-2015</a:t>
            </a:r>
            <a:endParaRPr lang="en-US" dirty="0"/>
          </a:p>
        </p:txBody>
      </p:sp>
    </p:spTree>
    <p:extLst>
      <p:ext uri="{BB962C8B-B14F-4D97-AF65-F5344CB8AC3E}">
        <p14:creationId xmlns:p14="http://schemas.microsoft.com/office/powerpoint/2010/main" val="21271722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70" y="128734"/>
            <a:ext cx="8117206" cy="430887"/>
          </a:xfrm>
        </p:spPr>
        <p:txBody>
          <a:bodyPr/>
          <a:lstStyle/>
          <a:p>
            <a:r>
              <a:rPr lang="en-US" dirty="0" smtClean="0"/>
              <a:t>Graphical User Interface 1/5</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343" y="742317"/>
            <a:ext cx="6599054" cy="4401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308343" y="861237"/>
            <a:ext cx="8724608" cy="1581971"/>
            <a:chOff x="308343" y="861237"/>
            <a:chExt cx="8724608" cy="1581971"/>
          </a:xfrm>
        </p:grpSpPr>
        <p:sp>
          <p:nvSpPr>
            <p:cNvPr id="5" name="Oval 4"/>
            <p:cNvSpPr/>
            <p:nvPr/>
          </p:nvSpPr>
          <p:spPr>
            <a:xfrm>
              <a:off x="308343" y="861237"/>
              <a:ext cx="2020187" cy="435935"/>
            </a:xfrm>
            <a:prstGeom prst="ellipse">
              <a:avLst/>
            </a:prstGeom>
            <a:noFill/>
            <a:ln w="19050">
              <a:solidFill>
                <a:srgbClr val="FF0000">
                  <a:alpha val="75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7400260" y="1212102"/>
              <a:ext cx="1632691" cy="1231106"/>
            </a:xfrm>
            <a:prstGeom prst="rect">
              <a:avLst/>
            </a:prstGeom>
            <a:noFill/>
            <a:ln w="19050">
              <a:solidFill>
                <a:srgbClr val="FF0000"/>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Version Number,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Patch Number,</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Release date</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Bitness of iNex</a:t>
              </a:r>
            </a:p>
          </p:txBody>
        </p:sp>
        <p:cxnSp>
          <p:nvCxnSpPr>
            <p:cNvPr id="10" name="Straight Arrow Connector 9"/>
            <p:cNvCxnSpPr>
              <a:stCxn id="7" idx="1"/>
              <a:endCxn id="5" idx="6"/>
            </p:cNvCxnSpPr>
            <p:nvPr/>
          </p:nvCxnSpPr>
          <p:spPr>
            <a:xfrm flipH="1" flipV="1">
              <a:off x="2328530" y="1079205"/>
              <a:ext cx="5071730" cy="748450"/>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a:off x="6060557" y="329609"/>
            <a:ext cx="2819008" cy="967563"/>
            <a:chOff x="6060557" y="329609"/>
            <a:chExt cx="2819008" cy="967563"/>
          </a:xfrm>
        </p:grpSpPr>
        <p:sp>
          <p:nvSpPr>
            <p:cNvPr id="6" name="Oval 5"/>
            <p:cNvSpPr/>
            <p:nvPr/>
          </p:nvSpPr>
          <p:spPr>
            <a:xfrm>
              <a:off x="6060557" y="861237"/>
              <a:ext cx="903768" cy="435935"/>
            </a:xfrm>
            <a:prstGeom prst="ellipse">
              <a:avLst/>
            </a:prstGeom>
            <a:noFill/>
            <a:ln w="19050">
              <a:solidFill>
                <a:srgbClr val="FF0000">
                  <a:alpha val="75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7410893" y="329609"/>
              <a:ext cx="1468672" cy="338554"/>
            </a:xfrm>
            <a:prstGeom prst="rect">
              <a:avLst/>
            </a:prstGeom>
            <a:noFill/>
            <a:ln w="19050">
              <a:solidFill>
                <a:srgbClr val="FF0000"/>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Expiration date</a:t>
              </a:r>
            </a:p>
          </p:txBody>
        </p:sp>
        <p:cxnSp>
          <p:nvCxnSpPr>
            <p:cNvPr id="15" name="Straight Arrow Connector 14"/>
            <p:cNvCxnSpPr>
              <a:stCxn id="8" idx="1"/>
              <a:endCxn id="6" idx="7"/>
            </p:cNvCxnSpPr>
            <p:nvPr/>
          </p:nvCxnSpPr>
          <p:spPr>
            <a:xfrm flipH="1">
              <a:off x="6831971" y="498886"/>
              <a:ext cx="578922" cy="426192"/>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1" name="Group 20"/>
          <p:cNvGrpSpPr/>
          <p:nvPr/>
        </p:nvGrpSpPr>
        <p:grpSpPr>
          <a:xfrm>
            <a:off x="4253023" y="3232298"/>
            <a:ext cx="4850072" cy="1677486"/>
            <a:chOff x="4253023" y="3232298"/>
            <a:chExt cx="4850072" cy="1677486"/>
          </a:xfrm>
        </p:grpSpPr>
        <p:sp>
          <p:nvSpPr>
            <p:cNvPr id="17" name="Rounded Rectangle 16"/>
            <p:cNvSpPr/>
            <p:nvPr/>
          </p:nvSpPr>
          <p:spPr>
            <a:xfrm>
              <a:off x="4253023" y="3232298"/>
              <a:ext cx="1701210" cy="1382232"/>
            </a:xfrm>
            <a:prstGeom prst="roundRect">
              <a:avLst/>
            </a:prstGeom>
            <a:noFill/>
            <a:ln w="19050">
              <a:solidFill>
                <a:srgbClr val="FF0000">
                  <a:alpha val="75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7091903" y="3381160"/>
              <a:ext cx="2011192" cy="1528624"/>
            </a:xfrm>
            <a:prstGeom prst="rect">
              <a:avLst/>
            </a:prstGeom>
            <a:noFill/>
            <a:ln w="19050">
              <a:solidFill>
                <a:srgbClr val="FF0000">
                  <a:alpha val="75000"/>
                </a:srgb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Information on how</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iNex is configured</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to process the data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As well as installation</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info</a:t>
              </a:r>
            </a:p>
          </p:txBody>
        </p:sp>
        <p:cxnSp>
          <p:nvCxnSpPr>
            <p:cNvPr id="20" name="Straight Arrow Connector 19"/>
            <p:cNvCxnSpPr>
              <a:stCxn id="18" idx="1"/>
            </p:cNvCxnSpPr>
            <p:nvPr/>
          </p:nvCxnSpPr>
          <p:spPr>
            <a:xfrm flipH="1" flipV="1">
              <a:off x="5858537" y="3847955"/>
              <a:ext cx="1233366" cy="297517"/>
            </a:xfrm>
            <a:prstGeom prst="straightConnector1">
              <a:avLst/>
            </a:prstGeom>
            <a:ln w="19050" cmpd="sng">
              <a:solidFill>
                <a:srgbClr val="FF0000">
                  <a:alpha val="75000"/>
                </a:srgbClr>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80949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3600" dirty="0" smtClean="0"/>
              <a:t>Customer Found Issue (CFI) </a:t>
            </a:r>
            <a:br>
              <a:rPr lang="en-US" sz="3600" dirty="0" smtClean="0"/>
            </a:br>
            <a:r>
              <a:rPr lang="en-US" sz="3600" dirty="0" smtClean="0"/>
              <a:t>database inter-action</a:t>
            </a:r>
            <a:r>
              <a:rPr lang="en-US" dirty="0" smtClean="0"/>
              <a:t/>
            </a:r>
            <a:br>
              <a:rPr lang="en-US" dirty="0" smtClean="0"/>
            </a:br>
            <a:endParaRPr lang="en-US" dirty="0"/>
          </a:p>
        </p:txBody>
      </p:sp>
    </p:spTree>
    <p:extLst>
      <p:ext uri="{BB962C8B-B14F-4D97-AF65-F5344CB8AC3E}">
        <p14:creationId xmlns:p14="http://schemas.microsoft.com/office/powerpoint/2010/main" val="36127041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552992"/>
            <a:ext cx="8117206" cy="276999"/>
          </a:xfrm>
        </p:spPr>
        <p:txBody>
          <a:bodyPr/>
          <a:lstStyle/>
          <a:p>
            <a:r>
              <a:rPr lang="en-US" dirty="0" smtClean="0"/>
              <a:t>Introduction</a:t>
            </a:r>
            <a:endParaRPr lang="en-US" dirty="0"/>
          </a:p>
        </p:txBody>
      </p:sp>
      <p:sp>
        <p:nvSpPr>
          <p:cNvPr id="3" name="Title 2"/>
          <p:cNvSpPr>
            <a:spLocks noGrp="1"/>
          </p:cNvSpPr>
          <p:nvPr>
            <p:ph type="title"/>
          </p:nvPr>
        </p:nvSpPr>
        <p:spPr>
          <a:xfrm>
            <a:off x="331470" y="36666"/>
            <a:ext cx="8117206" cy="430887"/>
          </a:xfrm>
        </p:spPr>
        <p:txBody>
          <a:bodyPr/>
          <a:lstStyle/>
          <a:p>
            <a:r>
              <a:rPr lang="en-US" dirty="0"/>
              <a:t>Customer Found Issue (CFI) database inter-action</a:t>
            </a:r>
          </a:p>
        </p:txBody>
      </p:sp>
      <p:sp>
        <p:nvSpPr>
          <p:cNvPr id="5" name="Content Placeholder 4"/>
          <p:cNvSpPr>
            <a:spLocks noGrp="1"/>
          </p:cNvSpPr>
          <p:nvPr>
            <p:ph sz="quarter" idx="10"/>
          </p:nvPr>
        </p:nvSpPr>
        <p:spPr>
          <a:xfrm>
            <a:off x="329184" y="835055"/>
            <a:ext cx="8119872" cy="4308445"/>
          </a:xfrm>
        </p:spPr>
        <p:txBody>
          <a:bodyPr/>
          <a:lstStyle/>
          <a:p>
            <a:pPr marL="285750" indent="-285750">
              <a:buFont typeface="Arial" panose="020B0604020202020204" pitchFamily="34" charset="0"/>
              <a:buChar char="•"/>
            </a:pPr>
            <a:r>
              <a:rPr lang="en-US" sz="1600" dirty="0" smtClean="0"/>
              <a:t>iNex has ability to automatically update existing CFI with SI / GR8 case numbers.</a:t>
            </a:r>
          </a:p>
          <a:p>
            <a:pPr marL="455613" lvl="2" indent="-285750">
              <a:buFont typeface="Arial" panose="020B0604020202020204" pitchFamily="34" charset="0"/>
              <a:buChar char="•"/>
            </a:pPr>
            <a:r>
              <a:rPr lang="en-US" sz="1200" dirty="0" smtClean="0"/>
              <a:t>The SI / GR8 case number must be specified.</a:t>
            </a:r>
          </a:p>
          <a:p>
            <a:pPr marL="627063" lvl="3" indent="-285750">
              <a:buFont typeface="Arial" panose="020B0604020202020204" pitchFamily="34" charset="0"/>
              <a:buChar char="•"/>
            </a:pPr>
            <a:r>
              <a:rPr lang="en-US" sz="1200" dirty="0" smtClean="0"/>
              <a:t>Manual entry into iNex the GUI or CLI</a:t>
            </a:r>
          </a:p>
          <a:p>
            <a:pPr marL="627063" lvl="3" indent="-285750">
              <a:buFont typeface="Arial" panose="020B0604020202020204" pitchFamily="34" charset="0"/>
              <a:buChar char="•"/>
            </a:pPr>
            <a:r>
              <a:rPr lang="en-US" sz="1200" dirty="0" smtClean="0"/>
              <a:t>Automatic entry into iNex if SI / GR8 case number is contained in directory name containing </a:t>
            </a:r>
            <a:r>
              <a:rPr lang="en-US" sz="1200" dirty="0" err="1" smtClean="0"/>
              <a:t>InSplore</a:t>
            </a:r>
            <a:r>
              <a:rPr lang="en-US" sz="1200" dirty="0" smtClean="0"/>
              <a:t> / </a:t>
            </a:r>
            <a:r>
              <a:rPr lang="en-US" sz="1200" dirty="0" err="1" smtClean="0"/>
              <a:t>evtlog</a:t>
            </a:r>
            <a:r>
              <a:rPr lang="en-US" sz="1200" dirty="0" smtClean="0"/>
              <a:t> / </a:t>
            </a:r>
            <a:r>
              <a:rPr lang="en-US" sz="1200" dirty="0" err="1" smtClean="0"/>
              <a:t>etc</a:t>
            </a:r>
            <a:endParaRPr lang="en-US" sz="1200" dirty="0" smtClean="0"/>
          </a:p>
          <a:p>
            <a:pPr marL="455613" lvl="2" indent="-285750">
              <a:buFont typeface="Arial" panose="020B0604020202020204" pitchFamily="34" charset="0"/>
              <a:buChar char="•"/>
            </a:pPr>
            <a:r>
              <a:rPr lang="en-US" sz="1200" dirty="0" smtClean="0"/>
              <a:t>iNex encounters evidence during processing that </a:t>
            </a:r>
            <a:r>
              <a:rPr lang="en-US" sz="1200" dirty="0" err="1" smtClean="0"/>
              <a:t>InServ</a:t>
            </a:r>
            <a:r>
              <a:rPr lang="en-US" sz="1200" dirty="0" smtClean="0"/>
              <a:t> is exposed to known CFI</a:t>
            </a:r>
          </a:p>
          <a:p>
            <a:pPr marL="627063" lvl="3" indent="-285750">
              <a:buFont typeface="Arial" panose="020B0604020202020204" pitchFamily="34" charset="0"/>
              <a:buChar char="•"/>
            </a:pPr>
            <a:r>
              <a:rPr lang="en-US" sz="1200" dirty="0" smtClean="0"/>
              <a:t>Based upon information in analysis codes in </a:t>
            </a:r>
            <a:r>
              <a:rPr lang="en-US" sz="1200" dirty="0" smtClean="0">
                <a:solidFill>
                  <a:srgbClr val="0070C0"/>
                </a:solidFill>
              </a:rPr>
              <a:t>&lt;INEX_HOME&gt;\</a:t>
            </a:r>
            <a:r>
              <a:rPr lang="en-US" sz="1200" dirty="0" err="1" smtClean="0">
                <a:solidFill>
                  <a:srgbClr val="0070C0"/>
                </a:solidFill>
              </a:rPr>
              <a:t>defs</a:t>
            </a:r>
            <a:r>
              <a:rPr lang="en-US" sz="1200" dirty="0" smtClean="0">
                <a:solidFill>
                  <a:srgbClr val="0070C0"/>
                </a:solidFill>
              </a:rPr>
              <a:t>\analysis_definitions.txt</a:t>
            </a:r>
          </a:p>
          <a:p>
            <a:pPr marL="627063" lvl="3" indent="-285750">
              <a:buFont typeface="Arial" panose="020B0604020202020204" pitchFamily="34" charset="0"/>
              <a:buChar char="•"/>
            </a:pPr>
            <a:r>
              <a:rPr lang="en-US" sz="1200" dirty="0" smtClean="0"/>
              <a:t>Will appear in Analysis Overview section on Overview worksheet</a:t>
            </a:r>
          </a:p>
          <a:p>
            <a:pPr marL="627063" lvl="3" indent="-285750">
              <a:buFont typeface="Arial" panose="020B0604020202020204" pitchFamily="34" charset="0"/>
              <a:buChar char="•"/>
            </a:pPr>
            <a:endParaRPr lang="en-US" sz="1200" dirty="0" smtClean="0"/>
          </a:p>
          <a:p>
            <a:pPr marL="285750" indent="-285750">
              <a:buFont typeface="Arial" panose="020B0604020202020204" pitchFamily="34" charset="0"/>
              <a:buChar char="•"/>
            </a:pPr>
            <a:r>
              <a:rPr lang="en-US" sz="1600" dirty="0" smtClean="0"/>
              <a:t>iNex has ability to automatically download copy of CFI and Crash footprint database.</a:t>
            </a:r>
          </a:p>
          <a:p>
            <a:pPr marL="455613" lvl="2" indent="-285750">
              <a:buFont typeface="Arial" panose="020B0604020202020204" pitchFamily="34" charset="0"/>
              <a:buChar char="•"/>
            </a:pPr>
            <a:r>
              <a:rPr lang="en-US" sz="1200" dirty="0" smtClean="0"/>
              <a:t>Allows for local reference of existing CFIs and node crash footprints, including </a:t>
            </a:r>
            <a:r>
              <a:rPr lang="en-US" sz="1200" dirty="0" err="1" smtClean="0"/>
              <a:t>BugZilla</a:t>
            </a:r>
            <a:r>
              <a:rPr lang="en-US" sz="1200" dirty="0" smtClean="0"/>
              <a:t>, SI  / GR8 case and CFI numbers.</a:t>
            </a:r>
          </a:p>
          <a:p>
            <a:pPr marL="455613" lvl="2" indent="-285750">
              <a:buFont typeface="Arial" panose="020B0604020202020204" pitchFamily="34" charset="0"/>
              <a:buChar char="•"/>
            </a:pPr>
            <a:r>
              <a:rPr lang="en-US" sz="1200" dirty="0" smtClean="0"/>
              <a:t>Local references stored in SQLite database </a:t>
            </a:r>
            <a:r>
              <a:rPr lang="en-US" sz="1200" dirty="0" smtClean="0">
                <a:solidFill>
                  <a:srgbClr val="0070C0"/>
                </a:solidFill>
              </a:rPr>
              <a:t>(&lt;INEX_HOME&gt;\databases\</a:t>
            </a:r>
            <a:r>
              <a:rPr lang="en-US" sz="1200" dirty="0" err="1" smtClean="0">
                <a:solidFill>
                  <a:srgbClr val="0070C0"/>
                </a:solidFill>
              </a:rPr>
              <a:t>cfi.db</a:t>
            </a:r>
            <a:r>
              <a:rPr lang="en-US" sz="1200" dirty="0" smtClean="0"/>
              <a:t>). Ability for read-only access via Microsoft Excel .</a:t>
            </a:r>
          </a:p>
          <a:p>
            <a:pPr marL="455613" lvl="2" indent="-285750">
              <a:buFont typeface="Arial" panose="020B0604020202020204" pitchFamily="34" charset="0"/>
              <a:buChar char="•"/>
            </a:pPr>
            <a:r>
              <a:rPr lang="en-US" sz="1200" dirty="0" smtClean="0"/>
              <a:t>Right now: manual lookup of node crash via MS Excel</a:t>
            </a:r>
          </a:p>
          <a:p>
            <a:pPr marL="455613" lvl="2" indent="-285750">
              <a:buFont typeface="Arial" panose="020B0604020202020204" pitchFamily="34" charset="0"/>
              <a:buChar char="•"/>
            </a:pPr>
            <a:r>
              <a:rPr lang="en-US" sz="1200" dirty="0" smtClean="0"/>
              <a:t>Under Development: automatic lookup of node crash footprint, including confidence level, reference to </a:t>
            </a:r>
            <a:r>
              <a:rPr lang="en-US" sz="1200" dirty="0" err="1" smtClean="0"/>
              <a:t>Bugzilla</a:t>
            </a:r>
            <a:r>
              <a:rPr lang="en-US" sz="1200" dirty="0" smtClean="0"/>
              <a:t>, SI / GR8 case and CFI numbers. </a:t>
            </a:r>
          </a:p>
          <a:p>
            <a:pPr marL="455613" lvl="2" indent="-285750">
              <a:buFont typeface="Arial" panose="020B0604020202020204" pitchFamily="34" charset="0"/>
              <a:buChar char="•"/>
            </a:pPr>
            <a:r>
              <a:rPr lang="en-US" sz="1200" dirty="0" smtClean="0"/>
              <a:t>Local reference is updated once / day</a:t>
            </a:r>
            <a:endParaRPr lang="en-US" sz="1200" dirty="0"/>
          </a:p>
        </p:txBody>
      </p:sp>
    </p:spTree>
    <p:extLst>
      <p:ext uri="{BB962C8B-B14F-4D97-AF65-F5344CB8AC3E}">
        <p14:creationId xmlns:p14="http://schemas.microsoft.com/office/powerpoint/2010/main" val="198034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500"/>
                                        <p:tgtEl>
                                          <p:spTgt spid="5">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fade">
                                      <p:cBhvr>
                                        <p:cTn id="30" dur="500"/>
                                        <p:tgtEl>
                                          <p:spTgt spid="5">
                                            <p:txEl>
                                              <p:pRg st="8" end="8"/>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animEffect transition="in" filter="fade">
                                      <p:cBhvr>
                                        <p:cTn id="33" dur="500"/>
                                        <p:tgtEl>
                                          <p:spTgt spid="5">
                                            <p:txEl>
                                              <p:pRg st="9" end="9"/>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
                                            <p:txEl>
                                              <p:pRg st="10" end="10"/>
                                            </p:txEl>
                                          </p:spTgt>
                                        </p:tgtEl>
                                        <p:attrNameLst>
                                          <p:attrName>style.visibility</p:attrName>
                                        </p:attrNameLst>
                                      </p:cBhvr>
                                      <p:to>
                                        <p:strVal val="visible"/>
                                      </p:to>
                                    </p:set>
                                    <p:animEffect transition="in" filter="fade">
                                      <p:cBhvr>
                                        <p:cTn id="36" dur="500"/>
                                        <p:tgtEl>
                                          <p:spTgt spid="5">
                                            <p:txEl>
                                              <p:pRg st="10" end="1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txEl>
                                              <p:pRg st="11" end="11"/>
                                            </p:txEl>
                                          </p:spTgt>
                                        </p:tgtEl>
                                        <p:attrNameLst>
                                          <p:attrName>style.visibility</p:attrName>
                                        </p:attrNameLst>
                                      </p:cBhvr>
                                      <p:to>
                                        <p:strVal val="visible"/>
                                      </p:to>
                                    </p:set>
                                    <p:animEffect transition="in" filter="fade">
                                      <p:cBhvr>
                                        <p:cTn id="39" dur="500"/>
                                        <p:tgtEl>
                                          <p:spTgt spid="5">
                                            <p:txEl>
                                              <p:pRg st="11" end="11"/>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xEl>
                                              <p:pRg st="12" end="12"/>
                                            </p:txEl>
                                          </p:spTgt>
                                        </p:tgtEl>
                                        <p:attrNameLst>
                                          <p:attrName>style.visibility</p:attrName>
                                        </p:attrNameLst>
                                      </p:cBhvr>
                                      <p:to>
                                        <p:strVal val="visible"/>
                                      </p:to>
                                    </p:set>
                                    <p:animEffect transition="in" filter="fade">
                                      <p:cBhvr>
                                        <p:cTn id="42" dur="500"/>
                                        <p:tgtEl>
                                          <p:spTgt spid="5">
                                            <p:txEl>
                                              <p:pRg st="12" end="12"/>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
                                            <p:txEl>
                                              <p:pRg st="13" end="13"/>
                                            </p:txEl>
                                          </p:spTgt>
                                        </p:tgtEl>
                                        <p:attrNameLst>
                                          <p:attrName>style.visibility</p:attrName>
                                        </p:attrNameLst>
                                      </p:cBhvr>
                                      <p:to>
                                        <p:strVal val="visible"/>
                                      </p:to>
                                    </p:set>
                                    <p:animEffect transition="in" filter="fade">
                                      <p:cBhvr>
                                        <p:cTn id="45" dur="5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622000"/>
            <a:ext cx="8117206" cy="276999"/>
          </a:xfrm>
        </p:spPr>
        <p:txBody>
          <a:bodyPr/>
          <a:lstStyle/>
          <a:p>
            <a:r>
              <a:rPr lang="en-US" dirty="0" smtClean="0"/>
              <a:t>High level data flow</a:t>
            </a:r>
            <a:endParaRPr lang="en-US" dirty="0"/>
          </a:p>
        </p:txBody>
      </p:sp>
      <p:sp>
        <p:nvSpPr>
          <p:cNvPr id="3" name="Title 2"/>
          <p:cNvSpPr>
            <a:spLocks noGrp="1"/>
          </p:cNvSpPr>
          <p:nvPr>
            <p:ph type="title"/>
          </p:nvPr>
        </p:nvSpPr>
        <p:spPr>
          <a:xfrm>
            <a:off x="331470" y="105674"/>
            <a:ext cx="8117206" cy="430887"/>
          </a:xfrm>
        </p:spPr>
        <p:txBody>
          <a:bodyPr/>
          <a:lstStyle/>
          <a:p>
            <a:r>
              <a:rPr lang="en-US" dirty="0" smtClean="0"/>
              <a:t>Customer Found Issue (CFI) database inter-action</a:t>
            </a:r>
            <a:endParaRPr lang="en-US" dirty="0"/>
          </a:p>
        </p:txBody>
      </p:sp>
      <p:sp>
        <p:nvSpPr>
          <p:cNvPr id="6" name="Can 5"/>
          <p:cNvSpPr/>
          <p:nvPr/>
        </p:nvSpPr>
        <p:spPr>
          <a:xfrm>
            <a:off x="2760452" y="923044"/>
            <a:ext cx="1785667" cy="2725948"/>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Central CFI</a:t>
            </a:r>
          </a:p>
          <a:p>
            <a:pPr algn="ctr"/>
            <a:r>
              <a:rPr lang="en-US" dirty="0" smtClean="0"/>
              <a:t>Database</a:t>
            </a:r>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p:txBody>
      </p:sp>
      <p:grpSp>
        <p:nvGrpSpPr>
          <p:cNvPr id="22" name="Group 21"/>
          <p:cNvGrpSpPr/>
          <p:nvPr/>
        </p:nvGrpSpPr>
        <p:grpSpPr>
          <a:xfrm>
            <a:off x="3044058" y="1643315"/>
            <a:ext cx="1335749" cy="790452"/>
            <a:chOff x="785004" y="1871932"/>
            <a:chExt cx="1096992" cy="615352"/>
          </a:xfrm>
        </p:grpSpPr>
        <p:sp>
          <p:nvSpPr>
            <p:cNvPr id="8" name="Rectangle 7"/>
            <p:cNvSpPr/>
            <p:nvPr/>
          </p:nvSpPr>
          <p:spPr>
            <a:xfrm>
              <a:off x="785004" y="1871932"/>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841075" y="1972574"/>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917275" y="2053087"/>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993475" y="2124974"/>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FF0000"/>
                  </a:solidFill>
                </a:rPr>
                <a:t>CFI Table</a:t>
              </a:r>
            </a:p>
          </p:txBody>
        </p:sp>
      </p:grpSp>
      <p:grpSp>
        <p:nvGrpSpPr>
          <p:cNvPr id="27" name="Group 26"/>
          <p:cNvGrpSpPr/>
          <p:nvPr/>
        </p:nvGrpSpPr>
        <p:grpSpPr>
          <a:xfrm>
            <a:off x="612475" y="3648992"/>
            <a:ext cx="885649" cy="511845"/>
            <a:chOff x="612475" y="3648992"/>
            <a:chExt cx="885649" cy="511845"/>
          </a:xfrm>
        </p:grpSpPr>
        <p:sp>
          <p:nvSpPr>
            <p:cNvPr id="26" name="Rectangle 25"/>
            <p:cNvSpPr/>
            <p:nvPr/>
          </p:nvSpPr>
          <p:spPr>
            <a:xfrm>
              <a:off x="612475" y="3648992"/>
              <a:ext cx="767751" cy="353665"/>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646981" y="3697902"/>
              <a:ext cx="767751" cy="353665"/>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695867" y="3758262"/>
              <a:ext cx="767751" cy="353665"/>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730373" y="3807172"/>
              <a:ext cx="767751" cy="353665"/>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err="1" smtClean="0">
                  <a:solidFill>
                    <a:srgbClr val="FF0000"/>
                  </a:solidFill>
                </a:rPr>
                <a:t>crashtxt</a:t>
              </a:r>
              <a:endParaRPr lang="en-US" sz="1200" dirty="0">
                <a:solidFill>
                  <a:srgbClr val="FF0000"/>
                </a:solidFill>
              </a:endParaRPr>
            </a:p>
          </p:txBody>
        </p:sp>
      </p:grpSp>
      <p:grpSp>
        <p:nvGrpSpPr>
          <p:cNvPr id="1053" name="Group 1052"/>
          <p:cNvGrpSpPr/>
          <p:nvPr/>
        </p:nvGrpSpPr>
        <p:grpSpPr>
          <a:xfrm>
            <a:off x="162627" y="1302938"/>
            <a:ext cx="2956717" cy="1452142"/>
            <a:chOff x="162627" y="1302938"/>
            <a:chExt cx="2956717" cy="1452142"/>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627" y="1302938"/>
              <a:ext cx="1959472" cy="1452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 name="Right Arrow 1023"/>
            <p:cNvSpPr/>
            <p:nvPr/>
          </p:nvSpPr>
          <p:spPr>
            <a:xfrm>
              <a:off x="2140936" y="1987563"/>
              <a:ext cx="978408" cy="242316"/>
            </a:xfrm>
            <a:prstGeom prst="rightArrow">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50" name="Group 1049"/>
          <p:cNvGrpSpPr/>
          <p:nvPr/>
        </p:nvGrpSpPr>
        <p:grpSpPr>
          <a:xfrm>
            <a:off x="7268041" y="1478927"/>
            <a:ext cx="1668838" cy="2720854"/>
            <a:chOff x="7268041" y="1478927"/>
            <a:chExt cx="1668838" cy="2720854"/>
          </a:xfrm>
        </p:grpSpPr>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8041" y="2077469"/>
              <a:ext cx="1668838" cy="1134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42" name="Curved Connector 1041"/>
            <p:cNvCxnSpPr>
              <a:stCxn id="50" idx="0"/>
              <a:endCxn id="35" idx="4"/>
            </p:cNvCxnSpPr>
            <p:nvPr/>
          </p:nvCxnSpPr>
          <p:spPr>
            <a:xfrm rot="16200000" flipV="1">
              <a:off x="7385980" y="1360988"/>
              <a:ext cx="598542" cy="834419"/>
            </a:xfrm>
            <a:prstGeom prst="curvedConnector2">
              <a:avLst/>
            </a:prstGeom>
            <a:ln w="31750" cmpd="sng">
              <a:solidFill>
                <a:schemeClr val="bg1">
                  <a:lumMod val="8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46" name="Curved Connector 1045"/>
            <p:cNvCxnSpPr>
              <a:stCxn id="1025" idx="4"/>
              <a:endCxn id="50" idx="2"/>
            </p:cNvCxnSpPr>
            <p:nvPr/>
          </p:nvCxnSpPr>
          <p:spPr>
            <a:xfrm flipV="1">
              <a:off x="7630350" y="3211564"/>
              <a:ext cx="472110" cy="988217"/>
            </a:xfrm>
            <a:prstGeom prst="curvedConnector2">
              <a:avLst/>
            </a:prstGeom>
            <a:ln w="31750" cmpd="sng">
              <a:solidFill>
                <a:schemeClr val="bg1">
                  <a:lumMod val="85000"/>
                </a:schemeClr>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049" name="Group 1048"/>
          <p:cNvGrpSpPr/>
          <p:nvPr/>
        </p:nvGrpSpPr>
        <p:grpSpPr>
          <a:xfrm>
            <a:off x="5857336" y="698740"/>
            <a:ext cx="3027872" cy="4444760"/>
            <a:chOff x="5857336" y="698740"/>
            <a:chExt cx="3027872" cy="4444760"/>
          </a:xfrm>
        </p:grpSpPr>
        <p:sp>
          <p:nvSpPr>
            <p:cNvPr id="1025" name="Can 1024"/>
            <p:cNvSpPr/>
            <p:nvPr/>
          </p:nvSpPr>
          <p:spPr>
            <a:xfrm>
              <a:off x="6465784" y="3416252"/>
              <a:ext cx="1164566" cy="1567058"/>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smtClean="0"/>
                <a:t>Loc</a:t>
              </a:r>
              <a:r>
                <a:rPr lang="en-US" sz="1400" dirty="0" smtClean="0"/>
                <a:t>al CFI</a:t>
              </a:r>
              <a:r>
                <a:rPr lang="en-US" sz="1400" dirty="0"/>
                <a:t> </a:t>
              </a:r>
              <a:r>
                <a:rPr lang="en-US" sz="1400" dirty="0" err="1" smtClean="0"/>
                <a:t>db</a:t>
              </a:r>
              <a:endParaRPr lang="en-US" sz="1400" dirty="0" smtClean="0"/>
            </a:p>
          </p:txBody>
        </p:sp>
        <p:sp>
          <p:nvSpPr>
            <p:cNvPr id="35" name="Can 34"/>
            <p:cNvSpPr/>
            <p:nvPr/>
          </p:nvSpPr>
          <p:spPr>
            <a:xfrm>
              <a:off x="6465784" y="923044"/>
              <a:ext cx="802257" cy="1111765"/>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smtClean="0"/>
                <a:t>Upload</a:t>
              </a:r>
              <a:r>
                <a:rPr lang="en-US" sz="1400" dirty="0" smtClean="0"/>
                <a:t> CFI</a:t>
              </a:r>
              <a:r>
                <a:rPr lang="en-US" sz="1400" dirty="0"/>
                <a:t> </a:t>
              </a:r>
              <a:r>
                <a:rPr lang="en-US" sz="1400" dirty="0" err="1" smtClean="0"/>
                <a:t>db</a:t>
              </a:r>
              <a:endParaRPr lang="en-US" sz="1400" dirty="0" smtClean="0"/>
            </a:p>
          </p:txBody>
        </p:sp>
        <p:sp>
          <p:nvSpPr>
            <p:cNvPr id="1040" name="Rounded Rectangle 1039"/>
            <p:cNvSpPr/>
            <p:nvPr/>
          </p:nvSpPr>
          <p:spPr>
            <a:xfrm>
              <a:off x="5857336" y="698740"/>
              <a:ext cx="3027872" cy="4444760"/>
            </a:xfrm>
            <a:prstGeom prst="round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7" name="TextBox 1046"/>
            <p:cNvSpPr txBox="1"/>
            <p:nvPr/>
          </p:nvSpPr>
          <p:spPr>
            <a:xfrm>
              <a:off x="7246246" y="776752"/>
              <a:ext cx="1310872" cy="276999"/>
            </a:xfrm>
            <a:prstGeom prst="rect">
              <a:avLst/>
            </a:prstGeom>
            <a:noFill/>
          </p:spPr>
          <p:txBody>
            <a:bodyPr wrap="non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Local workstation</a:t>
              </a:r>
            </a:p>
          </p:txBody>
        </p:sp>
      </p:grpSp>
      <p:grpSp>
        <p:nvGrpSpPr>
          <p:cNvPr id="1052" name="Group 1051"/>
          <p:cNvGrpSpPr/>
          <p:nvPr/>
        </p:nvGrpSpPr>
        <p:grpSpPr>
          <a:xfrm>
            <a:off x="4459858" y="1453048"/>
            <a:ext cx="2158674" cy="552249"/>
            <a:chOff x="4459858" y="1453048"/>
            <a:chExt cx="2158674" cy="552249"/>
          </a:xfrm>
        </p:grpSpPr>
        <p:cxnSp>
          <p:nvCxnSpPr>
            <p:cNvPr id="1035" name="Curved Connector 1034"/>
            <p:cNvCxnSpPr>
              <a:stCxn id="35" idx="2"/>
            </p:cNvCxnSpPr>
            <p:nvPr/>
          </p:nvCxnSpPr>
          <p:spPr>
            <a:xfrm rot="10800000" flipV="1">
              <a:off x="4459858" y="1478926"/>
              <a:ext cx="2005927" cy="526371"/>
            </a:xfrm>
            <a:prstGeom prst="curvedConnector3">
              <a:avLst/>
            </a:prstGeom>
            <a:ln w="31750" cmpd="sng">
              <a:solidFill>
                <a:schemeClr val="bg1">
                  <a:lumMod val="8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048" name="TextBox 1047"/>
            <p:cNvSpPr txBox="1"/>
            <p:nvPr/>
          </p:nvSpPr>
          <p:spPr>
            <a:xfrm>
              <a:off x="5779841" y="1453048"/>
              <a:ext cx="838691" cy="338554"/>
            </a:xfrm>
            <a:prstGeom prst="rect">
              <a:avLst/>
            </a:prstGeom>
            <a:noFill/>
          </p:spPr>
          <p:txBody>
            <a:bodyPr wrap="none" rtlCol="0">
              <a:spAutoFit/>
            </a:bodyPr>
            <a:lstStyle/>
            <a:p>
              <a:pPr marL="0" defTabSz="430213">
                <a:spcAft>
                  <a:spcPts val="400"/>
                </a:spcAft>
                <a:buSzPct val="100000"/>
              </a:pPr>
              <a:r>
                <a:rPr lang="en-US" sz="1100" dirty="0" err="1" smtClean="0">
                  <a:solidFill>
                    <a:srgbClr val="000000"/>
                  </a:solidFill>
                  <a:latin typeface="HP Simplified" pitchFamily="34" charset="0"/>
                  <a:cs typeface="HP Simplified" pitchFamily="34" charset="0"/>
                </a:rPr>
                <a:t>cfi_upload</a:t>
              </a:r>
              <a:r>
                <a:rPr lang="en-US" sz="1600" dirty="0" smtClean="0">
                  <a:solidFill>
                    <a:srgbClr val="000000"/>
                  </a:solidFill>
                  <a:latin typeface="HP Simplified" pitchFamily="34" charset="0"/>
                  <a:cs typeface="HP Simplified" pitchFamily="34" charset="0"/>
                </a:rPr>
                <a:t> </a:t>
              </a:r>
            </a:p>
          </p:txBody>
        </p:sp>
      </p:grpSp>
      <p:grpSp>
        <p:nvGrpSpPr>
          <p:cNvPr id="1051" name="Group 1050"/>
          <p:cNvGrpSpPr/>
          <p:nvPr/>
        </p:nvGrpSpPr>
        <p:grpSpPr>
          <a:xfrm>
            <a:off x="4459858" y="2201064"/>
            <a:ext cx="2588209" cy="1998717"/>
            <a:chOff x="4459858" y="2201064"/>
            <a:chExt cx="2588209" cy="1998717"/>
          </a:xfrm>
        </p:grpSpPr>
        <p:cxnSp>
          <p:nvCxnSpPr>
            <p:cNvPr id="1031" name="Curved Connector 1030"/>
            <p:cNvCxnSpPr>
              <a:endCxn id="1025" idx="0"/>
            </p:cNvCxnSpPr>
            <p:nvPr/>
          </p:nvCxnSpPr>
          <p:spPr>
            <a:xfrm>
              <a:off x="4459858" y="2201064"/>
              <a:ext cx="2588209" cy="1506330"/>
            </a:xfrm>
            <a:prstGeom prst="curvedConnector2">
              <a:avLst/>
            </a:prstGeom>
            <a:ln w="31750" cmpd="sng">
              <a:solidFill>
                <a:schemeClr val="bg1">
                  <a:lumMod val="85000"/>
                </a:schemeClr>
              </a:solidFill>
              <a:round/>
              <a:tailEnd type="arrow"/>
            </a:ln>
            <a:effectLst/>
          </p:spPr>
          <p:style>
            <a:lnRef idx="2">
              <a:schemeClr val="accent1"/>
            </a:lnRef>
            <a:fillRef idx="0">
              <a:schemeClr val="accent1"/>
            </a:fillRef>
            <a:effectRef idx="1">
              <a:schemeClr val="accent1"/>
            </a:effectRef>
            <a:fontRef idx="minor">
              <a:schemeClr val="tx1"/>
            </a:fontRef>
          </p:style>
        </p:cxnSp>
        <p:cxnSp>
          <p:nvCxnSpPr>
            <p:cNvPr id="1038" name="Curved Connector 1037"/>
            <p:cNvCxnSpPr>
              <a:endCxn id="1025" idx="2"/>
            </p:cNvCxnSpPr>
            <p:nvPr/>
          </p:nvCxnSpPr>
          <p:spPr>
            <a:xfrm>
              <a:off x="4459858" y="3211564"/>
              <a:ext cx="2005926" cy="988217"/>
            </a:xfrm>
            <a:prstGeom prst="curvedConnector3">
              <a:avLst>
                <a:gd name="adj1" fmla="val 50000"/>
              </a:avLst>
            </a:prstGeom>
            <a:ln w="31750" cmpd="sng">
              <a:solidFill>
                <a:schemeClr val="bg1">
                  <a:lumMod val="8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5859995" y="2709611"/>
              <a:ext cx="777777" cy="338554"/>
            </a:xfrm>
            <a:prstGeom prst="rect">
              <a:avLst/>
            </a:prstGeom>
            <a:noFill/>
          </p:spPr>
          <p:txBody>
            <a:bodyPr wrap="none" rtlCol="0">
              <a:spAutoFit/>
            </a:bodyPr>
            <a:lstStyle/>
            <a:p>
              <a:pPr marL="0" defTabSz="430213">
                <a:spcAft>
                  <a:spcPts val="400"/>
                </a:spcAft>
                <a:buSzPct val="100000"/>
              </a:pPr>
              <a:r>
                <a:rPr lang="en-US" sz="1100" dirty="0" err="1" smtClean="0">
                  <a:solidFill>
                    <a:srgbClr val="000000"/>
                  </a:solidFill>
                  <a:latin typeface="HP Simplified" pitchFamily="34" charset="0"/>
                  <a:cs typeface="HP Simplified" pitchFamily="34" charset="0"/>
                </a:rPr>
                <a:t>get_cfidb</a:t>
              </a:r>
              <a:r>
                <a:rPr lang="en-US" sz="1600" dirty="0" smtClean="0">
                  <a:solidFill>
                    <a:srgbClr val="000000"/>
                  </a:solidFill>
                  <a:latin typeface="HP Simplified" pitchFamily="34" charset="0"/>
                  <a:cs typeface="HP Simplified" pitchFamily="34" charset="0"/>
                </a:rPr>
                <a:t> </a:t>
              </a:r>
            </a:p>
          </p:txBody>
        </p:sp>
        <p:sp>
          <p:nvSpPr>
            <p:cNvPr id="60" name="TextBox 59"/>
            <p:cNvSpPr txBox="1"/>
            <p:nvPr/>
          </p:nvSpPr>
          <p:spPr>
            <a:xfrm>
              <a:off x="5744989" y="3802245"/>
              <a:ext cx="777777" cy="338554"/>
            </a:xfrm>
            <a:prstGeom prst="rect">
              <a:avLst/>
            </a:prstGeom>
            <a:noFill/>
          </p:spPr>
          <p:txBody>
            <a:bodyPr wrap="none" rtlCol="0">
              <a:spAutoFit/>
            </a:bodyPr>
            <a:lstStyle/>
            <a:p>
              <a:pPr marL="0" defTabSz="430213">
                <a:spcAft>
                  <a:spcPts val="400"/>
                </a:spcAft>
                <a:buSzPct val="100000"/>
              </a:pPr>
              <a:r>
                <a:rPr lang="en-US" sz="1100" dirty="0" err="1" smtClean="0">
                  <a:solidFill>
                    <a:srgbClr val="000000"/>
                  </a:solidFill>
                  <a:latin typeface="HP Simplified" pitchFamily="34" charset="0"/>
                  <a:cs typeface="HP Simplified" pitchFamily="34" charset="0"/>
                </a:rPr>
                <a:t>get_cfidb</a:t>
              </a:r>
              <a:r>
                <a:rPr lang="en-US" sz="1600" dirty="0" smtClean="0">
                  <a:solidFill>
                    <a:srgbClr val="000000"/>
                  </a:solidFill>
                  <a:latin typeface="HP Simplified" pitchFamily="34" charset="0"/>
                  <a:cs typeface="HP Simplified" pitchFamily="34" charset="0"/>
                </a:rPr>
                <a:t> </a:t>
              </a:r>
            </a:p>
          </p:txBody>
        </p:sp>
      </p:grpSp>
      <p:grpSp>
        <p:nvGrpSpPr>
          <p:cNvPr id="7" name="Group 6"/>
          <p:cNvGrpSpPr/>
          <p:nvPr/>
        </p:nvGrpSpPr>
        <p:grpSpPr>
          <a:xfrm>
            <a:off x="1682646" y="2625800"/>
            <a:ext cx="2704172" cy="1638467"/>
            <a:chOff x="1682646" y="2625800"/>
            <a:chExt cx="2704172" cy="1638467"/>
          </a:xfrm>
        </p:grpSpPr>
        <p:sp>
          <p:nvSpPr>
            <p:cNvPr id="61" name="TextBox 60"/>
            <p:cNvSpPr txBox="1"/>
            <p:nvPr/>
          </p:nvSpPr>
          <p:spPr>
            <a:xfrm>
              <a:off x="1682646" y="4002657"/>
              <a:ext cx="1010213" cy="261610"/>
            </a:xfrm>
            <a:prstGeom prst="rect">
              <a:avLst/>
            </a:prstGeom>
            <a:noFill/>
          </p:spPr>
          <p:txBody>
            <a:bodyPr wrap="none" rtlCol="0">
              <a:spAutoFit/>
            </a:bodyPr>
            <a:lstStyle/>
            <a:p>
              <a:pPr marL="0" defTabSz="430213">
                <a:spcAft>
                  <a:spcPts val="400"/>
                </a:spcAft>
                <a:buSzPct val="100000"/>
              </a:pPr>
              <a:r>
                <a:rPr lang="en-US" sz="1100" dirty="0" smtClean="0">
                  <a:solidFill>
                    <a:srgbClr val="000000"/>
                  </a:solidFill>
                  <a:latin typeface="HP Simplified" pitchFamily="34" charset="0"/>
                  <a:cs typeface="HP Simplified" pitchFamily="34" charset="0"/>
                </a:rPr>
                <a:t>nightly scripts</a:t>
              </a:r>
              <a:endParaRPr lang="en-US" sz="1600" dirty="0" smtClean="0">
                <a:solidFill>
                  <a:srgbClr val="000000"/>
                </a:solidFill>
                <a:latin typeface="HP Simplified" pitchFamily="34" charset="0"/>
                <a:cs typeface="HP Simplified" pitchFamily="34" charset="0"/>
              </a:endParaRPr>
            </a:p>
          </p:txBody>
        </p:sp>
        <p:grpSp>
          <p:nvGrpSpPr>
            <p:cNvPr id="5" name="Group 4"/>
            <p:cNvGrpSpPr/>
            <p:nvPr/>
          </p:nvGrpSpPr>
          <p:grpSpPr>
            <a:xfrm>
              <a:off x="1690777" y="2625800"/>
              <a:ext cx="2696041" cy="1376857"/>
              <a:chOff x="1690777" y="2625800"/>
              <a:chExt cx="2696041" cy="1376857"/>
            </a:xfrm>
          </p:grpSpPr>
          <p:sp>
            <p:nvSpPr>
              <p:cNvPr id="31" name="Bent-Up Arrow 30"/>
              <p:cNvSpPr/>
              <p:nvPr/>
            </p:nvSpPr>
            <p:spPr>
              <a:xfrm>
                <a:off x="1690777" y="3416252"/>
                <a:ext cx="2155088" cy="586405"/>
              </a:xfrm>
              <a:prstGeom prst="bentUpArrow">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1" name="Group 20"/>
              <p:cNvGrpSpPr/>
              <p:nvPr/>
            </p:nvGrpSpPr>
            <p:grpSpPr>
              <a:xfrm>
                <a:off x="3051069" y="2625800"/>
                <a:ext cx="1335749" cy="790452"/>
                <a:chOff x="790762" y="2636778"/>
                <a:chExt cx="1096992" cy="615352"/>
              </a:xfrm>
            </p:grpSpPr>
            <p:sp>
              <p:nvSpPr>
                <p:cNvPr id="14" name="Rectangle 13"/>
                <p:cNvSpPr/>
                <p:nvPr/>
              </p:nvSpPr>
              <p:spPr>
                <a:xfrm>
                  <a:off x="790762" y="2636778"/>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846833" y="2737420"/>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923033" y="2817933"/>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999233" y="2889820"/>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FF0000"/>
                      </a:solidFill>
                    </a:rPr>
                    <a:t>Crash Table</a:t>
                  </a:r>
                </a:p>
              </p:txBody>
            </p:sp>
          </p:grpSp>
        </p:grpSp>
      </p:grpSp>
      <p:grpSp>
        <p:nvGrpSpPr>
          <p:cNvPr id="2" name="Group 1"/>
          <p:cNvGrpSpPr/>
          <p:nvPr/>
        </p:nvGrpSpPr>
        <p:grpSpPr>
          <a:xfrm>
            <a:off x="448574" y="3091206"/>
            <a:ext cx="1164566" cy="1567058"/>
            <a:chOff x="448574" y="3091206"/>
            <a:chExt cx="1164566" cy="1567058"/>
          </a:xfrm>
        </p:grpSpPr>
        <p:sp>
          <p:nvSpPr>
            <p:cNvPr id="25" name="Can 24"/>
            <p:cNvSpPr/>
            <p:nvPr/>
          </p:nvSpPr>
          <p:spPr>
            <a:xfrm>
              <a:off x="448574" y="3091206"/>
              <a:ext cx="1164566" cy="1567058"/>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STaTS</a:t>
              </a: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smtClean="0"/>
            </a:p>
          </p:txBody>
        </p:sp>
        <p:grpSp>
          <p:nvGrpSpPr>
            <p:cNvPr id="45" name="Group 44"/>
            <p:cNvGrpSpPr/>
            <p:nvPr/>
          </p:nvGrpSpPr>
          <p:grpSpPr>
            <a:xfrm>
              <a:off x="512157" y="3623548"/>
              <a:ext cx="985967" cy="623549"/>
              <a:chOff x="790762" y="2636778"/>
              <a:chExt cx="1096992" cy="615352"/>
            </a:xfrm>
          </p:grpSpPr>
          <p:sp>
            <p:nvSpPr>
              <p:cNvPr id="46" name="Rectangle 45"/>
              <p:cNvSpPr/>
              <p:nvPr/>
            </p:nvSpPr>
            <p:spPr>
              <a:xfrm>
                <a:off x="790762" y="2636778"/>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p:cNvSpPr/>
              <p:nvPr/>
            </p:nvSpPr>
            <p:spPr>
              <a:xfrm>
                <a:off x="846833" y="2737420"/>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923033" y="2817933"/>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p:cNvSpPr/>
              <p:nvPr/>
            </p:nvSpPr>
            <p:spPr>
              <a:xfrm>
                <a:off x="999233" y="2889820"/>
                <a:ext cx="888521" cy="36231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err="1">
                    <a:solidFill>
                      <a:srgbClr val="FF0000"/>
                    </a:solidFill>
                  </a:rPr>
                  <a:t>c</a:t>
                </a:r>
                <a:r>
                  <a:rPr lang="en-US" sz="1400" dirty="0" err="1" smtClean="0">
                    <a:solidFill>
                      <a:srgbClr val="FF0000"/>
                    </a:solidFill>
                  </a:rPr>
                  <a:t>rashtxt</a:t>
                </a:r>
                <a:endParaRPr lang="en-US" sz="1400" dirty="0" smtClean="0">
                  <a:solidFill>
                    <a:srgbClr val="FF0000"/>
                  </a:solidFill>
                </a:endParaRPr>
              </a:p>
            </p:txBody>
          </p:sp>
        </p:grpSp>
      </p:grpSp>
      <p:grpSp>
        <p:nvGrpSpPr>
          <p:cNvPr id="19" name="Group 18"/>
          <p:cNvGrpSpPr/>
          <p:nvPr/>
        </p:nvGrpSpPr>
        <p:grpSpPr>
          <a:xfrm>
            <a:off x="7630350" y="4296314"/>
            <a:ext cx="1254858" cy="723900"/>
            <a:chOff x="7630350" y="4296314"/>
            <a:chExt cx="1254858" cy="723900"/>
          </a:xfrm>
        </p:grpSpPr>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7033" y="4296314"/>
              <a:ext cx="6381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Curved Connector 17"/>
            <p:cNvCxnSpPr>
              <a:endCxn id="9" idx="1"/>
            </p:cNvCxnSpPr>
            <p:nvPr/>
          </p:nvCxnSpPr>
          <p:spPr>
            <a:xfrm>
              <a:off x="7630350" y="4468483"/>
              <a:ext cx="616683" cy="189781"/>
            </a:xfrm>
            <a:prstGeom prst="curvedConnector3">
              <a:avLst/>
            </a:prstGeom>
            <a:ln w="31750" cmpd="sng">
              <a:solidFill>
                <a:schemeClr val="bg1">
                  <a:lumMod val="85000"/>
                </a:schemeClr>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3077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53"/>
                                        </p:tgtEl>
                                        <p:attrNameLst>
                                          <p:attrName>style.visibility</p:attrName>
                                        </p:attrNameLst>
                                      </p:cBhvr>
                                      <p:to>
                                        <p:strVal val="visible"/>
                                      </p:to>
                                    </p:set>
                                    <p:animEffect transition="in" filter="fade">
                                      <p:cBhvr>
                                        <p:cTn id="7" dur="500"/>
                                        <p:tgtEl>
                                          <p:spTgt spid="10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49"/>
                                        </p:tgtEl>
                                        <p:attrNameLst>
                                          <p:attrName>style.visibility</p:attrName>
                                        </p:attrNameLst>
                                      </p:cBhvr>
                                      <p:to>
                                        <p:strVal val="visible"/>
                                      </p:to>
                                    </p:set>
                                    <p:animEffect transition="in" filter="fade">
                                      <p:cBhvr>
                                        <p:cTn id="17" dur="500"/>
                                        <p:tgtEl>
                                          <p:spTgt spid="10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50"/>
                                        </p:tgtEl>
                                        <p:attrNameLst>
                                          <p:attrName>style.visibility</p:attrName>
                                        </p:attrNameLst>
                                      </p:cBhvr>
                                      <p:to>
                                        <p:strVal val="visible"/>
                                      </p:to>
                                    </p:set>
                                    <p:animEffect transition="in" filter="fade">
                                      <p:cBhvr>
                                        <p:cTn id="22" dur="500"/>
                                        <p:tgtEl>
                                          <p:spTgt spid="10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51"/>
                                        </p:tgtEl>
                                        <p:attrNameLst>
                                          <p:attrName>style.visibility</p:attrName>
                                        </p:attrNameLst>
                                      </p:cBhvr>
                                      <p:to>
                                        <p:strVal val="visible"/>
                                      </p:to>
                                    </p:set>
                                    <p:animEffect transition="in" filter="fade">
                                      <p:cBhvr>
                                        <p:cTn id="27" dur="500"/>
                                        <p:tgtEl>
                                          <p:spTgt spid="105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52"/>
                                        </p:tgtEl>
                                        <p:attrNameLst>
                                          <p:attrName>style.visibility</p:attrName>
                                        </p:attrNameLst>
                                      </p:cBhvr>
                                      <p:to>
                                        <p:strVal val="visible"/>
                                      </p:to>
                                    </p:set>
                                    <p:animEffect transition="in" filter="fade">
                                      <p:cBhvr>
                                        <p:cTn id="32" dur="500"/>
                                        <p:tgtEl>
                                          <p:spTgt spid="10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smtClean="0"/>
              <a:t>Automatic upload of CFI numbers to central CFI database</a:t>
            </a:r>
            <a:endParaRPr lang="en-US" dirty="0"/>
          </a:p>
        </p:txBody>
      </p:sp>
      <p:sp>
        <p:nvSpPr>
          <p:cNvPr id="3" name="Title 2"/>
          <p:cNvSpPr>
            <a:spLocks noGrp="1"/>
          </p:cNvSpPr>
          <p:nvPr>
            <p:ph type="title"/>
          </p:nvPr>
        </p:nvSpPr>
        <p:spPr/>
        <p:txBody>
          <a:bodyPr/>
          <a:lstStyle/>
          <a:p>
            <a:r>
              <a:rPr lang="en-US" dirty="0" smtClean="0"/>
              <a:t>Customer Found Issue (CFI) database inter-action</a:t>
            </a:r>
            <a:endParaRPr lang="en-US" dirty="0"/>
          </a:p>
        </p:txBody>
      </p:sp>
      <p:sp>
        <p:nvSpPr>
          <p:cNvPr id="5" name="Content Placeholder 4"/>
          <p:cNvSpPr>
            <a:spLocks noGrp="1"/>
          </p:cNvSpPr>
          <p:nvPr>
            <p:ph sz="quarter" idx="10"/>
          </p:nvPr>
        </p:nvSpPr>
        <p:spPr>
          <a:xfrm>
            <a:off x="329183" y="2344606"/>
            <a:ext cx="8659541" cy="2788056"/>
          </a:xfrm>
          <a:solidFill>
            <a:schemeClr val="bg1"/>
          </a:solidFill>
        </p:spPr>
        <p:txBody>
          <a:bodyPr/>
          <a:lstStyle/>
          <a:p>
            <a:r>
              <a:rPr lang="en-US" sz="1100" b="0" dirty="0">
                <a:solidFill>
                  <a:schemeClr val="tx1"/>
                </a:solidFill>
              </a:rPr>
              <a:t>29-Aug-2014:16:53:50 1 3Par </a:t>
            </a:r>
            <a:r>
              <a:rPr lang="en-US" sz="1100" b="0" dirty="0" err="1">
                <a:solidFill>
                  <a:schemeClr val="tx1"/>
                </a:solidFill>
              </a:rPr>
              <a:t>InSplore</a:t>
            </a:r>
            <a:r>
              <a:rPr lang="en-US" sz="1100" b="0" dirty="0">
                <a:solidFill>
                  <a:schemeClr val="tx1"/>
                </a:solidFill>
              </a:rPr>
              <a:t> Explorer V1.22-0 15-Aug-2014 started at 29-Aug-2014:16:53:50</a:t>
            </a:r>
          </a:p>
          <a:p>
            <a:r>
              <a:rPr lang="en-US" sz="1100" b="0" dirty="0">
                <a:solidFill>
                  <a:schemeClr val="tx1"/>
                </a:solidFill>
              </a:rPr>
              <a:t>29-Aug-2014:16:53:50 1 Home directory detected as 'D:\Products\3Par\Perl\</a:t>
            </a:r>
            <a:r>
              <a:rPr lang="en-US" sz="1100" b="0" dirty="0" err="1">
                <a:solidFill>
                  <a:schemeClr val="tx1"/>
                </a:solidFill>
              </a:rPr>
              <a:t>Inex</a:t>
            </a:r>
            <a:r>
              <a:rPr lang="en-US" sz="1100" b="0" dirty="0">
                <a:solidFill>
                  <a:schemeClr val="tx1"/>
                </a:solidFill>
              </a:rPr>
              <a:t>'</a:t>
            </a:r>
          </a:p>
          <a:p>
            <a:r>
              <a:rPr lang="en-US" sz="1100" b="0" dirty="0">
                <a:solidFill>
                  <a:schemeClr val="tx1"/>
                </a:solidFill>
              </a:rPr>
              <a:t>29-Aug-2014:16:53:51 3 Found version 1. Expected version: 1. Database: '</a:t>
            </a:r>
            <a:r>
              <a:rPr lang="en-US" sz="1100" b="0" dirty="0" err="1">
                <a:solidFill>
                  <a:schemeClr val="tx1"/>
                </a:solidFill>
              </a:rPr>
              <a:t>cfiupload.db</a:t>
            </a:r>
            <a:r>
              <a:rPr lang="en-US" sz="1100" b="0" dirty="0">
                <a:solidFill>
                  <a:schemeClr val="tx1"/>
                </a:solidFill>
              </a:rPr>
              <a:t>'</a:t>
            </a:r>
          </a:p>
          <a:p>
            <a:r>
              <a:rPr lang="en-US" sz="1100" b="0" dirty="0">
                <a:solidFill>
                  <a:schemeClr val="tx1"/>
                </a:solidFill>
              </a:rPr>
              <a:t>29-Aug-2014:16:53:51 3 Database '</a:t>
            </a:r>
            <a:r>
              <a:rPr lang="en-US" sz="1100" b="0" dirty="0" err="1">
                <a:solidFill>
                  <a:schemeClr val="tx1"/>
                </a:solidFill>
              </a:rPr>
              <a:t>cfiupload.db</a:t>
            </a:r>
            <a:r>
              <a:rPr lang="en-US" sz="1100" b="0" dirty="0">
                <a:solidFill>
                  <a:schemeClr val="tx1"/>
                </a:solidFill>
              </a:rPr>
              <a:t>' successfully opened</a:t>
            </a:r>
          </a:p>
          <a:p>
            <a:r>
              <a:rPr lang="en-US" sz="1100" b="0" dirty="0">
                <a:solidFill>
                  <a:schemeClr val="tx1"/>
                </a:solidFill>
              </a:rPr>
              <a:t>29-Aug-2014:16:53:52 3 Connected to remote CFI database </a:t>
            </a:r>
          </a:p>
          <a:p>
            <a:r>
              <a:rPr lang="en-US" sz="1100" b="0" dirty="0">
                <a:solidFill>
                  <a:schemeClr val="tx1"/>
                </a:solidFill>
              </a:rPr>
              <a:t>29-Aug-2014:16:53:52 3 Case queue in database '</a:t>
            </a:r>
            <a:r>
              <a:rPr lang="en-US" sz="1100" b="0" dirty="0" err="1">
                <a:solidFill>
                  <a:schemeClr val="tx1"/>
                </a:solidFill>
              </a:rPr>
              <a:t>cfiupload.db</a:t>
            </a:r>
            <a:r>
              <a:rPr lang="en-US" sz="1100" b="0" dirty="0">
                <a:solidFill>
                  <a:schemeClr val="tx1"/>
                </a:solidFill>
              </a:rPr>
              <a:t>' read (1 cases)</a:t>
            </a:r>
          </a:p>
          <a:p>
            <a:r>
              <a:rPr lang="en-US" sz="1100" b="0" dirty="0">
                <a:solidFill>
                  <a:schemeClr val="tx1"/>
                </a:solidFill>
              </a:rPr>
              <a:t>29-Aug-2014:16:53:52 3 Nr of Cases in queue: 1</a:t>
            </a:r>
          </a:p>
          <a:p>
            <a:r>
              <a:rPr lang="en-US" sz="1100" b="0" dirty="0">
                <a:solidFill>
                  <a:schemeClr val="tx1"/>
                </a:solidFill>
              </a:rPr>
              <a:t>29-Aug-2014:16:53:53 3 Case SIE58358 with CFI 3129 added to remote CFI database</a:t>
            </a:r>
          </a:p>
          <a:p>
            <a:r>
              <a:rPr lang="en-US" sz="1100" b="0" dirty="0">
                <a:solidFill>
                  <a:schemeClr val="tx1"/>
                </a:solidFill>
              </a:rPr>
              <a:t>29-Aug-2014:16:53:53 3 Case SIE58358 with CFI 3129 (SN: 1203125) successfully removed from database '</a:t>
            </a:r>
            <a:r>
              <a:rPr lang="en-US" sz="1100" b="0" dirty="0" err="1">
                <a:solidFill>
                  <a:schemeClr val="tx1"/>
                </a:solidFill>
              </a:rPr>
              <a:t>cfiupload.db</a:t>
            </a:r>
            <a:r>
              <a:rPr lang="en-US" sz="1100" b="0" dirty="0">
                <a:solidFill>
                  <a:schemeClr val="tx1"/>
                </a:solidFill>
              </a:rPr>
              <a:t>'</a:t>
            </a:r>
          </a:p>
          <a:p>
            <a:r>
              <a:rPr lang="en-US" sz="1100" b="0" dirty="0">
                <a:solidFill>
                  <a:schemeClr val="tx1"/>
                </a:solidFill>
              </a:rPr>
              <a:t>29-Aug-2014:16:53:53 3 Database '</a:t>
            </a:r>
            <a:r>
              <a:rPr lang="en-US" sz="1100" b="0" dirty="0" err="1">
                <a:solidFill>
                  <a:schemeClr val="tx1"/>
                </a:solidFill>
              </a:rPr>
              <a:t>cfiupload.db</a:t>
            </a:r>
            <a:r>
              <a:rPr lang="en-US" sz="1100" b="0" dirty="0">
                <a:solidFill>
                  <a:schemeClr val="tx1"/>
                </a:solidFill>
              </a:rPr>
              <a:t>' closed</a:t>
            </a:r>
          </a:p>
          <a:p>
            <a:r>
              <a:rPr lang="en-US" sz="1100" b="0" dirty="0">
                <a:solidFill>
                  <a:schemeClr val="tx1"/>
                </a:solidFill>
              </a:rPr>
              <a:t>29-Aug-2014:16:53:53 3 Disconnected from remote CFI database</a:t>
            </a:r>
          </a:p>
          <a:p>
            <a:r>
              <a:rPr lang="en-US" sz="1100" b="0" dirty="0">
                <a:solidFill>
                  <a:schemeClr val="tx1"/>
                </a:solidFill>
              </a:rPr>
              <a:t>29-Aug-2014:16:53:53 0 ---------- E N D    O F    L O G F I L E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5253" y="1103099"/>
            <a:ext cx="1656271" cy="78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796" y="1103099"/>
            <a:ext cx="5791047" cy="1226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613804" y="1664896"/>
            <a:ext cx="2078966" cy="9434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716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bg/>
                                          </p:spTgt>
                                        </p:tgtEl>
                                        <p:attrNameLst>
                                          <p:attrName>style.visibility</p:attrName>
                                        </p:attrNameLst>
                                      </p:cBhvr>
                                      <p:to>
                                        <p:strVal val="visible"/>
                                      </p:to>
                                    </p:set>
                                    <p:animEffect transition="in" filter="barn(inVertical)">
                                      <p:cBhvr>
                                        <p:cTn id="10" dur="500"/>
                                        <p:tgtEl>
                                          <p:spTgt spid="5">
                                            <p:bg/>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arn(inVertical)">
                                      <p:cBhvr>
                                        <p:cTn id="13" dur="500"/>
                                        <p:tgtEl>
                                          <p:spTgt spid="5">
                                            <p:txEl>
                                              <p:pRg st="0" end="0"/>
                                            </p:tx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barn(inVertical)">
                                      <p:cBhvr>
                                        <p:cTn id="16" dur="500"/>
                                        <p:tgtEl>
                                          <p:spTgt spid="5">
                                            <p:txEl>
                                              <p:pRg st="1" end="1"/>
                                            </p:tx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arn(inVertical)">
                                      <p:cBhvr>
                                        <p:cTn id="19" dur="500"/>
                                        <p:tgtEl>
                                          <p:spTgt spid="5">
                                            <p:txEl>
                                              <p:pRg st="2" end="2"/>
                                            </p:tx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barn(inVertical)">
                                      <p:cBhvr>
                                        <p:cTn id="25" dur="500"/>
                                        <p:tgtEl>
                                          <p:spTgt spid="5">
                                            <p:txEl>
                                              <p:pRg st="4" end="4"/>
                                            </p:tx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barn(inVertical)">
                                      <p:cBhvr>
                                        <p:cTn id="28" dur="500"/>
                                        <p:tgtEl>
                                          <p:spTgt spid="5">
                                            <p:txEl>
                                              <p:pRg st="5" end="5"/>
                                            </p:txEl>
                                          </p:spTgt>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barn(inVertical)">
                                      <p:cBhvr>
                                        <p:cTn id="31" dur="500"/>
                                        <p:tgtEl>
                                          <p:spTgt spid="5">
                                            <p:txEl>
                                              <p:pRg st="6" end="6"/>
                                            </p:tx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barn(inVertical)">
                                      <p:cBhvr>
                                        <p:cTn id="34" dur="500"/>
                                        <p:tgtEl>
                                          <p:spTgt spid="5">
                                            <p:txEl>
                                              <p:pRg st="7" end="7"/>
                                            </p:txEl>
                                          </p:spTgt>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Effect transition="in" filter="barn(inVertical)">
                                      <p:cBhvr>
                                        <p:cTn id="37" dur="500"/>
                                        <p:tgtEl>
                                          <p:spTgt spid="5">
                                            <p:txEl>
                                              <p:pRg st="8" end="8"/>
                                            </p:txEl>
                                          </p:spTgt>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5">
                                            <p:txEl>
                                              <p:pRg st="9" end="9"/>
                                            </p:txEl>
                                          </p:spTgt>
                                        </p:tgtEl>
                                        <p:attrNameLst>
                                          <p:attrName>style.visibility</p:attrName>
                                        </p:attrNameLst>
                                      </p:cBhvr>
                                      <p:to>
                                        <p:strVal val="visible"/>
                                      </p:to>
                                    </p:set>
                                    <p:animEffect transition="in" filter="barn(inVertical)">
                                      <p:cBhvr>
                                        <p:cTn id="40" dur="500"/>
                                        <p:tgtEl>
                                          <p:spTgt spid="5">
                                            <p:txEl>
                                              <p:pRg st="9" end="9"/>
                                            </p:txEl>
                                          </p:spTgt>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5">
                                            <p:txEl>
                                              <p:pRg st="10" end="10"/>
                                            </p:txEl>
                                          </p:spTgt>
                                        </p:tgtEl>
                                        <p:attrNameLst>
                                          <p:attrName>style.visibility</p:attrName>
                                        </p:attrNameLst>
                                      </p:cBhvr>
                                      <p:to>
                                        <p:strVal val="visible"/>
                                      </p:to>
                                    </p:set>
                                    <p:animEffect transition="in" filter="barn(inVertical)">
                                      <p:cBhvr>
                                        <p:cTn id="43" dur="500"/>
                                        <p:tgtEl>
                                          <p:spTgt spid="5">
                                            <p:txEl>
                                              <p:pRg st="10" end="10"/>
                                            </p:txEl>
                                          </p:spTgt>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5">
                                            <p:txEl>
                                              <p:pRg st="11" end="11"/>
                                            </p:txEl>
                                          </p:spTgt>
                                        </p:tgtEl>
                                        <p:attrNameLst>
                                          <p:attrName>style.visibility</p:attrName>
                                        </p:attrNameLst>
                                      </p:cBhvr>
                                      <p:to>
                                        <p:strVal val="visible"/>
                                      </p:to>
                                    </p:set>
                                    <p:animEffect transition="in" filter="barn(inVertical)">
                                      <p:cBhvr>
                                        <p:cTn id="46"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2"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Automatic download of CFIs and crash footprints (</a:t>
            </a:r>
            <a:r>
              <a:rPr lang="en-US" dirty="0" err="1" smtClean="0"/>
              <a:t>logfile</a:t>
            </a:r>
            <a:r>
              <a:rPr lang="en-US" dirty="0" smtClean="0"/>
              <a:t>)</a:t>
            </a:r>
            <a:endParaRPr lang="en-US" dirty="0"/>
          </a:p>
        </p:txBody>
      </p:sp>
      <p:sp>
        <p:nvSpPr>
          <p:cNvPr id="3" name="Title 2"/>
          <p:cNvSpPr>
            <a:spLocks noGrp="1"/>
          </p:cNvSpPr>
          <p:nvPr>
            <p:ph type="title"/>
          </p:nvPr>
        </p:nvSpPr>
        <p:spPr/>
        <p:txBody>
          <a:bodyPr/>
          <a:lstStyle/>
          <a:p>
            <a:r>
              <a:rPr lang="en-US" dirty="0"/>
              <a:t>Customer Found Issue (CFI) database inter-action</a:t>
            </a:r>
          </a:p>
        </p:txBody>
      </p:sp>
      <p:sp>
        <p:nvSpPr>
          <p:cNvPr id="4" name="Content Placeholder 3"/>
          <p:cNvSpPr>
            <a:spLocks noGrp="1"/>
          </p:cNvSpPr>
          <p:nvPr>
            <p:ph sz="quarter" idx="10"/>
          </p:nvPr>
        </p:nvSpPr>
        <p:spPr>
          <a:xfrm>
            <a:off x="329184" y="1188721"/>
            <a:ext cx="8728552" cy="3849105"/>
          </a:xfrm>
          <a:solidFill>
            <a:schemeClr val="bg1"/>
          </a:solidFill>
        </p:spPr>
        <p:txBody>
          <a:bodyPr/>
          <a:lstStyle/>
          <a:p>
            <a:r>
              <a:rPr lang="en-US" sz="1000" b="0" dirty="0">
                <a:solidFill>
                  <a:schemeClr val="tx1"/>
                </a:solidFill>
              </a:rPr>
              <a:t>29-Aug-2014:19:43:22 1 3Par Get CFI Database Utility V1.22-1 31-Aug-2014 started at 29-Aug-2014:19:43:22</a:t>
            </a:r>
          </a:p>
          <a:p>
            <a:r>
              <a:rPr lang="en-US" sz="1000" b="0" dirty="0">
                <a:solidFill>
                  <a:schemeClr val="tx1"/>
                </a:solidFill>
              </a:rPr>
              <a:t>29-Aug-2014:19:43:22 1 Home directory detected as 'D:\Products\3Par\Perl\</a:t>
            </a:r>
            <a:r>
              <a:rPr lang="en-US" sz="1000" b="0" dirty="0" err="1">
                <a:solidFill>
                  <a:schemeClr val="tx1"/>
                </a:solidFill>
              </a:rPr>
              <a:t>Inex</a:t>
            </a:r>
            <a:r>
              <a:rPr lang="en-US" sz="1000" b="0" dirty="0">
                <a:solidFill>
                  <a:schemeClr val="tx1"/>
                </a:solidFill>
              </a:rPr>
              <a:t>'</a:t>
            </a:r>
          </a:p>
          <a:p>
            <a:r>
              <a:rPr lang="en-US" sz="1000" b="0" dirty="0">
                <a:solidFill>
                  <a:schemeClr val="tx1"/>
                </a:solidFill>
              </a:rPr>
              <a:t>29-Aug-2014:19:43:22 3 System has IP address 192.168.127.1 -&gt; External</a:t>
            </a:r>
          </a:p>
          <a:p>
            <a:r>
              <a:rPr lang="en-US" sz="1000" b="0" dirty="0">
                <a:solidFill>
                  <a:schemeClr val="tx1"/>
                </a:solidFill>
              </a:rPr>
              <a:t>29-Aug-2014:19:43:22 3 System has IP address 192.168.76.1 -&gt; External</a:t>
            </a:r>
          </a:p>
          <a:p>
            <a:r>
              <a:rPr lang="en-US" sz="1000" b="0" dirty="0">
                <a:solidFill>
                  <a:schemeClr val="tx1"/>
                </a:solidFill>
              </a:rPr>
              <a:t>29-Aug-2014:19:43:22 3 System has IP address 192.168.205.1 -&gt; External</a:t>
            </a:r>
          </a:p>
          <a:p>
            <a:r>
              <a:rPr lang="en-US" sz="1000" b="0" dirty="0">
                <a:solidFill>
                  <a:schemeClr val="tx1"/>
                </a:solidFill>
              </a:rPr>
              <a:t>29-Aug-2014:19:43:22 3 System has IP address 192.168.1.69 -&gt; External</a:t>
            </a:r>
          </a:p>
          <a:p>
            <a:r>
              <a:rPr lang="en-US" sz="1000" b="0" dirty="0">
                <a:solidFill>
                  <a:schemeClr val="tx1"/>
                </a:solidFill>
              </a:rPr>
              <a:t>29-Aug-2014:19:43:22 3 System has IP address 16.29.145.82 -&gt; Internal</a:t>
            </a:r>
          </a:p>
          <a:p>
            <a:r>
              <a:rPr lang="en-US" sz="1000" b="0" dirty="0">
                <a:solidFill>
                  <a:schemeClr val="tx1"/>
                </a:solidFill>
              </a:rPr>
              <a:t>29-Aug-2014:19:43:22 3 Started from server 'VANSLUISH1.emea.hpqcorp.net' (IP: 16.29.145.82, Internal network) under account 'EMEA\</a:t>
            </a:r>
            <a:r>
              <a:rPr lang="en-US" sz="1000" b="0" dirty="0" err="1">
                <a:solidFill>
                  <a:schemeClr val="tx1"/>
                </a:solidFill>
              </a:rPr>
              <a:t>vanSluisH</a:t>
            </a:r>
            <a:r>
              <a:rPr lang="en-US" sz="1000" b="0" dirty="0">
                <a:solidFill>
                  <a:schemeClr val="tx1"/>
                </a:solidFill>
              </a:rPr>
              <a:t>'</a:t>
            </a:r>
          </a:p>
          <a:p>
            <a:r>
              <a:rPr lang="en-US" sz="1000" b="0" dirty="0">
                <a:solidFill>
                  <a:schemeClr val="tx1"/>
                </a:solidFill>
              </a:rPr>
              <a:t>29-Aug-2014:19:43:24 3 Connected to database '</a:t>
            </a:r>
            <a:r>
              <a:rPr lang="en-US" sz="1000" b="0" dirty="0" err="1">
                <a:solidFill>
                  <a:schemeClr val="tx1"/>
                </a:solidFill>
              </a:rPr>
              <a:t>cfisql</a:t>
            </a:r>
            <a:r>
              <a:rPr lang="en-US" sz="1000" b="0" dirty="0">
                <a:solidFill>
                  <a:schemeClr val="tx1"/>
                </a:solidFill>
              </a:rPr>
              <a:t>'</a:t>
            </a:r>
          </a:p>
          <a:p>
            <a:r>
              <a:rPr lang="en-US" sz="1000" b="0" dirty="0">
                <a:solidFill>
                  <a:schemeClr val="tx1"/>
                </a:solidFill>
              </a:rPr>
              <a:t>29-Aug-2014:19:44:01 3 Remote CFI database closed</a:t>
            </a:r>
          </a:p>
          <a:p>
            <a:r>
              <a:rPr lang="en-US" sz="1000" b="0" dirty="0">
                <a:solidFill>
                  <a:schemeClr val="tx1"/>
                </a:solidFill>
              </a:rPr>
              <a:t>29-Aug-2014:19:44:02 3 Connected to remote stats database '</a:t>
            </a:r>
            <a:r>
              <a:rPr lang="en-US" sz="1000" b="0" dirty="0" err="1">
                <a:solidFill>
                  <a:schemeClr val="tx1"/>
                </a:solidFill>
              </a:rPr>
              <a:t>stats_config</a:t>
            </a:r>
            <a:r>
              <a:rPr lang="en-US" sz="1000" b="0" dirty="0">
                <a:solidFill>
                  <a:schemeClr val="tx1"/>
                </a:solidFill>
              </a:rPr>
              <a:t>'</a:t>
            </a:r>
          </a:p>
          <a:p>
            <a:r>
              <a:rPr lang="en-US" sz="1000" b="0" dirty="0">
                <a:solidFill>
                  <a:schemeClr val="tx1"/>
                </a:solidFill>
              </a:rPr>
              <a:t>29-Aug-2014:19:44:10 3 Remote stats database closed</a:t>
            </a:r>
          </a:p>
          <a:p>
            <a:r>
              <a:rPr lang="en-US" sz="1000" b="0" dirty="0">
                <a:solidFill>
                  <a:schemeClr val="tx1"/>
                </a:solidFill>
              </a:rPr>
              <a:t>29-Aug-2014:19:44:10 3 Table INEX_DATABASE created successfully</a:t>
            </a:r>
          </a:p>
          <a:p>
            <a:r>
              <a:rPr lang="en-US" sz="1000" b="0" dirty="0">
                <a:solidFill>
                  <a:schemeClr val="tx1"/>
                </a:solidFill>
              </a:rPr>
              <a:t>29-Aug-2014:19:44:10 3 Table INEX_DATABASE updated successfully</a:t>
            </a:r>
          </a:p>
          <a:p>
            <a:r>
              <a:rPr lang="en-US" sz="1000" b="0" dirty="0">
                <a:solidFill>
                  <a:schemeClr val="tx1"/>
                </a:solidFill>
              </a:rPr>
              <a:t>29-Aug-2014:19:44:10 3 File 'D:\Products\3Par\Perl\</a:t>
            </a:r>
            <a:r>
              <a:rPr lang="en-US" sz="1000" b="0" dirty="0" err="1">
                <a:solidFill>
                  <a:schemeClr val="tx1"/>
                </a:solidFill>
              </a:rPr>
              <a:t>Inex</a:t>
            </a:r>
            <a:r>
              <a:rPr lang="en-US" sz="1000" b="0" dirty="0">
                <a:solidFill>
                  <a:schemeClr val="tx1"/>
                </a:solidFill>
              </a:rPr>
              <a:t>\databases\</a:t>
            </a:r>
            <a:r>
              <a:rPr lang="en-US" sz="1000" b="0" dirty="0" err="1">
                <a:solidFill>
                  <a:schemeClr val="tx1"/>
                </a:solidFill>
              </a:rPr>
              <a:t>cfi.db</a:t>
            </a:r>
            <a:r>
              <a:rPr lang="en-US" sz="1000" b="0" dirty="0">
                <a:solidFill>
                  <a:schemeClr val="tx1"/>
                </a:solidFill>
              </a:rPr>
              <a:t>' successfully created</a:t>
            </a:r>
          </a:p>
          <a:p>
            <a:r>
              <a:rPr lang="en-US" sz="1000" b="0" dirty="0">
                <a:solidFill>
                  <a:schemeClr val="tx1"/>
                </a:solidFill>
              </a:rPr>
              <a:t>29-Aug-2014:19:44:10 3 Found version 1. Expected version: 1. Database: '</a:t>
            </a:r>
            <a:r>
              <a:rPr lang="en-US" sz="1000" b="0" dirty="0" err="1">
                <a:solidFill>
                  <a:schemeClr val="tx1"/>
                </a:solidFill>
              </a:rPr>
              <a:t>cfi.db</a:t>
            </a:r>
            <a:r>
              <a:rPr lang="en-US" sz="1000" b="0" dirty="0">
                <a:solidFill>
                  <a:schemeClr val="tx1"/>
                </a:solidFill>
              </a:rPr>
              <a:t>'</a:t>
            </a:r>
          </a:p>
          <a:p>
            <a:r>
              <a:rPr lang="en-US" sz="1000" b="0" dirty="0">
                <a:solidFill>
                  <a:schemeClr val="tx1"/>
                </a:solidFill>
              </a:rPr>
              <a:t>29-Aug-2014:19:44:10 3 Database '</a:t>
            </a:r>
            <a:r>
              <a:rPr lang="en-US" sz="1000" b="0" dirty="0" err="1">
                <a:solidFill>
                  <a:schemeClr val="tx1"/>
                </a:solidFill>
              </a:rPr>
              <a:t>cfi.db</a:t>
            </a:r>
            <a:r>
              <a:rPr lang="en-US" sz="1000" b="0" dirty="0">
                <a:solidFill>
                  <a:schemeClr val="tx1"/>
                </a:solidFill>
              </a:rPr>
              <a:t>' successfully opened</a:t>
            </a:r>
          </a:p>
          <a:p>
            <a:r>
              <a:rPr lang="en-US" sz="1000" b="0" dirty="0">
                <a:solidFill>
                  <a:schemeClr val="tx1"/>
                </a:solidFill>
              </a:rPr>
              <a:t>29-Aug-2014:19:44:59 3 Database '</a:t>
            </a:r>
            <a:r>
              <a:rPr lang="en-US" sz="1000" b="0" dirty="0" err="1">
                <a:solidFill>
                  <a:schemeClr val="tx1"/>
                </a:solidFill>
              </a:rPr>
              <a:t>cfi.db</a:t>
            </a:r>
            <a:r>
              <a:rPr lang="en-US" sz="1000" b="0" dirty="0">
                <a:solidFill>
                  <a:schemeClr val="tx1"/>
                </a:solidFill>
              </a:rPr>
              <a:t>' closed</a:t>
            </a:r>
          </a:p>
          <a:p>
            <a:r>
              <a:rPr lang="en-US" sz="1000" b="0" dirty="0">
                <a:solidFill>
                  <a:schemeClr val="tx1"/>
                </a:solidFill>
              </a:rPr>
              <a:t>29-Aug-2014:19:44:59 0 ---------- E N D    O F    L O G F I L E ---------</a:t>
            </a:r>
          </a:p>
        </p:txBody>
      </p:sp>
    </p:spTree>
    <p:extLst>
      <p:ext uri="{BB962C8B-B14F-4D97-AF65-F5344CB8AC3E}">
        <p14:creationId xmlns:p14="http://schemas.microsoft.com/office/powerpoint/2010/main" val="137147442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70244"/>
            <a:ext cx="8117206" cy="276999"/>
          </a:xfrm>
        </p:spPr>
        <p:txBody>
          <a:bodyPr/>
          <a:lstStyle/>
          <a:p>
            <a:r>
              <a:rPr lang="en-US" dirty="0"/>
              <a:t>Automatic download of CFIs and crash footprints </a:t>
            </a:r>
            <a:r>
              <a:rPr lang="en-US" dirty="0" smtClean="0"/>
              <a:t>(spreadsheet)</a:t>
            </a:r>
            <a:endParaRPr lang="en-US" dirty="0"/>
          </a:p>
          <a:p>
            <a:endParaRPr lang="en-US" dirty="0"/>
          </a:p>
        </p:txBody>
      </p:sp>
      <p:sp>
        <p:nvSpPr>
          <p:cNvPr id="3" name="Title 2"/>
          <p:cNvSpPr>
            <a:spLocks noGrp="1"/>
          </p:cNvSpPr>
          <p:nvPr>
            <p:ph type="title"/>
          </p:nvPr>
        </p:nvSpPr>
        <p:spPr>
          <a:xfrm>
            <a:off x="331470" y="53918"/>
            <a:ext cx="8117206" cy="430887"/>
          </a:xfrm>
        </p:spPr>
        <p:txBody>
          <a:bodyPr/>
          <a:lstStyle/>
          <a:p>
            <a:r>
              <a:rPr lang="en-US" dirty="0" smtClean="0"/>
              <a:t>Customer Found Issue (CFI) database inter-action</a:t>
            </a:r>
            <a:endParaRPr lang="en-US" dirty="0"/>
          </a:p>
        </p:txBody>
      </p:sp>
      <p:sp>
        <p:nvSpPr>
          <p:cNvPr id="4" name="Content Placeholder 3"/>
          <p:cNvSpPr>
            <a:spLocks noGrp="1"/>
          </p:cNvSpPr>
          <p:nvPr>
            <p:ph sz="quarter" idx="10"/>
          </p:nvPr>
        </p:nvSpPr>
        <p:spPr>
          <a:xfrm>
            <a:off x="327804" y="973068"/>
            <a:ext cx="8733728" cy="4170432"/>
          </a:xfrm>
          <a:solidFill>
            <a:schemeClr val="bg1"/>
          </a:solidFill>
        </p:spPr>
        <p:txBody>
          <a:bodyPr/>
          <a:lstStyle/>
          <a:p>
            <a:pPr marL="285750" indent="-285750">
              <a:buFont typeface="Arial" panose="020B0604020202020204" pitchFamily="34" charset="0"/>
              <a:buChar char="•"/>
            </a:pPr>
            <a:r>
              <a:rPr lang="en-US" dirty="0" smtClean="0"/>
              <a:t>The local references are stored in SQLite database in &lt;INEX_HOME&gt;\databases\</a:t>
            </a:r>
            <a:r>
              <a:rPr lang="en-US" dirty="0" err="1" smtClean="0"/>
              <a:t>cfi.db</a:t>
            </a:r>
            <a:endParaRPr lang="en-US" dirty="0" smtClean="0"/>
          </a:p>
          <a:p>
            <a:pPr marL="455613" lvl="2" indent="-285750">
              <a:buFont typeface="Arial" panose="020B0604020202020204" pitchFamily="34" charset="0"/>
              <a:buChar char="•"/>
            </a:pPr>
            <a:r>
              <a:rPr lang="en-US" dirty="0" smtClean="0"/>
              <a:t>After every run of iNex it will check if timestamp of database is &gt; 24 hours ago. </a:t>
            </a:r>
            <a:endParaRPr lang="en-US" dirty="0"/>
          </a:p>
          <a:p>
            <a:pPr marL="627063" lvl="3" indent="-285750">
              <a:buFont typeface="Arial" panose="020B0604020202020204" pitchFamily="34" charset="0"/>
              <a:buChar char="•"/>
            </a:pPr>
            <a:r>
              <a:rPr lang="en-US" dirty="0" smtClean="0"/>
              <a:t>If so, a fresh copy will be downloaded</a:t>
            </a:r>
          </a:p>
          <a:p>
            <a:pPr marL="627063" lvl="3" indent="-285750">
              <a:buFont typeface="Arial" panose="020B0604020202020204" pitchFamily="34" charset="0"/>
              <a:buChar char="•"/>
            </a:pPr>
            <a:r>
              <a:rPr lang="en-US" dirty="0" smtClean="0"/>
              <a:t>If not, try next time. </a:t>
            </a:r>
          </a:p>
          <a:p>
            <a:pPr marL="455613" lvl="2" indent="-285750">
              <a:buFont typeface="Arial" panose="020B0604020202020204" pitchFamily="34" charset="0"/>
              <a:buChar char="•"/>
            </a:pPr>
            <a:r>
              <a:rPr lang="en-US" dirty="0" smtClean="0"/>
              <a:t>Requires connection to HP Intranet. </a:t>
            </a:r>
          </a:p>
          <a:p>
            <a:pPr marL="455613" lvl="2" indent="-285750">
              <a:buFont typeface="Arial" panose="020B0604020202020204" pitchFamily="34" charset="0"/>
              <a:buChar char="•"/>
            </a:pPr>
            <a:r>
              <a:rPr lang="en-US" dirty="0" smtClean="0"/>
              <a:t>Local reference contains CFIs of the following product families:</a:t>
            </a:r>
          </a:p>
          <a:p>
            <a:pPr marL="627063" lvl="3" indent="-285750">
              <a:buFont typeface="Arial" panose="020B0604020202020204" pitchFamily="34" charset="0"/>
              <a:buChar char="•"/>
            </a:pPr>
            <a:r>
              <a:rPr lang="en-US" dirty="0" smtClean="0"/>
              <a:t>3PAR StoreServ HW</a:t>
            </a:r>
          </a:p>
          <a:p>
            <a:pPr marL="627063" lvl="3" indent="-285750">
              <a:buFont typeface="Arial" panose="020B0604020202020204" pitchFamily="34" charset="0"/>
              <a:buChar char="•"/>
            </a:pPr>
            <a:r>
              <a:rPr lang="en-US" dirty="0" smtClean="0"/>
              <a:t>3PAR StoreServ SW</a:t>
            </a:r>
          </a:p>
          <a:p>
            <a:pPr marL="627063" lvl="3" indent="-285750">
              <a:buFont typeface="Arial" panose="020B0604020202020204" pitchFamily="34" charset="0"/>
              <a:buChar char="•"/>
            </a:pPr>
            <a:r>
              <a:rPr lang="en-US" dirty="0" smtClean="0"/>
              <a:t>HDD</a:t>
            </a:r>
          </a:p>
          <a:p>
            <a:pPr marL="285750" indent="-285750">
              <a:buFont typeface="Arial" panose="020B0604020202020204" pitchFamily="34" charset="0"/>
              <a:buChar char="•"/>
            </a:pPr>
            <a:r>
              <a:rPr lang="en-US" dirty="0" smtClean="0"/>
              <a:t>Can be used as “External Data” within Microsoft Excel. </a:t>
            </a:r>
          </a:p>
          <a:p>
            <a:pPr marL="455613" lvl="2" indent="-285750">
              <a:buFont typeface="Arial" panose="020B0604020202020204" pitchFamily="34" charset="0"/>
              <a:buChar char="•"/>
            </a:pPr>
            <a:r>
              <a:rPr lang="en-US" dirty="0" smtClean="0"/>
              <a:t>Instructions on how to create are provided in “iNex Usage Guide”, chapter 8.</a:t>
            </a:r>
          </a:p>
          <a:p>
            <a:pPr marL="455613" lvl="2" indent="-285750">
              <a:buFont typeface="Arial" panose="020B0604020202020204" pitchFamily="34" charset="0"/>
              <a:buChar char="•"/>
            </a:pPr>
            <a:r>
              <a:rPr lang="en-US" dirty="0" smtClean="0"/>
              <a:t>32-bit and 64-bit DSNs provided with iNex installation kit. </a:t>
            </a:r>
            <a:r>
              <a:rPr lang="en-US" sz="1200" dirty="0" smtClean="0">
                <a:solidFill>
                  <a:srgbClr val="0070C0"/>
                </a:solidFill>
              </a:rPr>
              <a:t>&lt;INEX_HOME&gt;\DSNs\...</a:t>
            </a:r>
          </a:p>
          <a:p>
            <a:pPr marL="455613" lvl="2" indent="-285750">
              <a:buFont typeface="Arial" panose="020B0604020202020204" pitchFamily="34" charset="0"/>
              <a:buChar char="•"/>
            </a:pPr>
            <a:endParaRPr lang="en-US" sz="1200" dirty="0" smtClean="0">
              <a:solidFill>
                <a:srgbClr val="0070C0"/>
              </a:solidFill>
            </a:endParaRPr>
          </a:p>
          <a:p>
            <a:pPr marL="285750" lvl="1" indent="-285750">
              <a:buFont typeface="Arial" panose="020B0604020202020204" pitchFamily="34" charset="0"/>
              <a:buChar char="•"/>
            </a:pPr>
            <a:r>
              <a:rPr lang="en-US" sz="1800" b="1" dirty="0" smtClean="0">
                <a:solidFill>
                  <a:srgbClr val="FF0000"/>
                </a:solidFill>
              </a:rPr>
              <a:t>The quality of the CFI data is 100% dependent on the data entered by 3PAR ERT</a:t>
            </a:r>
            <a:r>
              <a:rPr lang="en-US" sz="1800" b="1" dirty="0" smtClean="0">
                <a:solidFill>
                  <a:srgbClr val="0096D6"/>
                </a:solidFill>
              </a:rPr>
              <a:t>.</a:t>
            </a:r>
          </a:p>
          <a:p>
            <a:pPr marL="285750" lvl="1" indent="-285750">
              <a:buFont typeface="Arial" panose="020B0604020202020204" pitchFamily="34" charset="0"/>
              <a:buChar char="•"/>
            </a:pPr>
            <a:endParaRPr lang="en-US" dirty="0" smtClean="0">
              <a:solidFill>
                <a:srgbClr val="0070C0"/>
              </a:solidFill>
            </a:endParaRPr>
          </a:p>
        </p:txBody>
      </p:sp>
    </p:spTree>
    <p:extLst>
      <p:ext uri="{BB962C8B-B14F-4D97-AF65-F5344CB8AC3E}">
        <p14:creationId xmlns:p14="http://schemas.microsoft.com/office/powerpoint/2010/main" val="245837443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Requirements for CFI entry by 3PAR ERT team</a:t>
            </a:r>
            <a:endParaRPr lang="en-US" dirty="0"/>
          </a:p>
        </p:txBody>
      </p:sp>
      <p:sp>
        <p:nvSpPr>
          <p:cNvPr id="3" name="Title 2"/>
          <p:cNvSpPr>
            <a:spLocks noGrp="1"/>
          </p:cNvSpPr>
          <p:nvPr>
            <p:ph type="title"/>
          </p:nvPr>
        </p:nvSpPr>
        <p:spPr/>
        <p:txBody>
          <a:bodyPr/>
          <a:lstStyle/>
          <a:p>
            <a:r>
              <a:rPr lang="en-US" dirty="0" smtClean="0"/>
              <a:t>Customer Found Issue (CFI) database inter-action</a:t>
            </a:r>
            <a:endParaRPr lang="en-US" dirty="0"/>
          </a:p>
        </p:txBody>
      </p:sp>
      <p:sp>
        <p:nvSpPr>
          <p:cNvPr id="4" name="Content Placeholder 3"/>
          <p:cNvSpPr>
            <a:spLocks noGrp="1"/>
          </p:cNvSpPr>
          <p:nvPr>
            <p:ph sz="quarter" idx="10"/>
          </p:nvPr>
        </p:nvSpPr>
        <p:spPr>
          <a:xfrm>
            <a:off x="329184" y="1188721"/>
            <a:ext cx="5191722" cy="3228975"/>
          </a:xfrm>
        </p:spPr>
        <p:txBody>
          <a:bodyPr/>
          <a:lstStyle/>
          <a:p>
            <a:pPr marL="285750" indent="-285750">
              <a:buFont typeface="Arial" panose="020B0604020202020204" pitchFamily="34" charset="0"/>
              <a:buChar char="•"/>
            </a:pPr>
            <a:r>
              <a:rPr lang="en-US" dirty="0" smtClean="0"/>
              <a:t>Raise a CFI </a:t>
            </a:r>
          </a:p>
          <a:p>
            <a:pPr marL="285750" indent="-285750">
              <a:buFont typeface="Arial" panose="020B0604020202020204" pitchFamily="34" charset="0"/>
              <a:buChar char="•"/>
            </a:pPr>
            <a:r>
              <a:rPr lang="en-US" dirty="0" smtClean="0"/>
              <a:t>In case of node crashes:</a:t>
            </a:r>
          </a:p>
          <a:p>
            <a:pPr marL="455613" lvl="2" indent="-285750">
              <a:buFont typeface="Arial" panose="020B0604020202020204" pitchFamily="34" charset="0"/>
              <a:buChar char="•"/>
            </a:pPr>
            <a:r>
              <a:rPr lang="en-US" sz="1600" dirty="0" smtClean="0"/>
              <a:t>Have the </a:t>
            </a:r>
            <a:r>
              <a:rPr lang="en-US" sz="1600" dirty="0" err="1" smtClean="0"/>
              <a:t>crashtxt</a:t>
            </a:r>
            <a:r>
              <a:rPr lang="en-US" sz="1600" dirty="0" smtClean="0"/>
              <a:t> file included as a whole in “Supporting Data” as Best Practice.</a:t>
            </a:r>
          </a:p>
          <a:p>
            <a:pPr marL="455613" lvl="2" indent="-285750">
              <a:buFont typeface="Arial" panose="020B0604020202020204" pitchFamily="34" charset="0"/>
              <a:buChar char="•"/>
            </a:pPr>
            <a:r>
              <a:rPr lang="en-US" sz="1600" dirty="0" smtClean="0"/>
              <a:t>At a minimum: </a:t>
            </a:r>
          </a:p>
          <a:p>
            <a:pPr marL="627063" lvl="3" indent="-285750">
              <a:buFont typeface="Arial" panose="020B0604020202020204" pitchFamily="34" charset="0"/>
              <a:buChar char="•"/>
            </a:pPr>
            <a:r>
              <a:rPr lang="en-US" dirty="0" smtClean="0"/>
              <a:t>The “</a:t>
            </a:r>
            <a:r>
              <a:rPr lang="en-US" dirty="0" err="1" smtClean="0"/>
              <a:t>Corefile</a:t>
            </a:r>
            <a:r>
              <a:rPr lang="en-US" dirty="0" smtClean="0"/>
              <a:t> Summary” section.</a:t>
            </a:r>
          </a:p>
          <a:p>
            <a:pPr marL="627063" lvl="3" indent="-285750">
              <a:buFont typeface="Arial" panose="020B0604020202020204" pitchFamily="34" charset="0"/>
              <a:buChar char="•"/>
            </a:pPr>
            <a:r>
              <a:rPr lang="en-US" dirty="0" smtClean="0"/>
              <a:t>The “Log Buffer Dump” section.</a:t>
            </a:r>
          </a:p>
          <a:p>
            <a:pPr marL="627063" lvl="3" indent="-285750">
              <a:buFont typeface="Arial" panose="020B0604020202020204" pitchFamily="34" charset="0"/>
              <a:buChar char="•"/>
            </a:pPr>
            <a:r>
              <a:rPr lang="en-US" dirty="0" smtClean="0"/>
              <a:t>The “Stack Trace Of Failing Task” section.</a:t>
            </a:r>
          </a:p>
          <a:p>
            <a:pPr marL="285750" indent="-285750">
              <a:buFont typeface="Arial" panose="020B0604020202020204" pitchFamily="34" charset="0"/>
              <a:buChar char="•"/>
            </a:pPr>
            <a:r>
              <a:rPr lang="en-US" dirty="0" smtClean="0"/>
              <a:t>Put in </a:t>
            </a:r>
            <a:r>
              <a:rPr lang="en-US" dirty="0" err="1" smtClean="0"/>
              <a:t>BugZilla</a:t>
            </a:r>
            <a:r>
              <a:rPr lang="en-US" dirty="0" smtClean="0"/>
              <a:t> and SIE case numbers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2248" y="923026"/>
            <a:ext cx="3506347" cy="1466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2248" y="2480322"/>
            <a:ext cx="3498580" cy="2548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566" y="3870043"/>
            <a:ext cx="5379681" cy="1159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483881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a:t>Automatic download of CFIs and crash footprints (spreadsheet)</a:t>
            </a:r>
          </a:p>
          <a:p>
            <a:endParaRPr lang="en-US" dirty="0"/>
          </a:p>
        </p:txBody>
      </p:sp>
      <p:sp>
        <p:nvSpPr>
          <p:cNvPr id="3" name="Title 2"/>
          <p:cNvSpPr>
            <a:spLocks noGrp="1"/>
          </p:cNvSpPr>
          <p:nvPr>
            <p:ph type="title"/>
          </p:nvPr>
        </p:nvSpPr>
        <p:spPr/>
        <p:txBody>
          <a:bodyPr/>
          <a:lstStyle/>
          <a:p>
            <a:r>
              <a:rPr lang="en-US" dirty="0"/>
              <a:t>Customer Found Issue (CFI) database inter-action</a:t>
            </a:r>
          </a:p>
        </p:txBody>
      </p:sp>
      <p:sp>
        <p:nvSpPr>
          <p:cNvPr id="5" name="TextBox 4"/>
          <p:cNvSpPr txBox="1"/>
          <p:nvPr/>
        </p:nvSpPr>
        <p:spPr>
          <a:xfrm>
            <a:off x="301925" y="957546"/>
            <a:ext cx="8609162" cy="4534575"/>
          </a:xfrm>
          <a:prstGeom prst="rect">
            <a:avLst/>
          </a:prstGeom>
          <a:noFill/>
        </p:spPr>
        <p:txBody>
          <a:bodyPr wrap="square" rtlCol="0">
            <a:spAutoFit/>
          </a:bodyPr>
          <a:lstStyle/>
          <a:p>
            <a:pPr defTabSz="430213">
              <a:spcAft>
                <a:spcPts val="400"/>
              </a:spcAft>
              <a:buSzPct val="100000"/>
            </a:pPr>
            <a:r>
              <a:rPr lang="en-US" b="1" dirty="0">
                <a:solidFill>
                  <a:srgbClr val="00B0F0"/>
                </a:solidFill>
                <a:latin typeface="HP Simplified" pitchFamily="34" charset="0"/>
                <a:cs typeface="HP Simplified" pitchFamily="34" charset="0"/>
              </a:rPr>
              <a:t>Microsoft Excel CFI </a:t>
            </a:r>
            <a:r>
              <a:rPr lang="en-US" b="1" dirty="0" smtClean="0">
                <a:solidFill>
                  <a:srgbClr val="00B0F0"/>
                </a:solidFill>
                <a:latin typeface="HP Simplified" pitchFamily="34" charset="0"/>
                <a:cs typeface="HP Simplified" pitchFamily="34" charset="0"/>
              </a:rPr>
              <a:t>spreadsheet </a:t>
            </a:r>
          </a:p>
          <a:p>
            <a:pPr marL="285750" indent="-285750" defTabSz="430213">
              <a:spcAft>
                <a:spcPts val="400"/>
              </a:spcAft>
              <a:buSzPct val="100000"/>
              <a:buFont typeface="Arial" panose="020B0604020202020204" pitchFamily="34" charset="0"/>
              <a:buChar char="•"/>
            </a:pPr>
            <a:r>
              <a:rPr lang="en-US" sz="1600" dirty="0" smtClean="0">
                <a:solidFill>
                  <a:srgbClr val="000000"/>
                </a:solidFill>
                <a:latin typeface="HP Simplified" pitchFamily="34" charset="0"/>
                <a:cs typeface="HP Simplified" pitchFamily="34" charset="0"/>
              </a:rPr>
              <a:t>Typically </a:t>
            </a:r>
            <a:r>
              <a:rPr lang="en-US" sz="1600" dirty="0">
                <a:solidFill>
                  <a:srgbClr val="000000"/>
                </a:solidFill>
                <a:latin typeface="HP Simplified" pitchFamily="34" charset="0"/>
                <a:cs typeface="HP Simplified" pitchFamily="34" charset="0"/>
              </a:rPr>
              <a:t>created </a:t>
            </a:r>
            <a:r>
              <a:rPr lang="en-US" sz="1600" dirty="0" smtClean="0">
                <a:solidFill>
                  <a:srgbClr val="000000"/>
                </a:solidFill>
                <a:latin typeface="HP Simplified" pitchFamily="34" charset="0"/>
                <a:cs typeface="HP Simplified" pitchFamily="34" charset="0"/>
              </a:rPr>
              <a:t>in same directory as local reference, so </a:t>
            </a:r>
            <a:r>
              <a:rPr lang="en-US" sz="1600" dirty="0" smtClean="0">
                <a:solidFill>
                  <a:srgbClr val="0070C0"/>
                </a:solidFill>
                <a:latin typeface="HP Simplified" pitchFamily="34" charset="0"/>
                <a:cs typeface="HP Simplified" pitchFamily="34" charset="0"/>
              </a:rPr>
              <a:t>&lt;INEX_HOME&gt;\databases</a:t>
            </a:r>
          </a:p>
          <a:p>
            <a:pPr marL="285750" indent="-285750" defTabSz="430213">
              <a:spcAft>
                <a:spcPts val="400"/>
              </a:spcAft>
              <a:buSzPct val="100000"/>
              <a:buFont typeface="Arial" panose="020B0604020202020204" pitchFamily="34" charset="0"/>
              <a:buChar char="•"/>
            </a:pPr>
            <a:r>
              <a:rPr lang="en-US" sz="1600" dirty="0" smtClean="0">
                <a:solidFill>
                  <a:srgbClr val="000000"/>
                </a:solidFill>
                <a:latin typeface="HP Simplified" pitchFamily="34" charset="0"/>
                <a:cs typeface="HP Simplified" pitchFamily="34" charset="0"/>
              </a:rPr>
              <a:t>Shortcut placed on Desktop for easy access</a:t>
            </a:r>
          </a:p>
          <a:p>
            <a:pPr marL="285750" indent="-285750" defTabSz="430213">
              <a:spcAft>
                <a:spcPts val="400"/>
              </a:spcAft>
              <a:buSzPct val="100000"/>
              <a:buFont typeface="Arial" panose="020B0604020202020204" pitchFamily="34" charset="0"/>
              <a:buChar char="•"/>
            </a:pPr>
            <a:r>
              <a:rPr lang="en-US" sz="1600" dirty="0">
                <a:solidFill>
                  <a:srgbClr val="000000"/>
                </a:solidFill>
                <a:latin typeface="HP Simplified" pitchFamily="34" charset="0"/>
                <a:cs typeface="HP Simplified" pitchFamily="34" charset="0"/>
              </a:rPr>
              <a:t>8</a:t>
            </a:r>
            <a:r>
              <a:rPr lang="en-US" sz="1600" dirty="0" smtClean="0">
                <a:solidFill>
                  <a:srgbClr val="000000"/>
                </a:solidFill>
                <a:latin typeface="HP Simplified" pitchFamily="34" charset="0"/>
                <a:cs typeface="HP Simplified" pitchFamily="34" charset="0"/>
              </a:rPr>
              <a:t> Possible Worksheets:</a:t>
            </a:r>
          </a:p>
          <a:p>
            <a:pPr marL="742950" lvl="1"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3PAR CFIs</a:t>
            </a:r>
          </a:p>
          <a:p>
            <a:pPr marL="742950" lvl="1"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HDD CFIs</a:t>
            </a:r>
          </a:p>
          <a:p>
            <a:pPr marL="742950" lvl="1"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3PAR </a:t>
            </a:r>
            <a:r>
              <a:rPr lang="en-US" sz="1400" dirty="0" err="1" smtClean="0">
                <a:solidFill>
                  <a:srgbClr val="000000"/>
                </a:solidFill>
                <a:latin typeface="HP Simplified" pitchFamily="34" charset="0"/>
                <a:cs typeface="HP Simplified" pitchFamily="34" charset="0"/>
              </a:rPr>
              <a:t>StackTraces</a:t>
            </a:r>
            <a:endParaRPr lang="en-US" sz="1400" dirty="0" smtClean="0">
              <a:solidFill>
                <a:srgbClr val="000000"/>
              </a:solidFill>
              <a:latin typeface="HP Simplified" pitchFamily="34" charset="0"/>
              <a:cs typeface="HP Simplified" pitchFamily="34" charset="0"/>
            </a:endParaRPr>
          </a:p>
          <a:p>
            <a:pPr marL="742950" lvl="1"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3PAR </a:t>
            </a:r>
            <a:r>
              <a:rPr lang="en-US" sz="1400" dirty="0" err="1" smtClean="0">
                <a:solidFill>
                  <a:srgbClr val="000000"/>
                </a:solidFill>
                <a:latin typeface="HP Simplified" pitchFamily="34" charset="0"/>
                <a:cs typeface="HP Simplified" pitchFamily="34" charset="0"/>
              </a:rPr>
              <a:t>BackTraces</a:t>
            </a:r>
            <a:endParaRPr lang="en-US" sz="1400" dirty="0" smtClean="0">
              <a:solidFill>
                <a:srgbClr val="000000"/>
              </a:solidFill>
              <a:latin typeface="HP Simplified" pitchFamily="34" charset="0"/>
              <a:cs typeface="HP Simplified" pitchFamily="34" charset="0"/>
            </a:endParaRPr>
          </a:p>
          <a:p>
            <a:pPr marL="742950" lvl="1"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3PAR ERT Cases</a:t>
            </a:r>
          </a:p>
          <a:p>
            <a:pPr marL="742950" lvl="1"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3PAR </a:t>
            </a:r>
            <a:r>
              <a:rPr lang="en-US" sz="1400" dirty="0" err="1" smtClean="0">
                <a:solidFill>
                  <a:srgbClr val="000000"/>
                </a:solidFill>
                <a:latin typeface="HP Simplified" pitchFamily="34" charset="0"/>
                <a:cs typeface="HP Simplified" pitchFamily="34" charset="0"/>
              </a:rPr>
              <a:t>BugZilla</a:t>
            </a:r>
            <a:r>
              <a:rPr lang="en-US" sz="1400" dirty="0" smtClean="0">
                <a:solidFill>
                  <a:srgbClr val="000000"/>
                </a:solidFill>
                <a:latin typeface="HP Simplified" pitchFamily="34" charset="0"/>
                <a:cs typeface="HP Simplified" pitchFamily="34" charset="0"/>
              </a:rPr>
              <a:t> numbers</a:t>
            </a:r>
          </a:p>
          <a:p>
            <a:pPr marL="742950" lvl="1"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TPD Version Name </a:t>
            </a:r>
            <a:r>
              <a:rPr lang="en-US" sz="1400" dirty="0" smtClean="0">
                <a:solidFill>
                  <a:srgbClr val="000000"/>
                </a:solidFill>
                <a:latin typeface="HP Simplified" pitchFamily="34" charset="0"/>
                <a:cs typeface="HP Simplified" pitchFamily="34" charset="0"/>
                <a:sym typeface="Wingdings" panose="05000000000000000000" pitchFamily="2" charset="2"/>
              </a:rPr>
              <a:t> Numbers</a:t>
            </a:r>
          </a:p>
          <a:p>
            <a:pPr marL="742950" lvl="1"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sym typeface="Wingdings" panose="05000000000000000000" pitchFamily="2" charset="2"/>
              </a:rPr>
              <a:t>CFIs related to </a:t>
            </a:r>
            <a:r>
              <a:rPr lang="en-US" sz="1400" dirty="0" err="1" smtClean="0">
                <a:solidFill>
                  <a:srgbClr val="000000"/>
                </a:solidFill>
                <a:latin typeface="HP Simplified" pitchFamily="34" charset="0"/>
                <a:cs typeface="HP Simplified" pitchFamily="34" charset="0"/>
                <a:sym typeface="Wingdings" panose="05000000000000000000" pitchFamily="2" charset="2"/>
              </a:rPr>
              <a:t>InFormOS</a:t>
            </a:r>
            <a:r>
              <a:rPr lang="en-US" sz="1400" dirty="0" smtClean="0">
                <a:solidFill>
                  <a:srgbClr val="000000"/>
                </a:solidFill>
                <a:latin typeface="HP Simplified" pitchFamily="34" charset="0"/>
                <a:cs typeface="HP Simplified" pitchFamily="34" charset="0"/>
                <a:sym typeface="Wingdings" panose="05000000000000000000" pitchFamily="2" charset="2"/>
              </a:rPr>
              <a:t> upgrades</a:t>
            </a:r>
            <a:endParaRPr lang="en-US" sz="1400" dirty="0" smtClean="0">
              <a:solidFill>
                <a:srgbClr val="000000"/>
              </a:solidFill>
              <a:latin typeface="HP Simplified" pitchFamily="34" charset="0"/>
              <a:cs typeface="HP Simplified" pitchFamily="34" charset="0"/>
            </a:endParaRPr>
          </a:p>
          <a:p>
            <a:pPr marL="285750" lvl="2" indent="-285750" defTabSz="430213">
              <a:spcAft>
                <a:spcPts val="400"/>
              </a:spcAft>
              <a:buSzPct val="100000"/>
              <a:buFont typeface="Arial" panose="020B0604020202020204" pitchFamily="34" charset="0"/>
              <a:buChar char="•"/>
            </a:pPr>
            <a:r>
              <a:rPr lang="en-US" sz="1600" dirty="0"/>
              <a:t>Data can be automatically refreshed. See </a:t>
            </a:r>
            <a:r>
              <a:rPr lang="en-US" sz="1600" dirty="0">
                <a:hlinkClick r:id="rId3"/>
              </a:rPr>
              <a:t>http://office.microsoft.com/en-us/excel-help/refresh-connected-imported-data-HP010342826.aspx</a:t>
            </a:r>
            <a:r>
              <a:rPr lang="en-US" sz="1600" dirty="0"/>
              <a:t> </a:t>
            </a:r>
          </a:p>
          <a:p>
            <a:pPr marL="285750" indent="-285750" defTabSz="430213">
              <a:spcAft>
                <a:spcPts val="400"/>
              </a:spcAft>
              <a:buSzPct val="100000"/>
              <a:buFont typeface="Arial" panose="020B0604020202020204" pitchFamily="34" charset="0"/>
              <a:buChar char="•"/>
            </a:pPr>
            <a:endParaRPr lang="en-US" sz="1600" dirty="0" smtClean="0">
              <a:solidFill>
                <a:srgbClr val="000000"/>
              </a:solidFill>
              <a:latin typeface="HP Simplified" pitchFamily="34" charset="0"/>
              <a:cs typeface="HP Simplified" pitchFamily="34" charset="0"/>
            </a:endParaRPr>
          </a:p>
          <a:p>
            <a:pPr marL="0" defTabSz="430213">
              <a:spcAft>
                <a:spcPts val="400"/>
              </a:spcAft>
              <a:buSzPct val="100000"/>
            </a:pPr>
            <a:endParaRPr lang="en-US" sz="1600" dirty="0" smtClean="0">
              <a:solidFill>
                <a:srgbClr val="000000"/>
              </a:solidFill>
              <a:latin typeface="HP Simplified" pitchFamily="34" charset="0"/>
              <a:cs typeface="HP Simplified" pitchFamily="34" charset="0"/>
            </a:endParaRPr>
          </a:p>
        </p:txBody>
      </p:sp>
    </p:spTree>
    <p:extLst>
      <p:ext uri="{BB962C8B-B14F-4D97-AF65-F5344CB8AC3E}">
        <p14:creationId xmlns:p14="http://schemas.microsoft.com/office/powerpoint/2010/main" val="238979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18488"/>
            <a:ext cx="8117206" cy="276999"/>
          </a:xfrm>
        </p:spPr>
        <p:txBody>
          <a:bodyPr/>
          <a:lstStyle/>
          <a:p>
            <a:r>
              <a:rPr lang="en-US" dirty="0" smtClean="0"/>
              <a:t>Node Crash Footprint recognition</a:t>
            </a:r>
            <a:endParaRPr lang="en-US" dirty="0"/>
          </a:p>
          <a:p>
            <a:endParaRPr lang="en-US" dirty="0"/>
          </a:p>
        </p:txBody>
      </p:sp>
      <p:sp>
        <p:nvSpPr>
          <p:cNvPr id="3" name="Title 2"/>
          <p:cNvSpPr>
            <a:spLocks noGrp="1"/>
          </p:cNvSpPr>
          <p:nvPr>
            <p:ph type="title"/>
          </p:nvPr>
        </p:nvSpPr>
        <p:spPr>
          <a:xfrm>
            <a:off x="331470" y="79796"/>
            <a:ext cx="8117206" cy="430887"/>
          </a:xfrm>
        </p:spPr>
        <p:txBody>
          <a:bodyPr/>
          <a:lstStyle/>
          <a:p>
            <a:r>
              <a:rPr lang="en-US" dirty="0"/>
              <a:t>Customer Found Issue (CFI) database inter-action</a:t>
            </a:r>
          </a:p>
        </p:txBody>
      </p:sp>
      <p:sp>
        <p:nvSpPr>
          <p:cNvPr id="5" name="TextBox 4"/>
          <p:cNvSpPr txBox="1"/>
          <p:nvPr/>
        </p:nvSpPr>
        <p:spPr>
          <a:xfrm>
            <a:off x="314865" y="767779"/>
            <a:ext cx="8773064" cy="4370427"/>
          </a:xfrm>
          <a:prstGeom prst="rect">
            <a:avLst/>
          </a:prstGeom>
          <a:solidFill>
            <a:schemeClr val="bg1"/>
          </a:solidFill>
        </p:spPr>
        <p:txBody>
          <a:bodyPr wrap="square" rtlCol="0">
            <a:spAutoFit/>
          </a:bodyPr>
          <a:lstStyle/>
          <a:p>
            <a:pPr marL="285750" indent="-285750" defTabSz="430213">
              <a:spcAft>
                <a:spcPts val="400"/>
              </a:spcAft>
              <a:buSzPct val="100000"/>
              <a:buFont typeface="Arial" panose="020B0604020202020204" pitchFamily="34" charset="0"/>
              <a:buChar char="•"/>
            </a:pPr>
            <a:r>
              <a:rPr lang="en-US" b="1" dirty="0" smtClean="0">
                <a:solidFill>
                  <a:srgbClr val="00B0F0"/>
                </a:solidFill>
                <a:latin typeface="HP Simplified" pitchFamily="34" charset="0"/>
                <a:cs typeface="HP Simplified" pitchFamily="34" charset="0"/>
              </a:rPr>
              <a:t>Based upon the availability of several pieces of information:</a:t>
            </a:r>
          </a:p>
          <a:p>
            <a:pPr marL="742950" lvl="1" indent="-285750" defTabSz="430213">
              <a:spcAft>
                <a:spcPts val="400"/>
              </a:spcAft>
              <a:buSzPct val="100000"/>
              <a:buFont typeface="Arial" panose="020B0604020202020204" pitchFamily="34" charset="0"/>
              <a:buChar char="•"/>
            </a:pPr>
            <a:r>
              <a:rPr lang="en-US" sz="1600" dirty="0" smtClean="0">
                <a:latin typeface="HP Simplified" pitchFamily="34" charset="0"/>
                <a:cs typeface="HP Simplified" pitchFamily="34" charset="0"/>
              </a:rPr>
              <a:t>Panic string</a:t>
            </a:r>
          </a:p>
          <a:p>
            <a:pPr marL="742950" lvl="1" indent="-285750" defTabSz="430213">
              <a:spcAft>
                <a:spcPts val="400"/>
              </a:spcAft>
              <a:buSzPct val="100000"/>
              <a:buFont typeface="Arial" panose="020B0604020202020204" pitchFamily="34" charset="0"/>
              <a:buChar char="•"/>
            </a:pPr>
            <a:r>
              <a:rPr lang="en-US" sz="1600" dirty="0" smtClean="0">
                <a:latin typeface="HP Simplified" pitchFamily="34" charset="0"/>
                <a:cs typeface="HP Simplified" pitchFamily="34" charset="0"/>
              </a:rPr>
              <a:t>Stack Trace</a:t>
            </a:r>
          </a:p>
          <a:p>
            <a:pPr marL="742950" lvl="1" indent="-285750" defTabSz="430213">
              <a:spcAft>
                <a:spcPts val="400"/>
              </a:spcAft>
              <a:buSzPct val="100000"/>
              <a:buFont typeface="Arial" panose="020B0604020202020204" pitchFamily="34" charset="0"/>
              <a:buChar char="•"/>
            </a:pPr>
            <a:r>
              <a:rPr lang="en-US" sz="1600" dirty="0" smtClean="0">
                <a:latin typeface="HP Simplified" pitchFamily="34" charset="0"/>
                <a:cs typeface="HP Simplified" pitchFamily="34" charset="0"/>
              </a:rPr>
              <a:t>Back Trace</a:t>
            </a:r>
          </a:p>
          <a:p>
            <a:pPr marL="285750" indent="-285750" defTabSz="430213">
              <a:spcAft>
                <a:spcPts val="400"/>
              </a:spcAft>
              <a:buSzPct val="100000"/>
              <a:buFont typeface="Arial" panose="020B0604020202020204" pitchFamily="34" charset="0"/>
              <a:buChar char="•"/>
            </a:pPr>
            <a:endParaRPr lang="en-US" sz="1000" dirty="0" smtClean="0">
              <a:solidFill>
                <a:srgbClr val="000000"/>
              </a:solidFill>
              <a:latin typeface="HP Simplified" pitchFamily="34" charset="0"/>
              <a:cs typeface="HP Simplified" pitchFamily="34" charset="0"/>
            </a:endParaRPr>
          </a:p>
          <a:p>
            <a:pPr marL="285750" indent="-285750" defTabSz="430213">
              <a:spcAft>
                <a:spcPts val="400"/>
              </a:spcAft>
              <a:buSzPct val="100000"/>
              <a:buFont typeface="Arial" panose="020B0604020202020204" pitchFamily="34" charset="0"/>
              <a:buChar char="•"/>
            </a:pPr>
            <a:r>
              <a:rPr lang="en-US" b="1" dirty="0" smtClean="0">
                <a:solidFill>
                  <a:srgbClr val="00B0F0"/>
                </a:solidFill>
                <a:latin typeface="HP Simplified" pitchFamily="34" charset="0"/>
                <a:cs typeface="HP Simplified" pitchFamily="34" charset="0"/>
              </a:rPr>
              <a:t>Method used is to copy and paste panic string, stack trace and optional back trace into dedicated tab of iNex GUI. </a:t>
            </a:r>
          </a:p>
          <a:p>
            <a:pPr marL="742950" lvl="1" indent="-285750" defTabSz="430213">
              <a:spcAft>
                <a:spcPts val="400"/>
              </a:spcAft>
              <a:buSzPct val="100000"/>
              <a:buFont typeface="Arial" panose="020B0604020202020204" pitchFamily="34" charset="0"/>
              <a:buChar char="•"/>
            </a:pPr>
            <a:r>
              <a:rPr lang="en-US" sz="1600" dirty="0" smtClean="0">
                <a:latin typeface="HP Simplified" pitchFamily="34" charset="0"/>
                <a:cs typeface="HP Simplified" pitchFamily="34" charset="0"/>
              </a:rPr>
              <a:t>By reading </a:t>
            </a:r>
            <a:r>
              <a:rPr lang="en-US" sz="1600" dirty="0" err="1" smtClean="0">
                <a:latin typeface="HP Simplified" pitchFamily="34" charset="0"/>
                <a:cs typeface="HP Simplified" pitchFamily="34" charset="0"/>
              </a:rPr>
              <a:t>crashtxt</a:t>
            </a:r>
            <a:r>
              <a:rPr lang="en-US" sz="1600" dirty="0" smtClean="0">
                <a:latin typeface="HP Simplified" pitchFamily="34" charset="0"/>
                <a:cs typeface="HP Simplified" pitchFamily="34" charset="0"/>
              </a:rPr>
              <a:t> file into text editor. </a:t>
            </a:r>
          </a:p>
          <a:p>
            <a:pPr marL="1200150" lvl="2" indent="-285750" defTabSz="430213">
              <a:spcAft>
                <a:spcPts val="400"/>
              </a:spcAft>
              <a:buSzPct val="100000"/>
              <a:buFont typeface="Arial" panose="020B0604020202020204" pitchFamily="34" charset="0"/>
              <a:buChar char="•"/>
            </a:pPr>
            <a:r>
              <a:rPr lang="en-US" sz="1600" dirty="0" smtClean="0">
                <a:latin typeface="HP Simplified" pitchFamily="34" charset="0"/>
                <a:cs typeface="HP Simplified" pitchFamily="34" charset="0"/>
              </a:rPr>
              <a:t>Available on </a:t>
            </a:r>
            <a:r>
              <a:rPr lang="en-US" sz="1600" dirty="0" err="1" smtClean="0">
                <a:latin typeface="HP Simplified" pitchFamily="34" charset="0"/>
                <a:cs typeface="HP Simplified" pitchFamily="34" charset="0"/>
              </a:rPr>
              <a:t>STaTS</a:t>
            </a:r>
            <a:endParaRPr lang="en-US" sz="1600" dirty="0" smtClean="0">
              <a:latin typeface="HP Simplified" pitchFamily="34" charset="0"/>
              <a:cs typeface="HP Simplified" pitchFamily="34" charset="0"/>
            </a:endParaRPr>
          </a:p>
          <a:p>
            <a:pPr marL="742950" lvl="1" indent="-285750" defTabSz="430213">
              <a:spcAft>
                <a:spcPts val="400"/>
              </a:spcAft>
              <a:buSzPct val="100000"/>
              <a:buFont typeface="Arial" panose="020B0604020202020204" pitchFamily="34" charset="0"/>
              <a:buChar char="•"/>
            </a:pPr>
            <a:r>
              <a:rPr lang="en-US" sz="1600" dirty="0" smtClean="0">
                <a:latin typeface="HP Simplified" pitchFamily="34" charset="0"/>
                <a:cs typeface="HP Simplified" pitchFamily="34" charset="0"/>
              </a:rPr>
              <a:t>By reading analysis.&lt;number&gt; file into text editor</a:t>
            </a:r>
          </a:p>
          <a:p>
            <a:pPr marL="1200150" lvl="2" indent="-285750" defTabSz="430213">
              <a:spcAft>
                <a:spcPts val="400"/>
              </a:spcAft>
              <a:buSzPct val="100000"/>
              <a:buFont typeface="Arial" panose="020B0604020202020204" pitchFamily="34" charset="0"/>
              <a:buChar char="•"/>
            </a:pPr>
            <a:r>
              <a:rPr lang="en-US" sz="1600" dirty="0" smtClean="0">
                <a:latin typeface="HP Simplified" pitchFamily="34" charset="0"/>
                <a:cs typeface="HP Simplified" pitchFamily="34" charset="0"/>
              </a:rPr>
              <a:t>Part of </a:t>
            </a:r>
            <a:r>
              <a:rPr lang="en-US" sz="1600" dirty="0" err="1" smtClean="0">
                <a:latin typeface="HP Simplified" pitchFamily="34" charset="0"/>
                <a:cs typeface="HP Simplified" pitchFamily="34" charset="0"/>
              </a:rPr>
              <a:t>crashdmp</a:t>
            </a:r>
            <a:r>
              <a:rPr lang="en-US" sz="1600" dirty="0" smtClean="0">
                <a:latin typeface="HP Simplified" pitchFamily="34" charset="0"/>
                <a:cs typeface="HP Simplified" pitchFamily="34" charset="0"/>
              </a:rPr>
              <a:t> as available on </a:t>
            </a:r>
            <a:r>
              <a:rPr lang="en-US" sz="1600" dirty="0" err="1" smtClean="0">
                <a:latin typeface="HP Simplified" pitchFamily="34" charset="0"/>
                <a:cs typeface="HP Simplified" pitchFamily="34" charset="0"/>
              </a:rPr>
              <a:t>STaTS</a:t>
            </a:r>
            <a:endParaRPr lang="en-US" sz="1600" dirty="0" smtClean="0">
              <a:latin typeface="HP Simplified" pitchFamily="34" charset="0"/>
              <a:cs typeface="HP Simplified" pitchFamily="34" charset="0"/>
            </a:endParaRPr>
          </a:p>
          <a:p>
            <a:pPr marL="1200150" lvl="2" indent="-285750" defTabSz="430213">
              <a:spcAft>
                <a:spcPts val="400"/>
              </a:spcAft>
              <a:buSzPct val="100000"/>
              <a:buFont typeface="Arial" panose="020B0604020202020204" pitchFamily="34" charset="0"/>
              <a:buChar char="•"/>
            </a:pPr>
            <a:r>
              <a:rPr lang="en-US" sz="1600" dirty="0" smtClean="0">
                <a:latin typeface="HP Simplified" pitchFamily="34" charset="0"/>
                <a:cs typeface="HP Simplified" pitchFamily="34" charset="0"/>
              </a:rPr>
              <a:t>On actual node, located in /</a:t>
            </a:r>
            <a:r>
              <a:rPr lang="en-US" sz="1600" dirty="0" err="1" smtClean="0">
                <a:latin typeface="HP Simplified" pitchFamily="34" charset="0"/>
                <a:cs typeface="HP Simplified" pitchFamily="34" charset="0"/>
              </a:rPr>
              <a:t>var</a:t>
            </a:r>
            <a:r>
              <a:rPr lang="en-US" sz="1600" dirty="0" smtClean="0">
                <a:latin typeface="HP Simplified" pitchFamily="34" charset="0"/>
                <a:cs typeface="HP Simplified" pitchFamily="34" charset="0"/>
              </a:rPr>
              <a:t>/core/kernel/&lt;</a:t>
            </a:r>
            <a:r>
              <a:rPr lang="en-US" sz="1600" dirty="0" err="1" smtClean="0">
                <a:latin typeface="HP Simplified" pitchFamily="34" charset="0"/>
                <a:cs typeface="HP Simplified" pitchFamily="34" charset="0"/>
              </a:rPr>
              <a:t>numberX</a:t>
            </a:r>
            <a:r>
              <a:rPr lang="en-US" sz="1600" dirty="0" smtClean="0">
                <a:latin typeface="HP Simplified" pitchFamily="34" charset="0"/>
                <a:cs typeface="HP Simplified" pitchFamily="34" charset="0"/>
              </a:rPr>
              <a:t>&gt;/analysis.&lt;</a:t>
            </a:r>
            <a:r>
              <a:rPr lang="en-US" sz="1600" dirty="0" err="1" smtClean="0">
                <a:latin typeface="HP Simplified" pitchFamily="34" charset="0"/>
                <a:cs typeface="HP Simplified" pitchFamily="34" charset="0"/>
              </a:rPr>
              <a:t>numberY</a:t>
            </a:r>
            <a:r>
              <a:rPr lang="en-US" sz="1600" dirty="0" smtClean="0">
                <a:latin typeface="HP Simplified" pitchFamily="34" charset="0"/>
                <a:cs typeface="HP Simplified" pitchFamily="34" charset="0"/>
              </a:rPr>
              <a:t>&gt;</a:t>
            </a:r>
          </a:p>
          <a:p>
            <a:pPr marL="285750" indent="-285750" defTabSz="430213">
              <a:spcAft>
                <a:spcPts val="400"/>
              </a:spcAft>
              <a:buSzPct val="100000"/>
              <a:buFont typeface="Arial" panose="020B0604020202020204" pitchFamily="34" charset="0"/>
              <a:buChar char="•"/>
            </a:pPr>
            <a:endParaRPr lang="en-US" sz="1000" dirty="0" smtClean="0">
              <a:latin typeface="HP Simplified" pitchFamily="34" charset="0"/>
              <a:cs typeface="HP Simplified" pitchFamily="34" charset="0"/>
            </a:endParaRPr>
          </a:p>
          <a:p>
            <a:pPr marL="285750" indent="-285750" defTabSz="430213">
              <a:spcAft>
                <a:spcPts val="400"/>
              </a:spcAft>
              <a:buSzPct val="100000"/>
              <a:buFont typeface="Arial" panose="020B0604020202020204" pitchFamily="34" charset="0"/>
              <a:buChar char="•"/>
            </a:pPr>
            <a:r>
              <a:rPr lang="en-US" b="1" dirty="0" smtClean="0">
                <a:solidFill>
                  <a:srgbClr val="00B0F0"/>
                </a:solidFill>
                <a:latin typeface="HP Simplified" pitchFamily="34" charset="0"/>
                <a:cs typeface="HP Simplified" pitchFamily="34" charset="0"/>
              </a:rPr>
              <a:t>Best practice is to copy and paste complete </a:t>
            </a:r>
            <a:r>
              <a:rPr lang="en-US" b="1" dirty="0" err="1" smtClean="0">
                <a:solidFill>
                  <a:srgbClr val="00B0F0"/>
                </a:solidFill>
                <a:latin typeface="HP Simplified" pitchFamily="34" charset="0"/>
                <a:cs typeface="HP Simplified" pitchFamily="34" charset="0"/>
              </a:rPr>
              <a:t>crashtxt</a:t>
            </a:r>
            <a:r>
              <a:rPr lang="en-US" b="1" dirty="0" smtClean="0">
                <a:solidFill>
                  <a:srgbClr val="00B0F0"/>
                </a:solidFill>
                <a:latin typeface="HP Simplified" pitchFamily="34" charset="0"/>
                <a:cs typeface="HP Simplified" pitchFamily="34" charset="0"/>
              </a:rPr>
              <a:t> / analysis.&lt;number&gt; file into iNex GUI</a:t>
            </a:r>
            <a:endParaRPr lang="en-US" sz="1600" dirty="0" smtClean="0">
              <a:solidFill>
                <a:srgbClr val="000000"/>
              </a:solidFill>
              <a:latin typeface="HP Simplified" pitchFamily="34" charset="0"/>
              <a:cs typeface="HP Simplified" pitchFamily="34" charset="0"/>
            </a:endParaRPr>
          </a:p>
        </p:txBody>
      </p:sp>
    </p:spTree>
    <p:extLst>
      <p:ext uri="{BB962C8B-B14F-4D97-AF65-F5344CB8AC3E}">
        <p14:creationId xmlns:p14="http://schemas.microsoft.com/office/powerpoint/2010/main" val="17829523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18488"/>
            <a:ext cx="8117206" cy="276999"/>
          </a:xfrm>
        </p:spPr>
        <p:txBody>
          <a:bodyPr/>
          <a:lstStyle/>
          <a:p>
            <a:r>
              <a:rPr lang="en-US" dirty="0" smtClean="0"/>
              <a:t>Node Crash Footprint recognition</a:t>
            </a:r>
            <a:endParaRPr lang="en-US" dirty="0"/>
          </a:p>
          <a:p>
            <a:endParaRPr lang="en-US" dirty="0"/>
          </a:p>
        </p:txBody>
      </p:sp>
      <p:sp>
        <p:nvSpPr>
          <p:cNvPr id="3" name="Title 2"/>
          <p:cNvSpPr>
            <a:spLocks noGrp="1"/>
          </p:cNvSpPr>
          <p:nvPr>
            <p:ph type="title"/>
          </p:nvPr>
        </p:nvSpPr>
        <p:spPr>
          <a:xfrm>
            <a:off x="331470" y="79796"/>
            <a:ext cx="8117206" cy="430887"/>
          </a:xfrm>
        </p:spPr>
        <p:txBody>
          <a:bodyPr/>
          <a:lstStyle/>
          <a:p>
            <a:r>
              <a:rPr lang="en-US" dirty="0"/>
              <a:t>Customer Found Issue (CFI) database inter-action</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273" y="861923"/>
            <a:ext cx="6667152" cy="426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26216" y="2881223"/>
            <a:ext cx="1535502" cy="681487"/>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rPr>
              <a:t>Copy and Paste </a:t>
            </a:r>
            <a:r>
              <a:rPr lang="en-US" sz="1400" dirty="0" err="1" smtClean="0">
                <a:solidFill>
                  <a:schemeClr val="tx1"/>
                </a:solidFill>
              </a:rPr>
              <a:t>crashtxt</a:t>
            </a:r>
            <a:r>
              <a:rPr lang="en-US" sz="1400" dirty="0" smtClean="0">
                <a:solidFill>
                  <a:schemeClr val="tx1"/>
                </a:solidFill>
              </a:rPr>
              <a:t> file contents into here</a:t>
            </a:r>
            <a:endParaRPr lang="en-US" sz="1400" dirty="0">
              <a:solidFill>
                <a:schemeClr val="tx1"/>
              </a:solidFill>
            </a:endParaRPr>
          </a:p>
        </p:txBody>
      </p:sp>
      <p:sp>
        <p:nvSpPr>
          <p:cNvPr id="14" name="Rectangle 13"/>
          <p:cNvSpPr/>
          <p:nvPr/>
        </p:nvSpPr>
        <p:spPr>
          <a:xfrm>
            <a:off x="3913518" y="1892061"/>
            <a:ext cx="1708030" cy="681487"/>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rPr>
              <a:t>Analysis output will appear here</a:t>
            </a:r>
            <a:endParaRPr lang="en-US" sz="1400" dirty="0">
              <a:solidFill>
                <a:schemeClr val="tx1"/>
              </a:solidFill>
            </a:endParaRPr>
          </a:p>
        </p:txBody>
      </p:sp>
      <p:sp>
        <p:nvSpPr>
          <p:cNvPr id="11" name="Rounded Rectangle 10"/>
          <p:cNvSpPr/>
          <p:nvPr/>
        </p:nvSpPr>
        <p:spPr>
          <a:xfrm>
            <a:off x="646981" y="4261449"/>
            <a:ext cx="517585" cy="301925"/>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2674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70" y="128734"/>
            <a:ext cx="8117206" cy="430887"/>
          </a:xfrm>
        </p:spPr>
        <p:txBody>
          <a:bodyPr/>
          <a:lstStyle/>
          <a:p>
            <a:r>
              <a:rPr lang="en-US" dirty="0" smtClean="0"/>
              <a:t>Graphical User Interface 2/5</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589" y="574158"/>
            <a:ext cx="6740525" cy="4590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4125433" y="935665"/>
            <a:ext cx="4848446" cy="1384995"/>
            <a:chOff x="4125433" y="935665"/>
            <a:chExt cx="4848446" cy="1384995"/>
          </a:xfrm>
        </p:grpSpPr>
        <p:sp>
          <p:nvSpPr>
            <p:cNvPr id="6" name="Rounded Rectangle 5"/>
            <p:cNvSpPr/>
            <p:nvPr/>
          </p:nvSpPr>
          <p:spPr>
            <a:xfrm>
              <a:off x="4125433" y="1116416"/>
              <a:ext cx="2339162" cy="1148316"/>
            </a:xfrm>
            <a:prstGeom prst="roundRect">
              <a:avLst/>
            </a:prstGeom>
            <a:noFill/>
            <a:ln w="19050">
              <a:solidFill>
                <a:srgbClr val="FF0000">
                  <a:alpha val="75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7155712" y="935665"/>
              <a:ext cx="1818167" cy="1384995"/>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Data processing options are only enabled after a compressed </a:t>
              </a:r>
              <a:r>
                <a:rPr lang="en-US" sz="1400" dirty="0" err="1" smtClean="0">
                  <a:solidFill>
                    <a:srgbClr val="000000"/>
                  </a:solidFill>
                  <a:latin typeface="HP Simplified" pitchFamily="34" charset="0"/>
                  <a:cs typeface="HP Simplified" pitchFamily="34" charset="0"/>
                </a:rPr>
                <a:t>InSplore</a:t>
              </a:r>
              <a:r>
                <a:rPr lang="en-US" sz="1400" dirty="0" smtClean="0">
                  <a:solidFill>
                    <a:srgbClr val="000000"/>
                  </a:solidFill>
                  <a:latin typeface="HP Simplified" pitchFamily="34" charset="0"/>
                  <a:cs typeface="HP Simplified" pitchFamily="34" charset="0"/>
                </a:rPr>
                <a:t> is dragged and dropped in the GUI</a:t>
              </a:r>
            </a:p>
          </p:txBody>
        </p:sp>
        <p:cxnSp>
          <p:nvCxnSpPr>
            <p:cNvPr id="10" name="Straight Arrow Connector 9"/>
            <p:cNvCxnSpPr>
              <a:stCxn id="8" idx="1"/>
            </p:cNvCxnSpPr>
            <p:nvPr/>
          </p:nvCxnSpPr>
          <p:spPr>
            <a:xfrm flipH="1" flipV="1">
              <a:off x="6464595" y="1628162"/>
              <a:ext cx="691117" cy="1"/>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5" name="Group 14"/>
          <p:cNvGrpSpPr/>
          <p:nvPr/>
        </p:nvGrpSpPr>
        <p:grpSpPr>
          <a:xfrm>
            <a:off x="4125433" y="2275365"/>
            <a:ext cx="4807240" cy="1133646"/>
            <a:chOff x="4125433" y="2275365"/>
            <a:chExt cx="4807240" cy="1133646"/>
          </a:xfrm>
        </p:grpSpPr>
        <p:sp>
          <p:nvSpPr>
            <p:cNvPr id="7" name="Rounded Rectangle 6"/>
            <p:cNvSpPr/>
            <p:nvPr/>
          </p:nvSpPr>
          <p:spPr>
            <a:xfrm>
              <a:off x="4125433" y="2275365"/>
              <a:ext cx="2339162" cy="882505"/>
            </a:xfrm>
            <a:prstGeom prst="roundRect">
              <a:avLst/>
            </a:prstGeom>
            <a:noFill/>
            <a:ln w="19050">
              <a:solidFill>
                <a:srgbClr val="FF0000">
                  <a:alpha val="75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7155712" y="2567755"/>
              <a:ext cx="1776961" cy="841256"/>
            </a:xfrm>
            <a:prstGeom prst="rect">
              <a:avLst/>
            </a:prstGeom>
            <a:noFill/>
            <a:ln w="19050">
              <a:solidFill>
                <a:srgbClr val="FF0000"/>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Case Number and </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Customer Name </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automatically filled in</a:t>
              </a:r>
            </a:p>
          </p:txBody>
        </p:sp>
        <p:cxnSp>
          <p:nvCxnSpPr>
            <p:cNvPr id="14" name="Straight Arrow Connector 13"/>
            <p:cNvCxnSpPr>
              <a:stCxn id="12" idx="1"/>
              <a:endCxn id="7" idx="3"/>
            </p:cNvCxnSpPr>
            <p:nvPr/>
          </p:nvCxnSpPr>
          <p:spPr>
            <a:xfrm flipH="1" flipV="1">
              <a:off x="6464595" y="2716618"/>
              <a:ext cx="691117" cy="271765"/>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3" name="Group 22"/>
          <p:cNvGrpSpPr/>
          <p:nvPr/>
        </p:nvGrpSpPr>
        <p:grpSpPr>
          <a:xfrm>
            <a:off x="318977" y="1329070"/>
            <a:ext cx="8358049" cy="3062534"/>
            <a:chOff x="318977" y="1329070"/>
            <a:chExt cx="8358049" cy="3062534"/>
          </a:xfrm>
        </p:grpSpPr>
        <p:sp>
          <p:nvSpPr>
            <p:cNvPr id="5" name="Rectangle 4"/>
            <p:cNvSpPr/>
            <p:nvPr/>
          </p:nvSpPr>
          <p:spPr>
            <a:xfrm>
              <a:off x="318977" y="1329070"/>
              <a:ext cx="2828260" cy="170121"/>
            </a:xfrm>
            <a:prstGeom prst="rect">
              <a:avLst/>
            </a:prstGeom>
            <a:noFill/>
            <a:ln w="19050">
              <a:solidFill>
                <a:srgbClr val="FF0000">
                  <a:alpha val="75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7155712" y="3817088"/>
              <a:ext cx="1521314" cy="574516"/>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Note the directory</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structure</a:t>
              </a:r>
            </a:p>
          </p:txBody>
        </p:sp>
        <p:cxnSp>
          <p:nvCxnSpPr>
            <p:cNvPr id="22" name="Curved Connector 21"/>
            <p:cNvCxnSpPr>
              <a:stCxn id="16" idx="1"/>
              <a:endCxn id="5" idx="2"/>
            </p:cNvCxnSpPr>
            <p:nvPr/>
          </p:nvCxnSpPr>
          <p:spPr>
            <a:xfrm rot="10800000">
              <a:off x="1733108" y="1499192"/>
              <a:ext cx="5422605" cy="2605155"/>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364263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18488"/>
            <a:ext cx="8117206" cy="276999"/>
          </a:xfrm>
        </p:spPr>
        <p:txBody>
          <a:bodyPr/>
          <a:lstStyle/>
          <a:p>
            <a:r>
              <a:rPr lang="en-US" dirty="0" smtClean="0"/>
              <a:t>Node Crash Footprint recognition</a:t>
            </a:r>
            <a:endParaRPr lang="en-US" dirty="0"/>
          </a:p>
          <a:p>
            <a:endParaRPr lang="en-US" dirty="0"/>
          </a:p>
        </p:txBody>
      </p:sp>
      <p:sp>
        <p:nvSpPr>
          <p:cNvPr id="3" name="Title 2"/>
          <p:cNvSpPr>
            <a:spLocks noGrp="1"/>
          </p:cNvSpPr>
          <p:nvPr>
            <p:ph type="title"/>
          </p:nvPr>
        </p:nvSpPr>
        <p:spPr>
          <a:xfrm>
            <a:off x="331470" y="79796"/>
            <a:ext cx="8117206" cy="430887"/>
          </a:xfrm>
        </p:spPr>
        <p:txBody>
          <a:bodyPr/>
          <a:lstStyle/>
          <a:p>
            <a:r>
              <a:rPr lang="en-US" dirty="0"/>
              <a:t>Customer Found Issue (CFI) database inter-action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28" y="854015"/>
            <a:ext cx="2219568" cy="4063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6839" y="849972"/>
            <a:ext cx="6172652" cy="4069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a:xfrm>
            <a:off x="2317900" y="2642194"/>
            <a:ext cx="571947" cy="484632"/>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5029201" y="1431985"/>
            <a:ext cx="3950898" cy="219973"/>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502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500"/>
                                  </p:stCondLst>
                                  <p:childTnLst>
                                    <p:set>
                                      <p:cBhvr>
                                        <p:cTn id="10" dur="1" fill="hold">
                                          <p:stCondLst>
                                            <p:cond delay="0"/>
                                          </p:stCondLst>
                                        </p:cTn>
                                        <p:tgtEl>
                                          <p:spTgt spid="2051"/>
                                        </p:tgtEl>
                                        <p:attrNameLst>
                                          <p:attrName>style.visibility</p:attrName>
                                        </p:attrNameLst>
                                      </p:cBhvr>
                                      <p:to>
                                        <p:strVal val="visible"/>
                                      </p:to>
                                    </p:set>
                                    <p:animEffect transition="in" filter="wipe(left)">
                                      <p:cBhvr>
                                        <p:cTn id="11" dur="500"/>
                                        <p:tgtEl>
                                          <p:spTgt spid="205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18488"/>
            <a:ext cx="8117206" cy="276999"/>
          </a:xfrm>
        </p:spPr>
        <p:txBody>
          <a:bodyPr/>
          <a:lstStyle/>
          <a:p>
            <a:r>
              <a:rPr lang="en-US" dirty="0" smtClean="0"/>
              <a:t>Node Crash Footprint recognition</a:t>
            </a:r>
            <a:endParaRPr lang="en-US" dirty="0"/>
          </a:p>
          <a:p>
            <a:endParaRPr lang="en-US" dirty="0"/>
          </a:p>
        </p:txBody>
      </p:sp>
      <p:sp>
        <p:nvSpPr>
          <p:cNvPr id="3" name="Title 2"/>
          <p:cNvSpPr>
            <a:spLocks noGrp="1"/>
          </p:cNvSpPr>
          <p:nvPr>
            <p:ph type="title"/>
          </p:nvPr>
        </p:nvSpPr>
        <p:spPr>
          <a:xfrm>
            <a:off x="331470" y="79796"/>
            <a:ext cx="8117206" cy="430887"/>
          </a:xfrm>
        </p:spPr>
        <p:txBody>
          <a:bodyPr/>
          <a:lstStyle/>
          <a:p>
            <a:r>
              <a:rPr lang="en-US" dirty="0"/>
              <a:t>Customer Found Issue (CFI) database inter-action</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045" y="842499"/>
            <a:ext cx="6548348" cy="419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978770" y="655632"/>
            <a:ext cx="1966822" cy="888521"/>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rPr>
              <a:t>Appears after clicking on match line in previous window</a:t>
            </a:r>
            <a:endParaRPr lang="en-US" dirty="0">
              <a:solidFill>
                <a:schemeClr val="tx1"/>
              </a:solidFill>
            </a:endParaRPr>
          </a:p>
        </p:txBody>
      </p:sp>
      <p:sp>
        <p:nvSpPr>
          <p:cNvPr id="7" name="Rectangle 6"/>
          <p:cNvSpPr/>
          <p:nvPr/>
        </p:nvSpPr>
        <p:spPr>
          <a:xfrm>
            <a:off x="6978770" y="1696552"/>
            <a:ext cx="1966822" cy="1952422"/>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CFI tab displays information about CFI:</a:t>
            </a:r>
          </a:p>
          <a:p>
            <a:pPr marL="285750" indent="-285750">
              <a:buFont typeface="Arial" panose="020B0604020202020204" pitchFamily="34" charset="0"/>
              <a:buChar char="•"/>
            </a:pPr>
            <a:r>
              <a:rPr lang="en-US" sz="1400" dirty="0" err="1" smtClean="0">
                <a:solidFill>
                  <a:schemeClr val="tx1"/>
                </a:solidFill>
              </a:rPr>
              <a:t>WorkAround</a:t>
            </a:r>
            <a:r>
              <a:rPr lang="en-US" sz="1400" dirty="0" smtClean="0">
                <a:solidFill>
                  <a:schemeClr val="tx1"/>
                </a:solidFill>
              </a:rPr>
              <a:t>, </a:t>
            </a:r>
          </a:p>
          <a:p>
            <a:pPr marL="285750" indent="-285750">
              <a:buFont typeface="Arial" panose="020B0604020202020204" pitchFamily="34" charset="0"/>
              <a:buChar char="•"/>
            </a:pPr>
            <a:r>
              <a:rPr lang="en-US" sz="1400" dirty="0" smtClean="0">
                <a:solidFill>
                  <a:schemeClr val="tx1"/>
                </a:solidFill>
              </a:rPr>
              <a:t>Supporting Data,</a:t>
            </a:r>
          </a:p>
          <a:p>
            <a:pPr marL="285750" indent="-285750">
              <a:buFont typeface="Arial" panose="020B0604020202020204" pitchFamily="34" charset="0"/>
              <a:buChar char="•"/>
            </a:pPr>
            <a:r>
              <a:rPr lang="en-US" sz="1400" dirty="0" smtClean="0">
                <a:solidFill>
                  <a:schemeClr val="tx1"/>
                </a:solidFill>
              </a:rPr>
              <a:t>Observed Cases,</a:t>
            </a:r>
          </a:p>
          <a:p>
            <a:pPr marL="285750" indent="-285750">
              <a:buFont typeface="Arial" panose="020B0604020202020204" pitchFamily="34" charset="0"/>
              <a:buChar char="•"/>
            </a:pPr>
            <a:r>
              <a:rPr lang="en-US" sz="1400" dirty="0" smtClean="0">
                <a:solidFill>
                  <a:schemeClr val="tx1"/>
                </a:solidFill>
              </a:rPr>
              <a:t>Version Info </a:t>
            </a:r>
          </a:p>
          <a:p>
            <a:pPr marL="285750" indent="-285750">
              <a:buFont typeface="Arial" panose="020B0604020202020204" pitchFamily="34" charset="0"/>
              <a:buChar char="•"/>
            </a:pPr>
            <a:r>
              <a:rPr lang="en-US" sz="1400" dirty="0" smtClean="0">
                <a:solidFill>
                  <a:schemeClr val="tx1"/>
                </a:solidFill>
              </a:rPr>
              <a:t>Resolution</a:t>
            </a:r>
          </a:p>
          <a:p>
            <a:pPr marL="285750" indent="-285750">
              <a:buFont typeface="Arial" panose="020B0604020202020204" pitchFamily="34" charset="0"/>
              <a:buChar char="•"/>
            </a:pPr>
            <a:r>
              <a:rPr lang="en-US" sz="1400" dirty="0" smtClean="0">
                <a:solidFill>
                  <a:schemeClr val="tx1"/>
                </a:solidFill>
              </a:rPr>
              <a:t>Title</a:t>
            </a:r>
          </a:p>
          <a:p>
            <a:pPr marL="285750" indent="-285750">
              <a:buFont typeface="Arial" panose="020B0604020202020204" pitchFamily="34" charset="0"/>
              <a:buChar char="•"/>
            </a:pPr>
            <a:r>
              <a:rPr lang="en-US" sz="1400" dirty="0" smtClean="0">
                <a:solidFill>
                  <a:schemeClr val="tx1"/>
                </a:solidFill>
              </a:rPr>
              <a:t>Description</a:t>
            </a:r>
            <a:endParaRPr lang="en-US" dirty="0">
              <a:solidFill>
                <a:schemeClr val="tx1"/>
              </a:solidFill>
            </a:endParaRPr>
          </a:p>
        </p:txBody>
      </p:sp>
      <p:sp>
        <p:nvSpPr>
          <p:cNvPr id="8" name="Rectangle 7"/>
          <p:cNvSpPr/>
          <p:nvPr/>
        </p:nvSpPr>
        <p:spPr>
          <a:xfrm>
            <a:off x="6978770" y="3833033"/>
            <a:ext cx="1966822" cy="678588"/>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CFI tab contains hyperlink to </a:t>
            </a:r>
            <a:r>
              <a:rPr lang="en-US" sz="1400" dirty="0" err="1" smtClean="0">
                <a:solidFill>
                  <a:schemeClr val="tx1"/>
                </a:solidFill>
              </a:rPr>
              <a:t>BugZilla</a:t>
            </a:r>
            <a:endParaRPr lang="en-US" dirty="0">
              <a:solidFill>
                <a:schemeClr val="tx1"/>
              </a:solidFill>
            </a:endParaRPr>
          </a:p>
        </p:txBody>
      </p:sp>
    </p:spTree>
    <p:extLst>
      <p:ext uri="{BB962C8B-B14F-4D97-AF65-F5344CB8AC3E}">
        <p14:creationId xmlns:p14="http://schemas.microsoft.com/office/powerpoint/2010/main" val="376368164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18488"/>
            <a:ext cx="8117206" cy="276999"/>
          </a:xfrm>
        </p:spPr>
        <p:txBody>
          <a:bodyPr/>
          <a:lstStyle/>
          <a:p>
            <a:r>
              <a:rPr lang="en-US" dirty="0" smtClean="0"/>
              <a:t>Node Crash Footprint recognition</a:t>
            </a:r>
            <a:endParaRPr lang="en-US" dirty="0"/>
          </a:p>
          <a:p>
            <a:endParaRPr lang="en-US" dirty="0"/>
          </a:p>
        </p:txBody>
      </p:sp>
      <p:sp>
        <p:nvSpPr>
          <p:cNvPr id="3" name="Title 2"/>
          <p:cNvSpPr>
            <a:spLocks noGrp="1"/>
          </p:cNvSpPr>
          <p:nvPr>
            <p:ph type="title"/>
          </p:nvPr>
        </p:nvSpPr>
        <p:spPr>
          <a:xfrm>
            <a:off x="331470" y="79796"/>
            <a:ext cx="8117206" cy="430887"/>
          </a:xfrm>
        </p:spPr>
        <p:txBody>
          <a:bodyPr/>
          <a:lstStyle/>
          <a:p>
            <a:r>
              <a:rPr lang="en-US" dirty="0"/>
              <a:t>Customer Found Issue (CFI) database inter-action</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5731"/>
            <a:ext cx="9143999" cy="2682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 name="Group 16"/>
          <p:cNvGrpSpPr/>
          <p:nvPr/>
        </p:nvGrpSpPr>
        <p:grpSpPr>
          <a:xfrm>
            <a:off x="77638" y="983412"/>
            <a:ext cx="785004" cy="3726596"/>
            <a:chOff x="77638" y="983412"/>
            <a:chExt cx="785004" cy="3726596"/>
          </a:xfrm>
        </p:grpSpPr>
        <p:sp>
          <p:nvSpPr>
            <p:cNvPr id="4" name="Rectangle 3"/>
            <p:cNvSpPr/>
            <p:nvPr/>
          </p:nvSpPr>
          <p:spPr>
            <a:xfrm>
              <a:off x="77638" y="4356325"/>
              <a:ext cx="785004" cy="353683"/>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solidFill>
                    <a:schemeClr val="tx1"/>
                  </a:solidFill>
                </a:rPr>
                <a:t>Confidence level</a:t>
              </a:r>
              <a:endParaRPr lang="en-US" dirty="0">
                <a:solidFill>
                  <a:schemeClr val="tx1"/>
                </a:solidFill>
              </a:endParaRPr>
            </a:p>
          </p:txBody>
        </p:sp>
        <p:sp>
          <p:nvSpPr>
            <p:cNvPr id="6" name="Rounded Rectangle 5"/>
            <p:cNvSpPr/>
            <p:nvPr/>
          </p:nvSpPr>
          <p:spPr>
            <a:xfrm>
              <a:off x="327804" y="983412"/>
              <a:ext cx="370936" cy="2605004"/>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Arrow Connector 15"/>
            <p:cNvCxnSpPr>
              <a:stCxn id="4" idx="0"/>
              <a:endCxn id="6" idx="2"/>
            </p:cNvCxnSpPr>
            <p:nvPr/>
          </p:nvCxnSpPr>
          <p:spPr>
            <a:xfrm flipV="1">
              <a:off x="470140" y="3588416"/>
              <a:ext cx="43132" cy="767909"/>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4" name="Group 23"/>
          <p:cNvGrpSpPr/>
          <p:nvPr/>
        </p:nvGrpSpPr>
        <p:grpSpPr>
          <a:xfrm>
            <a:off x="698740" y="983411"/>
            <a:ext cx="2294626" cy="3723729"/>
            <a:chOff x="698740" y="983411"/>
            <a:chExt cx="2294626" cy="3723729"/>
          </a:xfrm>
        </p:grpSpPr>
        <p:sp>
          <p:nvSpPr>
            <p:cNvPr id="7" name="Rounded Rectangle 6"/>
            <p:cNvSpPr/>
            <p:nvPr/>
          </p:nvSpPr>
          <p:spPr>
            <a:xfrm>
              <a:off x="698740" y="983411"/>
              <a:ext cx="2294626" cy="2605004"/>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127142" y="4353457"/>
              <a:ext cx="1650564" cy="353683"/>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solidFill>
                    <a:schemeClr val="tx1"/>
                  </a:solidFill>
                </a:rPr>
                <a:t>Experienced Panic string and stack trace</a:t>
              </a:r>
              <a:endParaRPr lang="en-US" dirty="0">
                <a:solidFill>
                  <a:schemeClr val="tx1"/>
                </a:solidFill>
              </a:endParaRPr>
            </a:p>
          </p:txBody>
        </p:sp>
        <p:cxnSp>
          <p:nvCxnSpPr>
            <p:cNvPr id="19" name="Straight Arrow Connector 18"/>
            <p:cNvCxnSpPr>
              <a:stCxn id="11" idx="0"/>
            </p:cNvCxnSpPr>
            <p:nvPr/>
          </p:nvCxnSpPr>
          <p:spPr>
            <a:xfrm flipV="1">
              <a:off x="1952424" y="3591305"/>
              <a:ext cx="0" cy="762152"/>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6" name="Group 25"/>
          <p:cNvGrpSpPr/>
          <p:nvPr/>
        </p:nvGrpSpPr>
        <p:grpSpPr>
          <a:xfrm>
            <a:off x="2990388" y="980543"/>
            <a:ext cx="2294626" cy="3702155"/>
            <a:chOff x="2990388" y="980543"/>
            <a:chExt cx="2294626" cy="3702155"/>
          </a:xfrm>
        </p:grpSpPr>
        <p:sp>
          <p:nvSpPr>
            <p:cNvPr id="9" name="Rounded Rectangle 8"/>
            <p:cNvSpPr/>
            <p:nvPr/>
          </p:nvSpPr>
          <p:spPr>
            <a:xfrm>
              <a:off x="2990388" y="980543"/>
              <a:ext cx="2294626" cy="2605004"/>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312419" y="4329015"/>
              <a:ext cx="1650564" cy="353683"/>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solidFill>
                    <a:schemeClr val="tx1"/>
                  </a:solidFill>
                </a:rPr>
                <a:t>Compare to Panic string and stack trace</a:t>
              </a:r>
              <a:endParaRPr lang="en-US" dirty="0">
                <a:solidFill>
                  <a:schemeClr val="tx1"/>
                </a:solidFill>
              </a:endParaRPr>
            </a:p>
          </p:txBody>
        </p:sp>
        <p:cxnSp>
          <p:nvCxnSpPr>
            <p:cNvPr id="21" name="Straight Arrow Connector 20"/>
            <p:cNvCxnSpPr/>
            <p:nvPr/>
          </p:nvCxnSpPr>
          <p:spPr>
            <a:xfrm flipV="1">
              <a:off x="4137701" y="3591305"/>
              <a:ext cx="0" cy="713268"/>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7" name="Group 26"/>
          <p:cNvGrpSpPr/>
          <p:nvPr/>
        </p:nvGrpSpPr>
        <p:grpSpPr>
          <a:xfrm>
            <a:off x="5290661" y="986301"/>
            <a:ext cx="3853337" cy="3671955"/>
            <a:chOff x="5290661" y="986301"/>
            <a:chExt cx="3853337" cy="3671955"/>
          </a:xfrm>
        </p:grpSpPr>
        <p:sp>
          <p:nvSpPr>
            <p:cNvPr id="10" name="Rounded Rectangle 9"/>
            <p:cNvSpPr/>
            <p:nvPr/>
          </p:nvSpPr>
          <p:spPr>
            <a:xfrm>
              <a:off x="5290661" y="986301"/>
              <a:ext cx="3853337" cy="2605004"/>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392047" y="4304573"/>
              <a:ext cx="1650564" cy="353683"/>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solidFill>
                    <a:schemeClr val="tx1"/>
                  </a:solidFill>
                </a:rPr>
                <a:t>CFI information, Observed cases (including hyperlinks)</a:t>
              </a:r>
              <a:endParaRPr lang="en-US" dirty="0">
                <a:solidFill>
                  <a:schemeClr val="tx1"/>
                </a:solidFill>
              </a:endParaRPr>
            </a:p>
          </p:txBody>
        </p:sp>
        <p:cxnSp>
          <p:nvCxnSpPr>
            <p:cNvPr id="22" name="Straight Arrow Connector 21"/>
            <p:cNvCxnSpPr/>
            <p:nvPr/>
          </p:nvCxnSpPr>
          <p:spPr>
            <a:xfrm flipV="1">
              <a:off x="7217329" y="3591305"/>
              <a:ext cx="0" cy="713268"/>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356442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Questions ?</a:t>
            </a:r>
            <a:br>
              <a:rPr lang="en-US" dirty="0" smtClean="0"/>
            </a:br>
            <a:r>
              <a:rPr lang="en-US" dirty="0" smtClean="0"/>
              <a:t/>
            </a:r>
            <a:br>
              <a:rPr lang="en-US" dirty="0" smtClean="0"/>
            </a:br>
            <a:r>
              <a:rPr lang="en-US" dirty="0" smtClean="0"/>
              <a:t>Demo ?</a:t>
            </a:r>
            <a:br>
              <a:rPr lang="en-US" dirty="0" smtClean="0"/>
            </a:br>
            <a:endParaRPr lang="en-US" dirty="0"/>
          </a:p>
        </p:txBody>
      </p:sp>
    </p:spTree>
    <p:extLst>
      <p:ext uri="{BB962C8B-B14F-4D97-AF65-F5344CB8AC3E}">
        <p14:creationId xmlns:p14="http://schemas.microsoft.com/office/powerpoint/2010/main" val="11678907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8953997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70" y="107468"/>
            <a:ext cx="8117206" cy="430887"/>
          </a:xfrm>
        </p:spPr>
        <p:txBody>
          <a:bodyPr/>
          <a:lstStyle/>
          <a:p>
            <a:r>
              <a:rPr lang="en-US" dirty="0" smtClean="0"/>
              <a:t>Graphical User Interface 3/5</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55" y="489098"/>
            <a:ext cx="6872986" cy="467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170055" y="4093533"/>
            <a:ext cx="8867619" cy="871871"/>
            <a:chOff x="170055" y="4093533"/>
            <a:chExt cx="8867619" cy="871871"/>
          </a:xfrm>
        </p:grpSpPr>
        <p:sp>
          <p:nvSpPr>
            <p:cNvPr id="6" name="TextBox 5"/>
            <p:cNvSpPr txBox="1"/>
            <p:nvPr/>
          </p:nvSpPr>
          <p:spPr>
            <a:xfrm>
              <a:off x="7230130" y="4093533"/>
              <a:ext cx="1807544" cy="789960"/>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Progress bar and</a:t>
              </a:r>
            </a:p>
            <a:p>
              <a:pPr marL="0" defTabSz="430213">
                <a:spcAft>
                  <a:spcPts val="400"/>
                </a:spcAft>
                <a:buSzPct val="100000"/>
              </a:pPr>
              <a:r>
                <a:rPr lang="en-US" sz="1400" dirty="0">
                  <a:solidFill>
                    <a:srgbClr val="000000"/>
                  </a:solidFill>
                  <a:latin typeface="HP Simplified" pitchFamily="34" charset="0"/>
                  <a:cs typeface="HP Simplified" pitchFamily="34" charset="0"/>
                </a:rPr>
                <a:t>s</a:t>
              </a:r>
              <a:r>
                <a:rPr lang="en-US" sz="1400" dirty="0" smtClean="0">
                  <a:solidFill>
                    <a:srgbClr val="000000"/>
                  </a:solidFill>
                  <a:latin typeface="HP Simplified" pitchFamily="34" charset="0"/>
                  <a:cs typeface="HP Simplified" pitchFamily="34" charset="0"/>
                </a:rPr>
                <a:t>teps processed / total</a:t>
              </a:r>
            </a:p>
          </p:txBody>
        </p:sp>
        <p:sp>
          <p:nvSpPr>
            <p:cNvPr id="7" name="Rounded Rectangle 6"/>
            <p:cNvSpPr/>
            <p:nvPr/>
          </p:nvSpPr>
          <p:spPr>
            <a:xfrm>
              <a:off x="4178595" y="4752753"/>
              <a:ext cx="2519917" cy="212651"/>
            </a:xfrm>
            <a:prstGeom prst="round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Rounded Rectangle 7"/>
            <p:cNvSpPr/>
            <p:nvPr/>
          </p:nvSpPr>
          <p:spPr>
            <a:xfrm>
              <a:off x="170055" y="4593265"/>
              <a:ext cx="4008540" cy="265813"/>
            </a:xfrm>
            <a:prstGeom prst="round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10" name="Straight Arrow Connector 9"/>
            <p:cNvCxnSpPr/>
            <p:nvPr/>
          </p:nvCxnSpPr>
          <p:spPr>
            <a:xfrm flipH="1">
              <a:off x="6698512" y="4859078"/>
              <a:ext cx="531618" cy="0"/>
            </a:xfrm>
            <a:prstGeom prst="straightConnector1">
              <a:avLst/>
            </a:prstGeom>
            <a:ln>
              <a:tailEnd type="arrow"/>
            </a:ln>
          </p:spPr>
          <p:style>
            <a:lnRef idx="2">
              <a:schemeClr val="accent2"/>
            </a:lnRef>
            <a:fillRef idx="1">
              <a:schemeClr val="lt1"/>
            </a:fillRef>
            <a:effectRef idx="0">
              <a:schemeClr val="accent2"/>
            </a:effectRef>
            <a:fontRef idx="minor">
              <a:schemeClr val="dk1"/>
            </a:fontRef>
          </p:style>
        </p:cxnSp>
        <p:cxnSp>
          <p:nvCxnSpPr>
            <p:cNvPr id="12" name="Straight Arrow Connector 11"/>
            <p:cNvCxnSpPr>
              <a:stCxn id="6" idx="1"/>
            </p:cNvCxnSpPr>
            <p:nvPr/>
          </p:nvCxnSpPr>
          <p:spPr>
            <a:xfrm flipH="1">
              <a:off x="4178595" y="4488513"/>
              <a:ext cx="3051535" cy="104752"/>
            </a:xfrm>
            <a:prstGeom prst="straightConnector1">
              <a:avLst/>
            </a:prstGeom>
            <a:ln>
              <a:tailEnd type="arrow"/>
            </a:ln>
          </p:spPr>
          <p:style>
            <a:lnRef idx="2">
              <a:schemeClr val="accent2"/>
            </a:lnRef>
            <a:fillRef idx="1">
              <a:schemeClr val="lt1"/>
            </a:fillRef>
            <a:effectRef idx="0">
              <a:schemeClr val="accent2"/>
            </a:effectRef>
            <a:fontRef idx="minor">
              <a:schemeClr val="dk1"/>
            </a:fontRef>
          </p:style>
        </p:cxnSp>
      </p:grpSp>
      <p:grpSp>
        <p:nvGrpSpPr>
          <p:cNvPr id="31" name="Group 30"/>
          <p:cNvGrpSpPr/>
          <p:nvPr/>
        </p:nvGrpSpPr>
        <p:grpSpPr>
          <a:xfrm>
            <a:off x="170055" y="276441"/>
            <a:ext cx="8867620" cy="2842311"/>
            <a:chOff x="170055" y="276441"/>
            <a:chExt cx="8867620" cy="2842311"/>
          </a:xfrm>
        </p:grpSpPr>
        <p:sp>
          <p:nvSpPr>
            <p:cNvPr id="5" name="TextBox 4"/>
            <p:cNvSpPr txBox="1"/>
            <p:nvPr/>
          </p:nvSpPr>
          <p:spPr>
            <a:xfrm>
              <a:off x="7230131" y="276441"/>
              <a:ext cx="1807544" cy="1323439"/>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List of generated</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spreadsheets:</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       *.main.xlsm,</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Use “Open” button to view selected file.</a:t>
              </a:r>
            </a:p>
          </p:txBody>
        </p:sp>
        <p:sp>
          <p:nvSpPr>
            <p:cNvPr id="14" name="Rounded Rectangle 13"/>
            <p:cNvSpPr/>
            <p:nvPr/>
          </p:nvSpPr>
          <p:spPr>
            <a:xfrm>
              <a:off x="170055" y="2835074"/>
              <a:ext cx="3572605" cy="283678"/>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Curved Connector 26"/>
            <p:cNvCxnSpPr>
              <a:stCxn id="5" idx="1"/>
              <a:endCxn id="14" idx="0"/>
            </p:cNvCxnSpPr>
            <p:nvPr/>
          </p:nvCxnSpPr>
          <p:spPr>
            <a:xfrm rot="10800000" flipV="1">
              <a:off x="1956359" y="938160"/>
              <a:ext cx="5273773" cy="1896913"/>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3078" name="Group 3077"/>
          <p:cNvGrpSpPr/>
          <p:nvPr/>
        </p:nvGrpSpPr>
        <p:grpSpPr>
          <a:xfrm>
            <a:off x="170055" y="2301304"/>
            <a:ext cx="8867619" cy="2291961"/>
            <a:chOff x="170055" y="2301304"/>
            <a:chExt cx="8867619" cy="2291961"/>
          </a:xfrm>
        </p:grpSpPr>
        <p:sp>
          <p:nvSpPr>
            <p:cNvPr id="3072" name="TextBox 3071"/>
            <p:cNvSpPr txBox="1"/>
            <p:nvPr/>
          </p:nvSpPr>
          <p:spPr>
            <a:xfrm>
              <a:off x="7230130" y="2301304"/>
              <a:ext cx="1807544" cy="1518364"/>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Time stamped </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processing and progress</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Information. Lists files currently being processed</a:t>
              </a:r>
              <a:r>
                <a:rPr lang="en-US" sz="1600" dirty="0" smtClean="0">
                  <a:solidFill>
                    <a:srgbClr val="000000"/>
                  </a:solidFill>
                  <a:latin typeface="HP Simplified" pitchFamily="34" charset="0"/>
                  <a:cs typeface="HP Simplified" pitchFamily="34" charset="0"/>
                </a:rPr>
                <a:t>.</a:t>
              </a:r>
            </a:p>
          </p:txBody>
        </p:sp>
        <p:sp>
          <p:nvSpPr>
            <p:cNvPr id="3073" name="Rounded Rectangle 3072"/>
            <p:cNvSpPr/>
            <p:nvPr/>
          </p:nvSpPr>
          <p:spPr>
            <a:xfrm>
              <a:off x="170055" y="3118752"/>
              <a:ext cx="4008540" cy="1474513"/>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77" name="Straight Arrow Connector 3076"/>
            <p:cNvCxnSpPr>
              <a:stCxn id="3072" idx="1"/>
            </p:cNvCxnSpPr>
            <p:nvPr/>
          </p:nvCxnSpPr>
          <p:spPr>
            <a:xfrm flipH="1">
              <a:off x="4178595" y="3060486"/>
              <a:ext cx="3051535" cy="759182"/>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4014589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500"/>
                                        <p:tgtEl>
                                          <p:spTgt spid="30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076" y="2680965"/>
            <a:ext cx="5355487" cy="239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ubtitle 1"/>
          <p:cNvSpPr>
            <a:spLocks noGrp="1"/>
          </p:cNvSpPr>
          <p:nvPr>
            <p:ph type="subTitle" idx="1"/>
          </p:nvPr>
        </p:nvSpPr>
        <p:spPr>
          <a:xfrm>
            <a:off x="331470" y="549363"/>
            <a:ext cx="8117206" cy="276999"/>
          </a:xfrm>
        </p:spPr>
        <p:txBody>
          <a:bodyPr/>
          <a:lstStyle/>
          <a:p>
            <a:r>
              <a:rPr lang="en-US" dirty="0" smtClean="0"/>
              <a:t>Working with </a:t>
            </a:r>
            <a:r>
              <a:rPr lang="en-US" dirty="0" err="1" smtClean="0"/>
              <a:t>config</a:t>
            </a:r>
            <a:r>
              <a:rPr lang="en-US" dirty="0" smtClean="0"/>
              <a:t>.*.0001 and </a:t>
            </a:r>
            <a:r>
              <a:rPr lang="en-US" dirty="0" err="1" smtClean="0"/>
              <a:t>evtlog</a:t>
            </a:r>
            <a:r>
              <a:rPr lang="en-US" dirty="0" smtClean="0"/>
              <a:t>.*.debug files from </a:t>
            </a:r>
            <a:r>
              <a:rPr lang="en-US" dirty="0" err="1" smtClean="0"/>
              <a:t>STaTS</a:t>
            </a:r>
            <a:endParaRPr lang="en-US" dirty="0"/>
          </a:p>
        </p:txBody>
      </p:sp>
      <p:sp>
        <p:nvSpPr>
          <p:cNvPr id="3" name="Title 2"/>
          <p:cNvSpPr>
            <a:spLocks noGrp="1"/>
          </p:cNvSpPr>
          <p:nvPr>
            <p:ph type="title"/>
          </p:nvPr>
        </p:nvSpPr>
        <p:spPr>
          <a:xfrm>
            <a:off x="331470" y="107468"/>
            <a:ext cx="8117206" cy="430887"/>
          </a:xfrm>
        </p:spPr>
        <p:txBody>
          <a:bodyPr/>
          <a:lstStyle/>
          <a:p>
            <a:r>
              <a:rPr lang="en-US" dirty="0" smtClean="0"/>
              <a:t>Graphical User Interface 4/5</a:t>
            </a:r>
            <a:endParaRPr lang="en-US" dirty="0"/>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076" y="842957"/>
            <a:ext cx="5355487" cy="119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4624" y="842958"/>
            <a:ext cx="4243023" cy="246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 name="Group 18"/>
          <p:cNvGrpSpPr/>
          <p:nvPr/>
        </p:nvGrpSpPr>
        <p:grpSpPr>
          <a:xfrm>
            <a:off x="180747" y="2140570"/>
            <a:ext cx="3732034" cy="2016759"/>
            <a:chOff x="180747" y="2140570"/>
            <a:chExt cx="3732034" cy="2016759"/>
          </a:xfrm>
        </p:grpSpPr>
        <p:cxnSp>
          <p:nvCxnSpPr>
            <p:cNvPr id="17" name="Curved Connector 16"/>
            <p:cNvCxnSpPr/>
            <p:nvPr/>
          </p:nvCxnSpPr>
          <p:spPr>
            <a:xfrm rot="16200000" flipH="1">
              <a:off x="2436624" y="2681172"/>
              <a:ext cx="2016759" cy="935555"/>
            </a:xfrm>
            <a:prstGeom prst="curvedConnector3">
              <a:avLst/>
            </a:prstGeom>
            <a:ln w="19050">
              <a:tailEnd type="arrow"/>
            </a:ln>
          </p:spPr>
          <p:style>
            <a:lnRef idx="1">
              <a:schemeClr val="accent2"/>
            </a:lnRef>
            <a:fillRef idx="0">
              <a:schemeClr val="accent2"/>
            </a:fillRef>
            <a:effectRef idx="0">
              <a:schemeClr val="accent2"/>
            </a:effectRef>
            <a:fontRef idx="minor">
              <a:schemeClr val="tx1"/>
            </a:fontRef>
          </p:style>
        </p:cxnSp>
        <p:sp>
          <p:nvSpPr>
            <p:cNvPr id="18" name="TextBox 17"/>
            <p:cNvSpPr txBox="1"/>
            <p:nvPr/>
          </p:nvSpPr>
          <p:spPr>
            <a:xfrm>
              <a:off x="180747" y="2200932"/>
              <a:ext cx="2616486" cy="307777"/>
            </a:xfrm>
            <a:prstGeom prst="rect">
              <a:avLst/>
            </a:prstGeom>
            <a:noFill/>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Drag and drop directory into iNex</a:t>
              </a:r>
            </a:p>
          </p:txBody>
        </p:sp>
      </p:grpSp>
      <p:sp>
        <p:nvSpPr>
          <p:cNvPr id="20" name="TextBox 19"/>
          <p:cNvSpPr txBox="1"/>
          <p:nvPr/>
        </p:nvSpPr>
        <p:spPr>
          <a:xfrm>
            <a:off x="5847907" y="3349239"/>
            <a:ext cx="3189767" cy="1487587"/>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Best practice is to have 1 </a:t>
            </a:r>
            <a:r>
              <a:rPr lang="en-US" sz="1400" dirty="0" err="1" smtClean="0">
                <a:solidFill>
                  <a:srgbClr val="000000"/>
                </a:solidFill>
                <a:latin typeface="HP Simplified" pitchFamily="34" charset="0"/>
                <a:cs typeface="HP Simplified" pitchFamily="34" charset="0"/>
              </a:rPr>
              <a:t>config</a:t>
            </a:r>
            <a:r>
              <a:rPr lang="en-US" sz="1400" dirty="0" smtClean="0">
                <a:solidFill>
                  <a:srgbClr val="000000"/>
                </a:solidFill>
                <a:latin typeface="HP Simplified" pitchFamily="34" charset="0"/>
                <a:cs typeface="HP Simplified" pitchFamily="34" charset="0"/>
              </a:rPr>
              <a:t> file and</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multiple </a:t>
            </a:r>
            <a:r>
              <a:rPr lang="en-US" sz="1400" dirty="0" err="1" smtClean="0">
                <a:solidFill>
                  <a:srgbClr val="000000"/>
                </a:solidFill>
                <a:latin typeface="HP Simplified" pitchFamily="34" charset="0"/>
                <a:cs typeface="HP Simplified" pitchFamily="34" charset="0"/>
              </a:rPr>
              <a:t>evtlog</a:t>
            </a:r>
            <a:r>
              <a:rPr lang="en-US" sz="1400" dirty="0" smtClean="0">
                <a:solidFill>
                  <a:srgbClr val="000000"/>
                </a:solidFill>
                <a:latin typeface="HP Simplified" pitchFamily="34" charset="0"/>
                <a:cs typeface="HP Simplified" pitchFamily="34" charset="0"/>
              </a:rPr>
              <a:t> files in the directory. </a:t>
            </a:r>
          </a:p>
          <a:p>
            <a:pPr marL="0" defTabSz="430213">
              <a:spcAft>
                <a:spcPts val="400"/>
              </a:spcAft>
              <a:buSzPct val="100000"/>
            </a:pPr>
            <a:r>
              <a:rPr lang="en-US" sz="1400" b="1" i="1" dirty="0" smtClean="0">
                <a:solidFill>
                  <a:srgbClr val="0070C0"/>
                </a:solidFill>
                <a:latin typeface="HP Simplified" pitchFamily="34" charset="0"/>
                <a:cs typeface="HP Simplified" pitchFamily="34" charset="0"/>
              </a:rPr>
              <a:t>NOTE: If the directory contains filenames containing the string “</a:t>
            </a:r>
            <a:r>
              <a:rPr lang="en-US" sz="1400" b="1" i="1" dirty="0" err="1" smtClean="0">
                <a:solidFill>
                  <a:srgbClr val="0070C0"/>
                </a:solidFill>
                <a:latin typeface="HP Simplified" pitchFamily="34" charset="0"/>
                <a:cs typeface="HP Simplified" pitchFamily="34" charset="0"/>
              </a:rPr>
              <a:t>aomoves</a:t>
            </a:r>
            <a:r>
              <a:rPr lang="en-US" sz="1400" b="1" i="1" dirty="0" smtClean="0">
                <a:solidFill>
                  <a:srgbClr val="0070C0"/>
                </a:solidFill>
                <a:latin typeface="HP Simplified" pitchFamily="34" charset="0"/>
                <a:cs typeface="HP Simplified" pitchFamily="34" charset="0"/>
              </a:rPr>
              <a:t>” or “</a:t>
            </a:r>
            <a:r>
              <a:rPr lang="en-US" sz="1400" b="1" i="1" dirty="0" err="1" smtClean="0">
                <a:solidFill>
                  <a:srgbClr val="0070C0"/>
                </a:solidFill>
                <a:latin typeface="HP Simplified" pitchFamily="34" charset="0"/>
                <a:cs typeface="HP Simplified" pitchFamily="34" charset="0"/>
              </a:rPr>
              <a:t>iodensity</a:t>
            </a:r>
            <a:r>
              <a:rPr lang="en-US" sz="1400" b="1" i="1" dirty="0" smtClean="0">
                <a:solidFill>
                  <a:srgbClr val="0070C0"/>
                </a:solidFill>
                <a:latin typeface="HP Simplified" pitchFamily="34" charset="0"/>
                <a:cs typeface="HP Simplified" pitchFamily="34" charset="0"/>
              </a:rPr>
              <a:t>”, those files will be processed as well</a:t>
            </a:r>
          </a:p>
        </p:txBody>
      </p:sp>
    </p:spTree>
    <p:extLst>
      <p:ext uri="{BB962C8B-B14F-4D97-AF65-F5344CB8AC3E}">
        <p14:creationId xmlns:p14="http://schemas.microsoft.com/office/powerpoint/2010/main" val="280179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nodeType="with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fade">
                                      <p:cBhvr>
                                        <p:cTn id="15" dur="500"/>
                                        <p:tgtEl>
                                          <p:spTgt spid="409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Registration of iNex version</a:t>
            </a:r>
            <a:endParaRPr lang="en-US" dirty="0"/>
          </a:p>
        </p:txBody>
      </p:sp>
      <p:sp>
        <p:nvSpPr>
          <p:cNvPr id="3" name="Title 2"/>
          <p:cNvSpPr>
            <a:spLocks noGrp="1"/>
          </p:cNvSpPr>
          <p:nvPr>
            <p:ph type="title"/>
          </p:nvPr>
        </p:nvSpPr>
        <p:spPr/>
        <p:txBody>
          <a:bodyPr/>
          <a:lstStyle/>
          <a:p>
            <a:r>
              <a:rPr lang="en-US" dirty="0" smtClean="0"/>
              <a:t>Graphical User Interface 5/5</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8489" y="505591"/>
            <a:ext cx="2856021" cy="3048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p:cNvGrpSpPr/>
          <p:nvPr/>
        </p:nvGrpSpPr>
        <p:grpSpPr>
          <a:xfrm>
            <a:off x="6038490" y="3640347"/>
            <a:ext cx="2856021" cy="1357248"/>
            <a:chOff x="6038490" y="3640347"/>
            <a:chExt cx="2856021" cy="1357248"/>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490" y="4350231"/>
              <a:ext cx="2856021" cy="647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endCxn id="1026" idx="0"/>
            </p:cNvCxnSpPr>
            <p:nvPr/>
          </p:nvCxnSpPr>
          <p:spPr>
            <a:xfrm>
              <a:off x="7466500" y="3640347"/>
              <a:ext cx="1" cy="709884"/>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351" y="2181759"/>
            <a:ext cx="2977731" cy="2871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280357" y="1135319"/>
            <a:ext cx="5430330" cy="1282402"/>
          </a:xfrm>
          <a:prstGeom prst="rect">
            <a:avLst/>
          </a:prstGeom>
          <a:noFill/>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From V1.22-1 onward, iNex invites users to register</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See picture for registration options.</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Will send email to “iNex Support” (</a:t>
            </a:r>
            <a:r>
              <a:rPr lang="en-US" sz="1200" dirty="0" smtClean="0">
                <a:solidFill>
                  <a:srgbClr val="000000"/>
                </a:solidFill>
                <a:latin typeface="HP Simplified" pitchFamily="34" charset="0"/>
                <a:cs typeface="HP Simplified" pitchFamily="34" charset="0"/>
                <a:hlinkClick r:id="rId6"/>
              </a:rPr>
              <a:t>inex.support@hp.com</a:t>
            </a:r>
            <a:r>
              <a:rPr lang="en-US" sz="1200" dirty="0" smtClean="0">
                <a:solidFill>
                  <a:srgbClr val="000000"/>
                </a:solidFill>
                <a:latin typeface="HP Simplified" pitchFamily="34" charset="0"/>
                <a:cs typeface="HP Simplified" pitchFamily="34" charset="0"/>
              </a:rPr>
              <a:t>)</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Requires access to HP Intranet</a:t>
            </a:r>
          </a:p>
          <a:p>
            <a:pPr defTabSz="430213">
              <a:spcAft>
                <a:spcPts val="400"/>
              </a:spcAft>
              <a:buSzPct val="100000"/>
            </a:pPr>
            <a:endParaRPr lang="en-US" sz="1600" dirty="0" smtClean="0">
              <a:solidFill>
                <a:srgbClr val="000000"/>
              </a:solidFill>
              <a:latin typeface="HP Simplified" pitchFamily="34" charset="0"/>
              <a:cs typeface="HP Simplified" pitchFamily="34" charset="0"/>
            </a:endParaRPr>
          </a:p>
        </p:txBody>
      </p:sp>
    </p:spTree>
    <p:extLst>
      <p:ext uri="{BB962C8B-B14F-4D97-AF65-F5344CB8AC3E}">
        <p14:creationId xmlns:p14="http://schemas.microsoft.com/office/powerpoint/2010/main" val="380997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ircle(in)">
                                      <p:cBhvr>
                                        <p:cTn id="12"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4000" dirty="0" smtClean="0"/>
              <a:t>iNex processing</a:t>
            </a:r>
            <a:br>
              <a:rPr lang="en-US" sz="4000" dirty="0" smtClean="0"/>
            </a:br>
            <a:r>
              <a:rPr lang="en-US" sz="4000" dirty="0" smtClean="0"/>
              <a:t>an in-depth explanation</a:t>
            </a:r>
            <a:endParaRPr lang="en-US" sz="4000" dirty="0"/>
          </a:p>
        </p:txBody>
      </p:sp>
    </p:spTree>
    <p:extLst>
      <p:ext uri="{BB962C8B-B14F-4D97-AF65-F5344CB8AC3E}">
        <p14:creationId xmlns:p14="http://schemas.microsoft.com/office/powerpoint/2010/main" val="42655540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70" y="128734"/>
            <a:ext cx="8117206" cy="430887"/>
          </a:xfrm>
        </p:spPr>
        <p:txBody>
          <a:bodyPr/>
          <a:lstStyle/>
          <a:p>
            <a:r>
              <a:rPr lang="en-US" dirty="0" smtClean="0"/>
              <a:t>iNex </a:t>
            </a:r>
            <a:r>
              <a:rPr lang="en-US" dirty="0"/>
              <a:t>processing, an in-depth explanation</a:t>
            </a:r>
            <a:br>
              <a:rPr lang="en-US" dirty="0"/>
            </a:br>
            <a:endParaRPr lang="en-US" dirty="0"/>
          </a:p>
        </p:txBody>
      </p:sp>
      <p:sp>
        <p:nvSpPr>
          <p:cNvPr id="4" name="Content Placeholder 3"/>
          <p:cNvSpPr>
            <a:spLocks noGrp="1"/>
          </p:cNvSpPr>
          <p:nvPr>
            <p:ph sz="quarter" idx="10"/>
          </p:nvPr>
        </p:nvSpPr>
        <p:spPr>
          <a:xfrm>
            <a:off x="318551" y="529475"/>
            <a:ext cx="8119872" cy="3228975"/>
          </a:xfrm>
        </p:spPr>
        <p:txBody>
          <a:bodyPr/>
          <a:lstStyle/>
          <a:p>
            <a:pPr marL="285750" indent="-285750">
              <a:buFont typeface="Arial" panose="020B0604020202020204" pitchFamily="34" charset="0"/>
              <a:buChar char="•"/>
            </a:pPr>
            <a:r>
              <a:rPr lang="en-US" sz="2400" dirty="0" smtClean="0"/>
              <a:t>iNex processing takes several phases:</a:t>
            </a:r>
          </a:p>
          <a:p>
            <a:pPr marL="455613" lvl="2" indent="-285750">
              <a:buFont typeface="Arial" panose="020B0604020202020204" pitchFamily="34" charset="0"/>
              <a:buChar char="•"/>
            </a:pPr>
            <a:r>
              <a:rPr lang="en-US" sz="1800" dirty="0" smtClean="0">
                <a:solidFill>
                  <a:srgbClr val="0070C0"/>
                </a:solidFill>
              </a:rPr>
              <a:t>Phase1: Validate the integrity of the data presented to iNex. </a:t>
            </a:r>
          </a:p>
          <a:p>
            <a:pPr marL="627063" lvl="3" indent="-285750">
              <a:buFont typeface="Arial" panose="020B0604020202020204" pitchFamily="34" charset="0"/>
              <a:buChar char="•"/>
            </a:pPr>
            <a:r>
              <a:rPr lang="en-US" sz="1600" dirty="0" smtClean="0"/>
              <a:t>Filename format needs to match specific criteria.</a:t>
            </a:r>
          </a:p>
          <a:p>
            <a:pPr marL="627063" lvl="3" indent="-285750">
              <a:buFont typeface="Arial" panose="020B0604020202020204" pitchFamily="34" charset="0"/>
              <a:buChar char="•"/>
            </a:pPr>
            <a:r>
              <a:rPr lang="en-US" sz="1600" dirty="0" smtClean="0"/>
              <a:t>For </a:t>
            </a:r>
            <a:r>
              <a:rPr lang="en-US" sz="1600" dirty="0" err="1" smtClean="0"/>
              <a:t>InSplores</a:t>
            </a:r>
            <a:r>
              <a:rPr lang="en-US" sz="1600" dirty="0" smtClean="0"/>
              <a:t>: specific files need to be present.</a:t>
            </a:r>
          </a:p>
          <a:p>
            <a:pPr marL="455613" lvl="2" indent="-285750">
              <a:buFont typeface="Arial" panose="020B0604020202020204" pitchFamily="34" charset="0"/>
              <a:buChar char="•"/>
            </a:pPr>
            <a:r>
              <a:rPr lang="en-US" sz="1800" dirty="0" smtClean="0">
                <a:solidFill>
                  <a:srgbClr val="0070C0"/>
                </a:solidFill>
              </a:rPr>
              <a:t>Phase2: Process the pre-defined sets of data.</a:t>
            </a:r>
          </a:p>
          <a:p>
            <a:pPr marL="627063" lvl="3" indent="-285750">
              <a:buFont typeface="Arial" panose="020B0604020202020204" pitchFamily="34" charset="0"/>
              <a:buChar char="•"/>
            </a:pPr>
            <a:r>
              <a:rPr lang="en-US" sz="1600" dirty="0" smtClean="0"/>
              <a:t>Defined in internal iNex table, release dependent</a:t>
            </a:r>
          </a:p>
          <a:p>
            <a:pPr marL="455613" lvl="2" indent="-285750">
              <a:buFont typeface="Arial" panose="020B0604020202020204" pitchFamily="34" charset="0"/>
              <a:buChar char="•"/>
            </a:pPr>
            <a:r>
              <a:rPr lang="en-US" sz="1800" dirty="0" smtClean="0">
                <a:solidFill>
                  <a:srgbClr val="0070C0"/>
                </a:solidFill>
              </a:rPr>
              <a:t>Phase3: Process the files specified in  the capture definitions</a:t>
            </a:r>
          </a:p>
          <a:p>
            <a:pPr marL="627063" lvl="3" indent="-285750">
              <a:buFont typeface="Arial" panose="020B0604020202020204" pitchFamily="34" charset="0"/>
              <a:buChar char="•"/>
            </a:pPr>
            <a:r>
              <a:rPr lang="en-US" sz="1600" dirty="0" smtClean="0"/>
              <a:t>Capture definitions are external files, can be changed on demand. </a:t>
            </a:r>
          </a:p>
          <a:p>
            <a:pPr marL="627063" lvl="3" indent="-285750">
              <a:buFont typeface="Arial" panose="020B0604020202020204" pitchFamily="34" charset="0"/>
              <a:buChar char="•"/>
            </a:pPr>
            <a:r>
              <a:rPr lang="en-US" sz="1600" dirty="0" smtClean="0"/>
              <a:t>Unix “</a:t>
            </a:r>
            <a:r>
              <a:rPr lang="en-US" sz="1600" dirty="0" err="1" smtClean="0"/>
              <a:t>grep</a:t>
            </a:r>
            <a:r>
              <a:rPr lang="en-US" sz="1600" dirty="0" smtClean="0"/>
              <a:t>” style pattern search for specific strings in specified files</a:t>
            </a:r>
          </a:p>
          <a:p>
            <a:pPr marL="455613" lvl="2" indent="-285750">
              <a:buFont typeface="Arial" panose="020B0604020202020204" pitchFamily="34" charset="0"/>
              <a:buChar char="•"/>
            </a:pPr>
            <a:r>
              <a:rPr lang="en-US" sz="1800" dirty="0" smtClean="0">
                <a:solidFill>
                  <a:srgbClr val="0070C0"/>
                </a:solidFill>
              </a:rPr>
              <a:t>Phase4: Analyze the  configuration, event and captured data</a:t>
            </a:r>
          </a:p>
          <a:p>
            <a:pPr marL="627063" lvl="3" indent="-285750">
              <a:buFont typeface="Arial" panose="020B0604020202020204" pitchFamily="34" charset="0"/>
              <a:buChar char="•"/>
            </a:pPr>
            <a:r>
              <a:rPr lang="en-US" sz="1600" dirty="0" smtClean="0"/>
              <a:t>Using built-in analysis routines per object (Events, PD, LD, VV, </a:t>
            </a:r>
            <a:r>
              <a:rPr lang="en-US" sz="1600" dirty="0" err="1" smtClean="0"/>
              <a:t>RCGroup</a:t>
            </a:r>
            <a:r>
              <a:rPr lang="en-US" sz="1600" dirty="0" smtClean="0"/>
              <a:t>, CPG, </a:t>
            </a:r>
            <a:r>
              <a:rPr lang="en-US" sz="1600" dirty="0" err="1" smtClean="0"/>
              <a:t>etc</a:t>
            </a:r>
            <a:r>
              <a:rPr lang="en-US" sz="1600" dirty="0" smtClean="0"/>
              <a:t>)</a:t>
            </a:r>
          </a:p>
          <a:p>
            <a:pPr marL="627063" lvl="3" indent="-285750">
              <a:buFont typeface="Arial" panose="020B0604020202020204" pitchFamily="34" charset="0"/>
              <a:buChar char="•"/>
            </a:pPr>
            <a:r>
              <a:rPr lang="en-US" sz="1600" dirty="0" smtClean="0"/>
              <a:t>Using external, Perl, scripts to check for specific configuration issues, possibly related to CFI’s</a:t>
            </a:r>
          </a:p>
          <a:p>
            <a:pPr marL="455613" lvl="2" indent="-285750">
              <a:buFont typeface="Arial" panose="020B0604020202020204" pitchFamily="34" charset="0"/>
              <a:buChar char="•"/>
            </a:pPr>
            <a:r>
              <a:rPr lang="en-US" sz="1800" dirty="0" smtClean="0">
                <a:solidFill>
                  <a:srgbClr val="0070C0"/>
                </a:solidFill>
              </a:rPr>
              <a:t>Phase5: Generate output </a:t>
            </a:r>
          </a:p>
        </p:txBody>
      </p:sp>
    </p:spTree>
    <p:extLst>
      <p:ext uri="{BB962C8B-B14F-4D97-AF65-F5344CB8AC3E}">
        <p14:creationId xmlns:p14="http://schemas.microsoft.com/office/powerpoint/2010/main" val="19911050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Phase2: Processing the iNex internal list</a:t>
            </a:r>
            <a:endParaRPr lang="en-US" dirty="0"/>
          </a:p>
        </p:txBody>
      </p:sp>
      <p:sp>
        <p:nvSpPr>
          <p:cNvPr id="3" name="Title 2"/>
          <p:cNvSpPr>
            <a:spLocks noGrp="1"/>
          </p:cNvSpPr>
          <p:nvPr>
            <p:ph type="title"/>
          </p:nvPr>
        </p:nvSpPr>
        <p:spPr/>
        <p:txBody>
          <a:bodyPr/>
          <a:lstStyle/>
          <a:p>
            <a:r>
              <a:rPr lang="en-US" dirty="0" smtClean="0"/>
              <a:t>iNex processing, an in-depth explanation</a:t>
            </a:r>
            <a:endParaRPr lang="en-US" dirty="0"/>
          </a:p>
        </p:txBody>
      </p:sp>
      <p:sp>
        <p:nvSpPr>
          <p:cNvPr id="4" name="Content Placeholder 3"/>
          <p:cNvSpPr>
            <a:spLocks noGrp="1"/>
          </p:cNvSpPr>
          <p:nvPr>
            <p:ph sz="quarter" idx="10"/>
          </p:nvPr>
        </p:nvSpPr>
        <p:spPr/>
        <p:txBody>
          <a:bodyPr/>
          <a:lstStyle/>
          <a:p>
            <a:pPr marL="285750" indent="-285750">
              <a:buFont typeface="Arial" panose="020B0604020202020204" pitchFamily="34" charset="0"/>
              <a:buChar char="•"/>
            </a:pPr>
            <a:r>
              <a:rPr lang="en-US" dirty="0" smtClean="0"/>
              <a:t>The internal list contains 120+ file- or directory names to be processed. </a:t>
            </a:r>
          </a:p>
          <a:p>
            <a:pPr marL="455613" lvl="2" indent="-285750">
              <a:buFont typeface="Arial" panose="020B0604020202020204" pitchFamily="34" charset="0"/>
              <a:buChar char="•"/>
            </a:pPr>
            <a:r>
              <a:rPr lang="en-US" dirty="0" smtClean="0"/>
              <a:t>The processing of each file is logged in the &lt;INEX_HOME&gt;\log\inex.log file. </a:t>
            </a:r>
          </a:p>
          <a:p>
            <a:pPr marL="455613" lvl="2" indent="-285750">
              <a:buFont typeface="Arial" panose="020B0604020202020204" pitchFamily="34" charset="0"/>
              <a:buChar char="•"/>
            </a:pPr>
            <a:r>
              <a:rPr lang="en-US" dirty="0" smtClean="0"/>
              <a:t>Each file / directory to be processed is linked to a dedicated parsing routine. </a:t>
            </a:r>
          </a:p>
          <a:p>
            <a:pPr marL="455613" lvl="2" indent="-285750">
              <a:buFont typeface="Arial" panose="020B0604020202020204" pitchFamily="34" charset="0"/>
              <a:buChar char="•"/>
            </a:pPr>
            <a:r>
              <a:rPr lang="en-US" dirty="0" smtClean="0"/>
              <a:t>All information, except events, is stored in memory. The larger portion of event information is stored on disk. </a:t>
            </a:r>
          </a:p>
          <a:p>
            <a:pPr lvl="2" indent="0">
              <a:buNone/>
            </a:pPr>
            <a:endParaRPr lang="en-US" dirty="0" smtClean="0"/>
          </a:p>
          <a:p>
            <a:pPr marL="285750" lvl="1" indent="-285750">
              <a:buFont typeface="Arial" panose="020B0604020202020204" pitchFamily="34" charset="0"/>
              <a:buChar char="•"/>
            </a:pPr>
            <a:r>
              <a:rPr lang="en-US" sz="1800" b="1" dirty="0" smtClean="0">
                <a:solidFill>
                  <a:srgbClr val="0096D6"/>
                </a:solidFill>
              </a:rPr>
              <a:t>Event information is sanitized towards the end of phase2.</a:t>
            </a:r>
          </a:p>
          <a:p>
            <a:pPr marL="455613" lvl="2" indent="-285750">
              <a:buFont typeface="Arial" panose="020B0604020202020204" pitchFamily="34" charset="0"/>
              <a:buChar char="•"/>
            </a:pPr>
            <a:r>
              <a:rPr lang="en-US" dirty="0" smtClean="0">
                <a:solidFill>
                  <a:schemeClr val="tx1"/>
                </a:solidFill>
              </a:rPr>
              <a:t>iNex adds several fields to the event information to facilitate easier sorting later on. </a:t>
            </a:r>
          </a:p>
          <a:p>
            <a:pPr marL="455613" lvl="2" indent="-285750">
              <a:buFont typeface="Arial" panose="020B0604020202020204" pitchFamily="34" charset="0"/>
              <a:buChar char="•"/>
            </a:pPr>
            <a:r>
              <a:rPr lang="en-US" dirty="0" smtClean="0">
                <a:solidFill>
                  <a:schemeClr val="tx1"/>
                </a:solidFill>
              </a:rPr>
              <a:t>Dedicated fields for “Port” and “Affected Node”</a:t>
            </a:r>
          </a:p>
          <a:p>
            <a:pPr marL="455613" lvl="2" indent="-285750">
              <a:buFont typeface="Arial" panose="020B0604020202020204" pitchFamily="34" charset="0"/>
              <a:buChar char="•"/>
            </a:pPr>
            <a:r>
              <a:rPr lang="en-US" dirty="0" smtClean="0">
                <a:solidFill>
                  <a:schemeClr val="tx1"/>
                </a:solidFill>
              </a:rPr>
              <a:t>Translation of object names in event info into object type and ID’s in dedicated fields</a:t>
            </a:r>
          </a:p>
          <a:p>
            <a:pPr lvl="2" indent="0">
              <a:buNone/>
            </a:pPr>
            <a:endParaRPr lang="en-US" b="1" dirty="0" smtClean="0">
              <a:solidFill>
                <a:srgbClr val="0096D6"/>
              </a:solidFill>
            </a:endParaRPr>
          </a:p>
          <a:p>
            <a:pPr marL="285750" lvl="1" indent="-285750">
              <a:buFont typeface="Arial" panose="020B0604020202020204" pitchFamily="34" charset="0"/>
              <a:buChar char="•"/>
            </a:pPr>
            <a:r>
              <a:rPr lang="en-US" sz="1800" b="1" dirty="0" smtClean="0">
                <a:solidFill>
                  <a:srgbClr val="0096D6"/>
                </a:solidFill>
              </a:rPr>
              <a:t>Specific type of events are internally tracked for grouping / analysis purposes.</a:t>
            </a:r>
            <a:endParaRPr lang="en-US"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379485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91895"/>
            <a:ext cx="8117206" cy="276999"/>
          </a:xfrm>
        </p:spPr>
        <p:txBody>
          <a:bodyPr/>
          <a:lstStyle/>
          <a:p>
            <a:r>
              <a:rPr lang="en-US" dirty="0" smtClean="0"/>
              <a:t>Phase3: Capture and analysis definitions</a:t>
            </a:r>
            <a:endParaRPr lang="en-US" dirty="0"/>
          </a:p>
        </p:txBody>
      </p:sp>
      <p:sp>
        <p:nvSpPr>
          <p:cNvPr id="3" name="Title 2"/>
          <p:cNvSpPr>
            <a:spLocks noGrp="1"/>
          </p:cNvSpPr>
          <p:nvPr>
            <p:ph type="title"/>
          </p:nvPr>
        </p:nvSpPr>
        <p:spPr>
          <a:xfrm>
            <a:off x="331470" y="75569"/>
            <a:ext cx="8117206" cy="430887"/>
          </a:xfrm>
        </p:spPr>
        <p:txBody>
          <a:bodyPr/>
          <a:lstStyle/>
          <a:p>
            <a:r>
              <a:rPr lang="en-US" dirty="0" smtClean="0"/>
              <a:t>iNex processing, an in-depth explanation</a:t>
            </a:r>
            <a:endParaRPr lang="en-US" dirty="0"/>
          </a:p>
        </p:txBody>
      </p:sp>
      <p:sp>
        <p:nvSpPr>
          <p:cNvPr id="4" name="Content Placeholder 3"/>
          <p:cNvSpPr>
            <a:spLocks noGrp="1"/>
          </p:cNvSpPr>
          <p:nvPr>
            <p:ph sz="quarter" idx="10"/>
          </p:nvPr>
        </p:nvSpPr>
        <p:spPr>
          <a:xfrm>
            <a:off x="329183" y="901630"/>
            <a:ext cx="8570267" cy="3228975"/>
          </a:xfrm>
        </p:spPr>
        <p:txBody>
          <a:bodyPr/>
          <a:lstStyle/>
          <a:p>
            <a:pPr marL="285750" indent="-285750">
              <a:buFont typeface="Arial" panose="020B0604020202020204" pitchFamily="34" charset="0"/>
              <a:buChar char="•"/>
            </a:pPr>
            <a:r>
              <a:rPr lang="en-US" dirty="0" smtClean="0"/>
              <a:t>Capture definitions contain a list of searchable patterns in files.</a:t>
            </a:r>
          </a:p>
          <a:p>
            <a:pPr marL="455613" lvl="2" indent="-285750">
              <a:buFont typeface="Arial" panose="020B0604020202020204" pitchFamily="34" charset="0"/>
              <a:buChar char="•"/>
            </a:pPr>
            <a:r>
              <a:rPr lang="en-US" dirty="0" smtClean="0"/>
              <a:t>If a match is found, the full filename, line number and string will be noted and be part of the output</a:t>
            </a:r>
          </a:p>
          <a:p>
            <a:pPr marL="455613" lvl="2" indent="-285750">
              <a:buFont typeface="Arial" panose="020B0604020202020204" pitchFamily="34" charset="0"/>
              <a:buChar char="•"/>
            </a:pPr>
            <a:r>
              <a:rPr lang="en-US" dirty="0" smtClean="0"/>
              <a:t>Possibility to alert the user of this occurrence by adding an analysis code to the string</a:t>
            </a:r>
          </a:p>
          <a:p>
            <a:pPr marL="455613" lvl="2" indent="-285750">
              <a:buFont typeface="Arial" panose="020B0604020202020204" pitchFamily="34" charset="0"/>
              <a:buChar char="•"/>
            </a:pPr>
            <a:r>
              <a:rPr lang="en-US" dirty="0" smtClean="0"/>
              <a:t>Capture definitions are read during iNex startup. </a:t>
            </a:r>
          </a:p>
          <a:p>
            <a:pPr marL="455613" lvl="2" indent="-285750">
              <a:buFont typeface="Arial" panose="020B0604020202020204" pitchFamily="34" charset="0"/>
              <a:buChar char="•"/>
            </a:pPr>
            <a:r>
              <a:rPr lang="en-US" dirty="0" smtClean="0"/>
              <a:t>Filename: &lt;INEX_HOME&gt;\</a:t>
            </a:r>
            <a:r>
              <a:rPr lang="en-US" dirty="0" err="1" smtClean="0"/>
              <a:t>defs</a:t>
            </a:r>
            <a:r>
              <a:rPr lang="en-US" dirty="0" smtClean="0"/>
              <a:t>\capture_definitions.txt</a:t>
            </a:r>
          </a:p>
          <a:p>
            <a:pPr marL="455613" lvl="2" indent="-285750">
              <a:buFont typeface="Arial" panose="020B0604020202020204" pitchFamily="34" charset="0"/>
              <a:buChar char="•"/>
            </a:pPr>
            <a:r>
              <a:rPr lang="en-US" dirty="0" smtClean="0"/>
              <a:t>The &lt;INEX_HOME&gt;\</a:t>
            </a:r>
            <a:r>
              <a:rPr lang="en-US" dirty="0" err="1" smtClean="0"/>
              <a:t>defs</a:t>
            </a:r>
            <a:r>
              <a:rPr lang="en-US" dirty="0" smtClean="0"/>
              <a:t>\capture_all_defs.txt is only used during “Capture /</a:t>
            </a:r>
            <a:r>
              <a:rPr lang="en-US" dirty="0" err="1" smtClean="0"/>
              <a:t>var</a:t>
            </a:r>
            <a:r>
              <a:rPr lang="en-US" dirty="0" smtClean="0"/>
              <a:t>/log/</a:t>
            </a:r>
            <a:r>
              <a:rPr lang="en-US" dirty="0" err="1" smtClean="0"/>
              <a:t>tpd</a:t>
            </a:r>
            <a:r>
              <a:rPr lang="en-US" dirty="0" smtClean="0"/>
              <a:t> &amp; merge”. </a:t>
            </a:r>
          </a:p>
          <a:p>
            <a:pPr marL="455613" lvl="2"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Analysis definitions  contain a list of analysis codes used by several iNex components (internal analysis routines, break-out routines, capture definitions)</a:t>
            </a:r>
          </a:p>
          <a:p>
            <a:pPr marL="455613" lvl="2" indent="-285750">
              <a:buFont typeface="Arial" panose="020B0604020202020204" pitchFamily="34" charset="0"/>
              <a:buChar char="•"/>
            </a:pPr>
            <a:r>
              <a:rPr lang="en-US" dirty="0" smtClean="0"/>
              <a:t>Analysis definitions are read during runtime when needed.</a:t>
            </a:r>
          </a:p>
          <a:p>
            <a:pPr marL="455613" lvl="2" indent="-285750">
              <a:buFont typeface="Arial" panose="020B0604020202020204" pitchFamily="34" charset="0"/>
              <a:buChar char="•"/>
            </a:pPr>
            <a:r>
              <a:rPr lang="en-US" dirty="0" smtClean="0"/>
              <a:t>Filename: &lt;INEX_HOME&gt;\</a:t>
            </a:r>
            <a:r>
              <a:rPr lang="en-US" dirty="0" err="1" smtClean="0"/>
              <a:t>defs</a:t>
            </a:r>
            <a:r>
              <a:rPr lang="en-US" dirty="0" smtClean="0"/>
              <a:t>\analysis_definitions.txt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Encountered analysis codes are presented on the “Overview” worksheet of the “.main.xlsm” spreadsheet. </a:t>
            </a:r>
            <a:endParaRPr lang="en-US" dirty="0"/>
          </a:p>
        </p:txBody>
      </p:sp>
    </p:spTree>
    <p:extLst>
      <p:ext uri="{BB962C8B-B14F-4D97-AF65-F5344CB8AC3E}">
        <p14:creationId xmlns:p14="http://schemas.microsoft.com/office/powerpoint/2010/main" val="2024137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Phase3: Capture and analysis definitions</a:t>
            </a:r>
            <a:endParaRPr lang="en-US" dirty="0"/>
          </a:p>
        </p:txBody>
      </p:sp>
      <p:sp>
        <p:nvSpPr>
          <p:cNvPr id="3" name="Title 2"/>
          <p:cNvSpPr>
            <a:spLocks noGrp="1"/>
          </p:cNvSpPr>
          <p:nvPr>
            <p:ph type="title"/>
          </p:nvPr>
        </p:nvSpPr>
        <p:spPr/>
        <p:txBody>
          <a:bodyPr/>
          <a:lstStyle/>
          <a:p>
            <a:r>
              <a:rPr lang="en-US" dirty="0" smtClean="0"/>
              <a:t>iNex processing, an in-depth explanation</a:t>
            </a:r>
            <a:endParaRPr lang="en-US" dirty="0"/>
          </a:p>
        </p:txBody>
      </p:sp>
      <p:sp>
        <p:nvSpPr>
          <p:cNvPr id="4" name="Content Placeholder 3"/>
          <p:cNvSpPr>
            <a:spLocks noGrp="1"/>
          </p:cNvSpPr>
          <p:nvPr>
            <p:ph sz="quarter" idx="10"/>
          </p:nvPr>
        </p:nvSpPr>
        <p:spPr>
          <a:xfrm>
            <a:off x="329183" y="1188721"/>
            <a:ext cx="8134333" cy="1682070"/>
          </a:xfrm>
        </p:spPr>
        <p:txBody>
          <a:bodyPr/>
          <a:lstStyle/>
          <a:p>
            <a:r>
              <a:rPr lang="en-US" dirty="0" smtClean="0"/>
              <a:t>Example of a capture definitions file</a:t>
            </a:r>
            <a:endParaRPr lang="en-US" sz="900" b="0" dirty="0">
              <a:solidFill>
                <a:srgbClr val="000000"/>
              </a:solidFill>
              <a:latin typeface="Courier New" panose="02070309020205020404" pitchFamily="49" charset="0"/>
              <a:cs typeface="Courier New" panose="02070309020205020404" pitchFamily="49" charset="0"/>
            </a:endParaRPr>
          </a:p>
          <a:p>
            <a:r>
              <a:rPr lang="en-US" sz="1000" b="0" dirty="0">
                <a:solidFill>
                  <a:srgbClr val="000000"/>
                </a:solidFill>
                <a:latin typeface="Courier New" panose="02070309020205020404" pitchFamily="49" charset="0"/>
                <a:cs typeface="Courier New" panose="02070309020205020404" pitchFamily="49" charset="0"/>
              </a:rPr>
              <a:t># Search for strings in /</a:t>
            </a:r>
            <a:r>
              <a:rPr lang="en-US" sz="1000" b="0" dirty="0" err="1">
                <a:solidFill>
                  <a:srgbClr val="000000"/>
                </a:solidFill>
                <a:latin typeface="Courier New" panose="02070309020205020404" pitchFamily="49" charset="0"/>
                <a:cs typeface="Courier New" panose="02070309020205020404" pitchFamily="49" charset="0"/>
              </a:rPr>
              <a:t>var</a:t>
            </a:r>
            <a:r>
              <a:rPr lang="en-US" sz="1000" b="0" dirty="0">
                <a:solidFill>
                  <a:srgbClr val="000000"/>
                </a:solidFill>
                <a:latin typeface="Courier New" panose="02070309020205020404" pitchFamily="49" charset="0"/>
                <a:cs typeface="Courier New" panose="02070309020205020404" pitchFamily="49" charset="0"/>
              </a:rPr>
              <a:t>/log/syslog files for all nodes</a:t>
            </a:r>
          </a:p>
          <a:p>
            <a:r>
              <a:rPr lang="en-US" sz="1000" b="0" dirty="0">
                <a:solidFill>
                  <a:srgbClr val="000000"/>
                </a:solidFill>
                <a:latin typeface="Courier New" panose="02070309020205020404" pitchFamily="49" charset="0"/>
                <a:cs typeface="Courier New" panose="02070309020205020404" pitchFamily="49" charset="0"/>
              </a:rPr>
              <a:t>\</a:t>
            </a:r>
            <a:r>
              <a:rPr lang="en-US" sz="1000" b="0" dirty="0" err="1">
                <a:solidFill>
                  <a:srgbClr val="000000"/>
                </a:solidFill>
                <a:latin typeface="Courier New" panose="02070309020205020404" pitchFamily="49" charset="0"/>
                <a:cs typeface="Courier New" panose="02070309020205020404" pitchFamily="49" charset="0"/>
              </a:rPr>
              <a:t>S+.node</a:t>
            </a:r>
            <a:r>
              <a:rPr lang="en-US" sz="1000" b="0" dirty="0">
                <a:solidFill>
                  <a:srgbClr val="000000"/>
                </a:solidFill>
                <a:latin typeface="Courier New" panose="02070309020205020404" pitchFamily="49" charset="0"/>
                <a:cs typeface="Courier New" panose="02070309020205020404" pitchFamily="49" charset="0"/>
              </a:rPr>
              <a:t>\d+.\S+/</a:t>
            </a:r>
            <a:r>
              <a:rPr lang="en-US" sz="1000" b="0" dirty="0" err="1">
                <a:solidFill>
                  <a:srgbClr val="000000"/>
                </a:solidFill>
                <a:latin typeface="Courier New" panose="02070309020205020404" pitchFamily="49" charset="0"/>
                <a:cs typeface="Courier New" panose="02070309020205020404" pitchFamily="49" charset="0"/>
              </a:rPr>
              <a:t>var</a:t>
            </a:r>
            <a:r>
              <a:rPr lang="en-US" sz="1000" b="0" dirty="0">
                <a:solidFill>
                  <a:srgbClr val="000000"/>
                </a:solidFill>
                <a:latin typeface="Courier New" panose="02070309020205020404" pitchFamily="49" charset="0"/>
                <a:cs typeface="Courier New" panose="02070309020205020404" pitchFamily="49" charset="0"/>
              </a:rPr>
              <a:t>/log/syslog.\d+       ----  info       CM Error:</a:t>
            </a:r>
          </a:p>
          <a:p>
            <a:r>
              <a:rPr lang="en-US" sz="1000" b="0" dirty="0">
                <a:solidFill>
                  <a:srgbClr val="000000"/>
                </a:solidFill>
                <a:latin typeface="Courier New" panose="02070309020205020404" pitchFamily="49" charset="0"/>
                <a:cs typeface="Courier New" panose="02070309020205020404" pitchFamily="49" charset="0"/>
              </a:rPr>
              <a:t>\</a:t>
            </a:r>
            <a:r>
              <a:rPr lang="en-US" sz="1000" b="0" dirty="0" err="1">
                <a:solidFill>
                  <a:srgbClr val="000000"/>
                </a:solidFill>
                <a:latin typeface="Courier New" panose="02070309020205020404" pitchFamily="49" charset="0"/>
                <a:cs typeface="Courier New" panose="02070309020205020404" pitchFamily="49" charset="0"/>
              </a:rPr>
              <a:t>S+.node</a:t>
            </a:r>
            <a:r>
              <a:rPr lang="en-US" sz="1000" b="0" dirty="0">
                <a:solidFill>
                  <a:srgbClr val="000000"/>
                </a:solidFill>
                <a:latin typeface="Courier New" panose="02070309020205020404" pitchFamily="49" charset="0"/>
                <a:cs typeface="Courier New" panose="02070309020205020404" pitchFamily="49" charset="0"/>
              </a:rPr>
              <a:t>\d+.\S+/</a:t>
            </a:r>
            <a:r>
              <a:rPr lang="en-US" sz="1000" b="0" dirty="0" err="1">
                <a:solidFill>
                  <a:srgbClr val="000000"/>
                </a:solidFill>
                <a:latin typeface="Courier New" panose="02070309020205020404" pitchFamily="49" charset="0"/>
                <a:cs typeface="Courier New" panose="02070309020205020404" pitchFamily="49" charset="0"/>
              </a:rPr>
              <a:t>var</a:t>
            </a:r>
            <a:r>
              <a:rPr lang="en-US" sz="1000" b="0" dirty="0">
                <a:solidFill>
                  <a:srgbClr val="000000"/>
                </a:solidFill>
                <a:latin typeface="Courier New" panose="02070309020205020404" pitchFamily="49" charset="0"/>
                <a:cs typeface="Courier New" panose="02070309020205020404" pitchFamily="49" charset="0"/>
              </a:rPr>
              <a:t>/log/syslog           ----  info       CM Error:</a:t>
            </a:r>
          </a:p>
          <a:p>
            <a:r>
              <a:rPr lang="en-US" sz="1000" b="0" dirty="0">
                <a:solidFill>
                  <a:srgbClr val="000000"/>
                </a:solidFill>
                <a:latin typeface="Courier New" panose="02070309020205020404" pitchFamily="49" charset="0"/>
                <a:cs typeface="Courier New" panose="02070309020205020404" pitchFamily="49" charset="0"/>
              </a:rPr>
              <a:t>\</a:t>
            </a:r>
            <a:r>
              <a:rPr lang="en-US" sz="1000" b="0" dirty="0" err="1">
                <a:solidFill>
                  <a:srgbClr val="000000"/>
                </a:solidFill>
                <a:latin typeface="Courier New" panose="02070309020205020404" pitchFamily="49" charset="0"/>
                <a:cs typeface="Courier New" panose="02070309020205020404" pitchFamily="49" charset="0"/>
              </a:rPr>
              <a:t>S+.node</a:t>
            </a:r>
            <a:r>
              <a:rPr lang="en-US" sz="1000" b="0" dirty="0">
                <a:solidFill>
                  <a:srgbClr val="000000"/>
                </a:solidFill>
                <a:latin typeface="Courier New" panose="02070309020205020404" pitchFamily="49" charset="0"/>
                <a:cs typeface="Courier New" panose="02070309020205020404" pitchFamily="49" charset="0"/>
              </a:rPr>
              <a:t>\d+.\S+/</a:t>
            </a:r>
            <a:r>
              <a:rPr lang="en-US" sz="1000" b="0" dirty="0" err="1">
                <a:solidFill>
                  <a:srgbClr val="000000"/>
                </a:solidFill>
                <a:latin typeface="Courier New" panose="02070309020205020404" pitchFamily="49" charset="0"/>
                <a:cs typeface="Courier New" panose="02070309020205020404" pitchFamily="49" charset="0"/>
              </a:rPr>
              <a:t>var</a:t>
            </a:r>
            <a:r>
              <a:rPr lang="en-US" sz="1000" b="0" dirty="0">
                <a:solidFill>
                  <a:srgbClr val="000000"/>
                </a:solidFill>
                <a:latin typeface="Courier New" panose="02070309020205020404" pitchFamily="49" charset="0"/>
                <a:cs typeface="Courier New" panose="02070309020205020404" pitchFamily="49" charset="0"/>
              </a:rPr>
              <a:t>/log/syslog.\d+       1000  warning    Linux version</a:t>
            </a:r>
          </a:p>
          <a:p>
            <a:r>
              <a:rPr lang="en-US" sz="1000" b="0" dirty="0">
                <a:solidFill>
                  <a:srgbClr val="000000"/>
                </a:solidFill>
                <a:latin typeface="Courier New" panose="02070309020205020404" pitchFamily="49" charset="0"/>
                <a:cs typeface="Courier New" panose="02070309020205020404" pitchFamily="49" charset="0"/>
              </a:rPr>
              <a:t>\</a:t>
            </a:r>
            <a:r>
              <a:rPr lang="en-US" sz="1000" b="0" dirty="0" err="1">
                <a:solidFill>
                  <a:srgbClr val="000000"/>
                </a:solidFill>
                <a:latin typeface="Courier New" panose="02070309020205020404" pitchFamily="49" charset="0"/>
                <a:cs typeface="Courier New" panose="02070309020205020404" pitchFamily="49" charset="0"/>
              </a:rPr>
              <a:t>S+.node</a:t>
            </a:r>
            <a:r>
              <a:rPr lang="en-US" sz="1000" b="0" dirty="0">
                <a:solidFill>
                  <a:srgbClr val="000000"/>
                </a:solidFill>
                <a:latin typeface="Courier New" panose="02070309020205020404" pitchFamily="49" charset="0"/>
                <a:cs typeface="Courier New" panose="02070309020205020404" pitchFamily="49" charset="0"/>
              </a:rPr>
              <a:t>\d+.\S+/</a:t>
            </a:r>
            <a:r>
              <a:rPr lang="en-US" sz="1000" b="0" dirty="0" err="1">
                <a:solidFill>
                  <a:srgbClr val="000000"/>
                </a:solidFill>
                <a:latin typeface="Courier New" panose="02070309020205020404" pitchFamily="49" charset="0"/>
                <a:cs typeface="Courier New" panose="02070309020205020404" pitchFamily="49" charset="0"/>
              </a:rPr>
              <a:t>var</a:t>
            </a:r>
            <a:r>
              <a:rPr lang="en-US" sz="1000" b="0" dirty="0">
                <a:solidFill>
                  <a:srgbClr val="000000"/>
                </a:solidFill>
                <a:latin typeface="Courier New" panose="02070309020205020404" pitchFamily="49" charset="0"/>
                <a:cs typeface="Courier New" panose="02070309020205020404" pitchFamily="49" charset="0"/>
              </a:rPr>
              <a:t>/log/syslog           1000  warning    Linux version</a:t>
            </a:r>
          </a:p>
          <a:p>
            <a:r>
              <a:rPr lang="en-US" sz="1000" b="0" dirty="0">
                <a:solidFill>
                  <a:srgbClr val="000000"/>
                </a:solidFill>
                <a:latin typeface="Courier New" panose="02070309020205020404" pitchFamily="49" charset="0"/>
                <a:cs typeface="Courier New" panose="02070309020205020404" pitchFamily="49" charset="0"/>
              </a:rPr>
              <a:t>\</a:t>
            </a:r>
            <a:r>
              <a:rPr lang="en-US" sz="1000" b="0" dirty="0" err="1">
                <a:solidFill>
                  <a:srgbClr val="000000"/>
                </a:solidFill>
                <a:latin typeface="Courier New" panose="02070309020205020404" pitchFamily="49" charset="0"/>
                <a:cs typeface="Courier New" panose="02070309020205020404" pitchFamily="49" charset="0"/>
              </a:rPr>
              <a:t>S+.node</a:t>
            </a:r>
            <a:r>
              <a:rPr lang="en-US" sz="1000" b="0" dirty="0">
                <a:solidFill>
                  <a:srgbClr val="000000"/>
                </a:solidFill>
                <a:latin typeface="Courier New" panose="02070309020205020404" pitchFamily="49" charset="0"/>
                <a:cs typeface="Courier New" panose="02070309020205020404" pitchFamily="49" charset="0"/>
              </a:rPr>
              <a:t>\d+.\S+/</a:t>
            </a:r>
            <a:r>
              <a:rPr lang="en-US" sz="1000" b="0" dirty="0" err="1">
                <a:solidFill>
                  <a:srgbClr val="000000"/>
                </a:solidFill>
                <a:latin typeface="Courier New" panose="02070309020205020404" pitchFamily="49" charset="0"/>
                <a:cs typeface="Courier New" panose="02070309020205020404" pitchFamily="49" charset="0"/>
              </a:rPr>
              <a:t>var</a:t>
            </a:r>
            <a:r>
              <a:rPr lang="en-US" sz="1000" b="0" dirty="0">
                <a:solidFill>
                  <a:srgbClr val="000000"/>
                </a:solidFill>
                <a:latin typeface="Courier New" panose="02070309020205020404" pitchFamily="49" charset="0"/>
                <a:cs typeface="Courier New" panose="02070309020205020404" pitchFamily="49" charset="0"/>
              </a:rPr>
              <a:t>/log/syslog.\d+       1001  warning    CM: unable to join cluster</a:t>
            </a:r>
          </a:p>
          <a:p>
            <a:r>
              <a:rPr lang="en-US" sz="1000" b="0" dirty="0">
                <a:solidFill>
                  <a:srgbClr val="000000"/>
                </a:solidFill>
                <a:latin typeface="Courier New" panose="02070309020205020404" pitchFamily="49" charset="0"/>
                <a:cs typeface="Courier New" panose="02070309020205020404" pitchFamily="49" charset="0"/>
              </a:rPr>
              <a:t>\</a:t>
            </a:r>
            <a:r>
              <a:rPr lang="en-US" sz="1000" b="0" dirty="0" err="1">
                <a:solidFill>
                  <a:srgbClr val="000000"/>
                </a:solidFill>
                <a:latin typeface="Courier New" panose="02070309020205020404" pitchFamily="49" charset="0"/>
                <a:cs typeface="Courier New" panose="02070309020205020404" pitchFamily="49" charset="0"/>
              </a:rPr>
              <a:t>S+.node</a:t>
            </a:r>
            <a:r>
              <a:rPr lang="en-US" sz="1000" b="0" dirty="0">
                <a:solidFill>
                  <a:srgbClr val="000000"/>
                </a:solidFill>
                <a:latin typeface="Courier New" panose="02070309020205020404" pitchFamily="49" charset="0"/>
                <a:cs typeface="Courier New" panose="02070309020205020404" pitchFamily="49" charset="0"/>
              </a:rPr>
              <a:t>\d+.\S+/</a:t>
            </a:r>
            <a:r>
              <a:rPr lang="en-US" sz="1000" b="0" dirty="0" err="1">
                <a:solidFill>
                  <a:srgbClr val="000000"/>
                </a:solidFill>
                <a:latin typeface="Courier New" panose="02070309020205020404" pitchFamily="49" charset="0"/>
                <a:cs typeface="Courier New" panose="02070309020205020404" pitchFamily="49" charset="0"/>
              </a:rPr>
              <a:t>var</a:t>
            </a:r>
            <a:r>
              <a:rPr lang="en-US" sz="1000" b="0" dirty="0">
                <a:solidFill>
                  <a:srgbClr val="000000"/>
                </a:solidFill>
                <a:latin typeface="Courier New" panose="02070309020205020404" pitchFamily="49" charset="0"/>
                <a:cs typeface="Courier New" panose="02070309020205020404" pitchFamily="49" charset="0"/>
              </a:rPr>
              <a:t>/log/syslog           1001  warning    CM: unable to join cluster</a:t>
            </a:r>
          </a:p>
          <a:p>
            <a:endParaRPr lang="en-US" dirty="0"/>
          </a:p>
        </p:txBody>
      </p:sp>
      <p:sp>
        <p:nvSpPr>
          <p:cNvPr id="5" name="Content Placeholder 3"/>
          <p:cNvSpPr txBox="1">
            <a:spLocks/>
          </p:cNvSpPr>
          <p:nvPr/>
        </p:nvSpPr>
        <p:spPr bwMode="black">
          <a:xfrm>
            <a:off x="332721" y="2989236"/>
            <a:ext cx="8704953" cy="1682070"/>
          </a:xfrm>
          <a:prstGeom prst="rect">
            <a:avLst/>
          </a:prstGeom>
        </p:spPr>
        <p:txBody>
          <a:bodyPr vert="horz" wrap="square" lIns="0" tIns="0" rIns="0" bIns="0" rtlCol="0">
            <a:noAutofit/>
          </a:bodyPr>
          <a:lstStyle>
            <a:lvl1pPr marL="0" indent="0" algn="l" defTabSz="457200" rtl="0" eaLnBrk="1" latinLnBrk="0" hangingPunct="1">
              <a:lnSpc>
                <a:spcPct val="100000"/>
              </a:lnSpc>
              <a:spcBef>
                <a:spcPts val="0"/>
              </a:spcBef>
              <a:spcAft>
                <a:spcPts val="400"/>
              </a:spcAft>
              <a:buSzPct val="100000"/>
              <a:buFont typeface="Arial"/>
              <a:buNone/>
              <a:defRPr sz="1800" b="1" i="0" kern="1200">
                <a:solidFill>
                  <a:schemeClr val="accent1"/>
                </a:solidFill>
                <a:latin typeface="HP Simplified" pitchFamily="34" charset="0"/>
                <a:ea typeface="+mn-ea"/>
                <a:cs typeface="HP Simplified" pitchFamily="34" charset="0"/>
              </a:defRPr>
            </a:lvl1pPr>
            <a:lvl2pPr marL="0" indent="0" algn="l" defTabSz="430213" rtl="0" eaLnBrk="1" latinLnBrk="0" hangingPunct="1">
              <a:lnSpc>
                <a:spcPct val="100000"/>
              </a:lnSpc>
              <a:spcBef>
                <a:spcPts val="0"/>
              </a:spcBef>
              <a:spcAft>
                <a:spcPts val="400"/>
              </a:spcAft>
              <a:buSzPct val="100000"/>
              <a:buFont typeface="Lucida Grande"/>
              <a:buNone/>
              <a:defRPr sz="1600" b="0" i="0" kern="1200">
                <a:solidFill>
                  <a:srgbClr val="000000"/>
                </a:solidFill>
                <a:latin typeface="HP Simplified" pitchFamily="34" charset="0"/>
                <a:ea typeface="+mn-ea"/>
                <a:cs typeface="HP Simplified" pitchFamily="34" charset="0"/>
              </a:defRPr>
            </a:lvl2pPr>
            <a:lvl3pPr marL="169863" indent="-169863" algn="l" defTabSz="457200" rtl="0" eaLnBrk="1" latinLnBrk="0" hangingPunct="1">
              <a:lnSpc>
                <a:spcPct val="100000"/>
              </a:lnSpc>
              <a:spcBef>
                <a:spcPts val="0"/>
              </a:spcBef>
              <a:spcAft>
                <a:spcPts val="400"/>
              </a:spcAft>
              <a:buFont typeface="HP Simplified" pitchFamily="34" charset="0"/>
              <a:buChar char="•"/>
              <a:defRPr sz="1400" b="0" i="0" kern="1200">
                <a:solidFill>
                  <a:srgbClr val="000000"/>
                </a:solidFill>
                <a:latin typeface="HP Simplified" pitchFamily="34" charset="0"/>
                <a:ea typeface="+mn-ea"/>
                <a:cs typeface="HP Simplified" pitchFamily="34" charset="0"/>
              </a:defRPr>
            </a:lvl3pPr>
            <a:lvl4pPr marL="341313" indent="-180975" algn="l" defTabSz="457200" rtl="0" eaLnBrk="1" latinLnBrk="0" hangingPunct="1">
              <a:lnSpc>
                <a:spcPct val="100000"/>
              </a:lnSpc>
              <a:spcBef>
                <a:spcPts val="0"/>
              </a:spcBef>
              <a:spcAft>
                <a:spcPts val="400"/>
              </a:spcAft>
              <a:buSzPct val="80000"/>
              <a:buFont typeface="HP Simplified" pitchFamily="34" charset="0"/>
              <a:buChar char="–"/>
              <a:defRPr lang="en-US" sz="1400" b="0" i="0" kern="1200">
                <a:solidFill>
                  <a:srgbClr val="000000"/>
                </a:solidFill>
                <a:latin typeface="HP Simplified" pitchFamily="34" charset="0"/>
                <a:ea typeface="+mn-ea"/>
                <a:cs typeface="HP Simplified" pitchFamily="34" charset="0"/>
              </a:defRPr>
            </a:lvl4pPr>
            <a:lvl5pPr marL="469900" indent="-150813" algn="l" defTabSz="457200" rtl="0" eaLnBrk="1" latinLnBrk="0" hangingPunct="1">
              <a:lnSpc>
                <a:spcPct val="100000"/>
              </a:lnSpc>
              <a:spcBef>
                <a:spcPts val="0"/>
              </a:spcBef>
              <a:spcAft>
                <a:spcPts val="400"/>
              </a:spcAft>
              <a:buFont typeface="HP Simplified" pitchFamily="34" charset="0"/>
              <a:buChar char="•"/>
              <a:tabLst/>
              <a:defRPr sz="1400" b="0" i="0" kern="1200">
                <a:solidFill>
                  <a:srgbClr val="000000"/>
                </a:solidFill>
                <a:latin typeface="HP Simplified" pitchFamily="34" charset="0"/>
                <a:ea typeface="+mn-ea"/>
                <a:cs typeface="HP Simplified" pitchFamily="34" charset="0"/>
              </a:defRPr>
            </a:lvl5pPr>
            <a:lvl6pPr marL="2286000" indent="0" algn="l" defTabSz="457200" rtl="0" eaLnBrk="1" latinLnBrk="0" hangingPunct="1">
              <a:lnSpc>
                <a:spcPts val="2500"/>
              </a:lnSpc>
              <a:spcBef>
                <a:spcPct val="20000"/>
              </a:spcBef>
              <a:buFont typeface="Arial"/>
              <a:buNone/>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Example of an analysis definitions file</a:t>
            </a:r>
            <a:endParaRPr lang="en-US" sz="900" b="0" dirty="0" smtClean="0">
              <a:solidFill>
                <a:srgbClr val="000000"/>
              </a:solidFill>
              <a:latin typeface="Courier New" panose="02070309020205020404" pitchFamily="49" charset="0"/>
              <a:cs typeface="Courier New" panose="02070309020205020404" pitchFamily="49" charset="0"/>
            </a:endParaRPr>
          </a:p>
          <a:p>
            <a:r>
              <a:rPr lang="en-US" sz="1000" b="0" dirty="0">
                <a:solidFill>
                  <a:srgbClr val="000000"/>
                </a:solidFill>
                <a:latin typeface="Courier New" panose="02070309020205020404" pitchFamily="49" charset="0"/>
                <a:cs typeface="Courier New" panose="02070309020205020404" pitchFamily="49" charset="0"/>
              </a:rPr>
              <a:t>1000  Warning        Node %p1% reboot observed at %p3%.</a:t>
            </a:r>
          </a:p>
          <a:p>
            <a:r>
              <a:rPr lang="en-US" sz="1000" b="0" dirty="0">
                <a:solidFill>
                  <a:srgbClr val="000000"/>
                </a:solidFill>
                <a:latin typeface="Courier New" panose="02070309020205020404" pitchFamily="49" charset="0"/>
                <a:cs typeface="Courier New" panose="02070309020205020404" pitchFamily="49" charset="0"/>
              </a:rPr>
              <a:t>1001  Warning        Node %p1% is unable to join the cluster.</a:t>
            </a:r>
          </a:p>
          <a:p>
            <a:r>
              <a:rPr lang="en-US" sz="1000" b="0" dirty="0">
                <a:solidFill>
                  <a:srgbClr val="000000"/>
                </a:solidFill>
                <a:latin typeface="Courier New" panose="02070309020205020404" pitchFamily="49" charset="0"/>
                <a:cs typeface="Courier New" panose="02070309020205020404" pitchFamily="49" charset="0"/>
              </a:rPr>
              <a:t>1002  Error          Node %p1% has flusher speed set incorrectly. Use command "/</a:t>
            </a:r>
            <a:r>
              <a:rPr lang="en-US" sz="1000" b="0" dirty="0" err="1">
                <a:solidFill>
                  <a:srgbClr val="000000"/>
                </a:solidFill>
                <a:latin typeface="Courier New" panose="02070309020205020404" pitchFamily="49" charset="0"/>
                <a:cs typeface="Courier New" panose="02070309020205020404" pitchFamily="49" charset="0"/>
              </a:rPr>
              <a:t>usr</a:t>
            </a:r>
            <a:r>
              <a:rPr lang="en-US" sz="1000" b="0" dirty="0">
                <a:solidFill>
                  <a:srgbClr val="000000"/>
                </a:solidFill>
                <a:latin typeface="Courier New" panose="02070309020205020404" pitchFamily="49" charset="0"/>
                <a:cs typeface="Courier New" panose="02070309020205020404" pitchFamily="49" charset="0"/>
              </a:rPr>
              <a:t>/games# cli </a:t>
            </a:r>
            <a:r>
              <a:rPr lang="en-US" sz="1000" b="0" dirty="0" err="1" smtClean="0">
                <a:solidFill>
                  <a:srgbClr val="000000"/>
                </a:solidFill>
                <a:latin typeface="Courier New" panose="02070309020205020404" pitchFamily="49" charset="0"/>
                <a:cs typeface="Courier New" panose="02070309020205020404" pitchFamily="49" charset="0"/>
              </a:rPr>
              <a:t>setmemval</a:t>
            </a:r>
            <a:r>
              <a:rPr lang="en-US" sz="1000" b="0" dirty="0" smtClean="0">
                <a:solidFill>
                  <a:srgbClr val="000000"/>
                </a:solidFill>
                <a:latin typeface="Courier New" panose="02070309020205020404" pitchFamily="49" charset="0"/>
                <a:cs typeface="Courier New" panose="02070309020205020404" pitchFamily="49" charset="0"/>
              </a:rPr>
              <a:t> …</a:t>
            </a:r>
            <a:endParaRPr lang="en-US" sz="1000" b="0" dirty="0">
              <a:solidFill>
                <a:srgbClr val="000000"/>
              </a:solidFill>
              <a:latin typeface="Courier New" panose="02070309020205020404" pitchFamily="49" charset="0"/>
              <a:cs typeface="Courier New" panose="02070309020205020404" pitchFamily="49" charset="0"/>
            </a:endParaRPr>
          </a:p>
          <a:p>
            <a:r>
              <a:rPr lang="en-US" sz="1000" b="0" dirty="0">
                <a:solidFill>
                  <a:srgbClr val="000000"/>
                </a:solidFill>
                <a:latin typeface="Courier New" panose="02070309020205020404" pitchFamily="49" charset="0"/>
                <a:cs typeface="Courier New" panose="02070309020205020404" pitchFamily="49" charset="0"/>
              </a:rPr>
              <a:t>1003  Warning        Node %p1% went through a '</a:t>
            </a:r>
            <a:r>
              <a:rPr lang="en-US" sz="1000" b="0" dirty="0" err="1">
                <a:solidFill>
                  <a:srgbClr val="000000"/>
                </a:solidFill>
                <a:latin typeface="Courier New" panose="02070309020205020404" pitchFamily="49" charset="0"/>
                <a:cs typeface="Courier New" panose="02070309020205020404" pitchFamily="49" charset="0"/>
              </a:rPr>
              <a:t>setsysmgr</a:t>
            </a:r>
            <a:r>
              <a:rPr lang="en-US" sz="1000" b="0" dirty="0">
                <a:solidFill>
                  <a:srgbClr val="000000"/>
                </a:solidFill>
                <a:latin typeface="Courier New" panose="02070309020205020404" pitchFamily="49" charset="0"/>
                <a:cs typeface="Courier New" panose="02070309020205020404" pitchFamily="49" charset="0"/>
              </a:rPr>
              <a:t> -</a:t>
            </a:r>
            <a:r>
              <a:rPr lang="en-US" sz="1000" b="0" dirty="0" err="1">
                <a:solidFill>
                  <a:srgbClr val="000000"/>
                </a:solidFill>
                <a:latin typeface="Courier New" panose="02070309020205020404" pitchFamily="49" charset="0"/>
                <a:cs typeface="Courier New" panose="02070309020205020404" pitchFamily="49" charset="0"/>
              </a:rPr>
              <a:t>force_iderecovery</a:t>
            </a:r>
            <a:r>
              <a:rPr lang="en-US" sz="1000" b="0" dirty="0">
                <a:solidFill>
                  <a:srgbClr val="000000"/>
                </a:solidFill>
                <a:latin typeface="Courier New" panose="02070309020205020404" pitchFamily="49" charset="0"/>
                <a:cs typeface="Courier New" panose="02070309020205020404" pitchFamily="49" charset="0"/>
              </a:rPr>
              <a:t>'</a:t>
            </a:r>
          </a:p>
          <a:p>
            <a:r>
              <a:rPr lang="en-US" sz="1000" b="0" dirty="0">
                <a:solidFill>
                  <a:srgbClr val="000000"/>
                </a:solidFill>
                <a:latin typeface="Courier New" panose="02070309020205020404" pitchFamily="49" charset="0"/>
                <a:cs typeface="Courier New" panose="02070309020205020404" pitchFamily="49" charset="0"/>
              </a:rPr>
              <a:t>1004  Warning        Node %p1% reports that Slab memory exceeded the Minor boundaries %p2% number of </a:t>
            </a:r>
            <a:r>
              <a:rPr lang="en-US" sz="1000" b="0" dirty="0" smtClean="0">
                <a:solidFill>
                  <a:srgbClr val="000000"/>
                </a:solidFill>
                <a:latin typeface="Courier New" panose="02070309020205020404" pitchFamily="49" charset="0"/>
                <a:cs typeface="Courier New" panose="02070309020205020404" pitchFamily="49" charset="0"/>
              </a:rPr>
              <a:t>times.</a:t>
            </a:r>
            <a:endParaRPr lang="en-US" sz="1000" b="0" dirty="0">
              <a:solidFill>
                <a:srgbClr val="000000"/>
              </a:solidFill>
              <a:latin typeface="Courier New" panose="02070309020205020404" pitchFamily="49" charset="0"/>
              <a:cs typeface="Courier New" panose="02070309020205020404" pitchFamily="49" charset="0"/>
            </a:endParaRPr>
          </a:p>
          <a:p>
            <a:r>
              <a:rPr lang="en-US" sz="1000" b="0" dirty="0">
                <a:solidFill>
                  <a:srgbClr val="000000"/>
                </a:solidFill>
                <a:latin typeface="Courier New" panose="02070309020205020404" pitchFamily="49" charset="0"/>
                <a:cs typeface="Courier New" panose="02070309020205020404" pitchFamily="49" charset="0"/>
              </a:rPr>
              <a:t>1005  Warning        Node %p1% reports that Slab memory exceeded the Major boundaries %p2% number of </a:t>
            </a:r>
            <a:r>
              <a:rPr lang="en-US" sz="1000" b="0" dirty="0" smtClean="0">
                <a:solidFill>
                  <a:srgbClr val="000000"/>
                </a:solidFill>
                <a:latin typeface="Courier New" panose="02070309020205020404" pitchFamily="49" charset="0"/>
                <a:cs typeface="Courier New" panose="02070309020205020404" pitchFamily="49" charset="0"/>
              </a:rPr>
              <a:t>times.</a:t>
            </a:r>
            <a:endParaRPr lang="en-US" sz="1000" b="0" dirty="0">
              <a:solidFill>
                <a:srgbClr val="000000"/>
              </a:solidFill>
              <a:latin typeface="Courier New" panose="02070309020205020404" pitchFamily="49" charset="0"/>
              <a:cs typeface="Courier New" panose="02070309020205020404" pitchFamily="49" charset="0"/>
            </a:endParaRPr>
          </a:p>
          <a:p>
            <a:r>
              <a:rPr lang="en-US" sz="1000" b="0" dirty="0">
                <a:solidFill>
                  <a:srgbClr val="000000"/>
                </a:solidFill>
                <a:latin typeface="Courier New" panose="02070309020205020404" pitchFamily="49" charset="0"/>
                <a:cs typeface="Courier New" panose="02070309020205020404" pitchFamily="49" charset="0"/>
              </a:rPr>
              <a:t>1006  Warning        Port %p1% is not a valid port type. Observed type: %p2%.</a:t>
            </a:r>
          </a:p>
          <a:p>
            <a:endParaRPr lang="en-US" dirty="0"/>
          </a:p>
        </p:txBody>
      </p:sp>
      <p:grpSp>
        <p:nvGrpSpPr>
          <p:cNvPr id="14" name="Group 13"/>
          <p:cNvGrpSpPr/>
          <p:nvPr/>
        </p:nvGrpSpPr>
        <p:grpSpPr>
          <a:xfrm>
            <a:off x="311455" y="2094614"/>
            <a:ext cx="3494999" cy="1382233"/>
            <a:chOff x="311455" y="2094614"/>
            <a:chExt cx="3494999" cy="1382233"/>
          </a:xfrm>
        </p:grpSpPr>
        <p:sp>
          <p:nvSpPr>
            <p:cNvPr id="6" name="Rounded Rectangle 5"/>
            <p:cNvSpPr/>
            <p:nvPr/>
          </p:nvSpPr>
          <p:spPr>
            <a:xfrm>
              <a:off x="3402417" y="2094614"/>
              <a:ext cx="404037" cy="414670"/>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311455" y="3296093"/>
              <a:ext cx="379660" cy="180754"/>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Curved Connector 12"/>
            <p:cNvCxnSpPr>
              <a:stCxn id="6" idx="1"/>
              <a:endCxn id="8" idx="0"/>
            </p:cNvCxnSpPr>
            <p:nvPr/>
          </p:nvCxnSpPr>
          <p:spPr>
            <a:xfrm rot="10800000" flipV="1">
              <a:off x="501285" y="2301949"/>
              <a:ext cx="2901132" cy="994144"/>
            </a:xfrm>
            <a:prstGeom prst="curvedConnector2">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9" name="Group 18"/>
          <p:cNvGrpSpPr/>
          <p:nvPr/>
        </p:nvGrpSpPr>
        <p:grpSpPr>
          <a:xfrm>
            <a:off x="304360" y="2512839"/>
            <a:ext cx="3516265" cy="1180206"/>
            <a:chOff x="304360" y="2512839"/>
            <a:chExt cx="3516265" cy="1180206"/>
          </a:xfrm>
        </p:grpSpPr>
        <p:sp>
          <p:nvSpPr>
            <p:cNvPr id="7" name="Rounded Rectangle 6"/>
            <p:cNvSpPr/>
            <p:nvPr/>
          </p:nvSpPr>
          <p:spPr>
            <a:xfrm>
              <a:off x="3416588" y="2512839"/>
              <a:ext cx="404037" cy="414670"/>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le 8"/>
            <p:cNvSpPr/>
            <p:nvPr/>
          </p:nvSpPr>
          <p:spPr>
            <a:xfrm>
              <a:off x="304360" y="3512291"/>
              <a:ext cx="379660" cy="180754"/>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Curved Connector 15"/>
            <p:cNvCxnSpPr>
              <a:stCxn id="7" idx="2"/>
            </p:cNvCxnSpPr>
            <p:nvPr/>
          </p:nvCxnSpPr>
          <p:spPr>
            <a:xfrm rot="5400000">
              <a:off x="1817283" y="1801343"/>
              <a:ext cx="675159" cy="2927490"/>
            </a:xfrm>
            <a:prstGeom prst="curvedConnector2">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54773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0757" y="2141502"/>
            <a:ext cx="8123236" cy="430887"/>
          </a:xfrm>
        </p:spPr>
        <p:txBody>
          <a:bodyPr/>
          <a:lstStyle/>
          <a:p>
            <a:pPr algn="ctr"/>
            <a:r>
              <a:rPr lang="en-US" dirty="0" smtClean="0"/>
              <a:t>This presentation is based on iNex V1.23-0</a:t>
            </a:r>
            <a:endParaRPr lang="en-US" dirty="0"/>
          </a:p>
        </p:txBody>
      </p:sp>
    </p:spTree>
    <p:extLst>
      <p:ext uri="{BB962C8B-B14F-4D97-AF65-F5344CB8AC3E}">
        <p14:creationId xmlns:p14="http://schemas.microsoft.com/office/powerpoint/2010/main" val="9752666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34427"/>
            <a:ext cx="8117206" cy="276999"/>
          </a:xfrm>
        </p:spPr>
        <p:txBody>
          <a:bodyPr/>
          <a:lstStyle/>
          <a:p>
            <a:r>
              <a:rPr lang="en-US" dirty="0" smtClean="0"/>
              <a:t>Phase4: Break-Out routines</a:t>
            </a:r>
            <a:endParaRPr lang="en-US" dirty="0"/>
          </a:p>
        </p:txBody>
      </p:sp>
      <p:sp>
        <p:nvSpPr>
          <p:cNvPr id="3" name="Title 2"/>
          <p:cNvSpPr>
            <a:spLocks noGrp="1"/>
          </p:cNvSpPr>
          <p:nvPr>
            <p:ph type="title"/>
          </p:nvPr>
        </p:nvSpPr>
        <p:spPr>
          <a:xfrm>
            <a:off x="331470" y="118101"/>
            <a:ext cx="8117206" cy="430887"/>
          </a:xfrm>
        </p:spPr>
        <p:txBody>
          <a:bodyPr/>
          <a:lstStyle/>
          <a:p>
            <a:r>
              <a:rPr lang="en-US" dirty="0" smtClean="0"/>
              <a:t>iNex processing, an in-depth explanation</a:t>
            </a:r>
            <a:endParaRPr lang="en-US" dirty="0"/>
          </a:p>
        </p:txBody>
      </p:sp>
      <p:sp>
        <p:nvSpPr>
          <p:cNvPr id="4" name="Content Placeholder 3"/>
          <p:cNvSpPr>
            <a:spLocks noGrp="1"/>
          </p:cNvSpPr>
          <p:nvPr>
            <p:ph sz="quarter" idx="10"/>
          </p:nvPr>
        </p:nvSpPr>
        <p:spPr>
          <a:xfrm>
            <a:off x="329184" y="986695"/>
            <a:ext cx="8119872" cy="948432"/>
          </a:xfrm>
        </p:spPr>
        <p:txBody>
          <a:bodyPr/>
          <a:lstStyle/>
          <a:p>
            <a:r>
              <a:rPr lang="en-US" dirty="0" smtClean="0"/>
              <a:t>From V1.21 onwards, iNex supports Perl-based break-out routines. </a:t>
            </a:r>
          </a:p>
          <a:p>
            <a:pPr marL="285750" indent="-285750">
              <a:buFont typeface="Arial" panose="020B0604020202020204" pitchFamily="34" charset="0"/>
              <a:buChar char="•"/>
            </a:pPr>
            <a:r>
              <a:rPr lang="en-US" sz="1600" b="0" dirty="0" smtClean="0">
                <a:solidFill>
                  <a:srgbClr val="000000"/>
                </a:solidFill>
              </a:rPr>
              <a:t>Main purpose is verification for known configuration issues, possibly related to CFI’s.</a:t>
            </a:r>
          </a:p>
          <a:p>
            <a:pPr marL="285750" lvl="1" indent="-285750">
              <a:buFont typeface="Arial" panose="020B0604020202020204" pitchFamily="34" charset="0"/>
              <a:buChar char="•"/>
            </a:pPr>
            <a:r>
              <a:rPr lang="en-US" dirty="0" smtClean="0"/>
              <a:t>Located in the &lt;INEX_HOME&gt;\</a:t>
            </a:r>
            <a:r>
              <a:rPr lang="en-US" dirty="0" err="1" smtClean="0"/>
              <a:t>defs</a:t>
            </a:r>
            <a:r>
              <a:rPr lang="en-US" dirty="0" smtClean="0"/>
              <a:t>\</a:t>
            </a:r>
            <a:r>
              <a:rPr lang="en-US" dirty="0" err="1" smtClean="0"/>
              <a:t>cfganal</a:t>
            </a:r>
            <a:r>
              <a:rPr lang="en-US" dirty="0" smtClean="0"/>
              <a:t> directory</a:t>
            </a:r>
          </a:p>
          <a:p>
            <a:pPr marL="285750" lvl="1" indent="-285750">
              <a:buFont typeface="Arial" panose="020B0604020202020204" pitchFamily="34" charset="0"/>
              <a:buChar char="•"/>
            </a:pP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587" y="1875295"/>
            <a:ext cx="5686514" cy="3122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113721" y="2498668"/>
            <a:ext cx="2902688" cy="1672253"/>
          </a:xfrm>
          <a:prstGeom prst="rect">
            <a:avLst/>
          </a:prstGeom>
          <a:noFill/>
          <a:ln w="19050">
            <a:solidFill>
              <a:srgbClr val="FF0000"/>
            </a:solidFill>
          </a:ln>
        </p:spPr>
        <p:txBody>
          <a:bodyPr wrap="square" rtlCol="0">
            <a:spAutoFit/>
          </a:bodyPr>
          <a:lstStyle/>
          <a:p>
            <a:pPr marL="0" lvl="1" defTabSz="430213">
              <a:spcAft>
                <a:spcPts val="400"/>
              </a:spcAft>
              <a:buSzPct val="100000"/>
            </a:pPr>
            <a:r>
              <a:rPr lang="en-US" sz="1600" dirty="0"/>
              <a:t>There is a break-out routine per </a:t>
            </a:r>
            <a:r>
              <a:rPr lang="en-US" sz="1600" dirty="0" smtClean="0"/>
              <a:t>object:</a:t>
            </a:r>
          </a:p>
          <a:p>
            <a:pPr marL="0" lvl="1" defTabSz="430213">
              <a:spcAft>
                <a:spcPts val="400"/>
              </a:spcAft>
              <a:buSzPct val="100000"/>
            </a:pPr>
            <a:r>
              <a:rPr lang="en-US" sz="1600" dirty="0" smtClean="0"/>
              <a:t>Cage, Cluster, CPG, Host, LD, Node, PD, </a:t>
            </a:r>
            <a:r>
              <a:rPr lang="en-US" sz="1600" dirty="0"/>
              <a:t>P</a:t>
            </a:r>
            <a:r>
              <a:rPr lang="en-US" sz="1600" dirty="0" smtClean="0"/>
              <a:t>ort, </a:t>
            </a:r>
            <a:r>
              <a:rPr lang="en-US" sz="1600" dirty="0" err="1" smtClean="0"/>
              <a:t>Rcopy</a:t>
            </a:r>
            <a:r>
              <a:rPr lang="en-US" sz="1600" dirty="0" smtClean="0"/>
              <a:t>, Task, VV</a:t>
            </a:r>
          </a:p>
          <a:p>
            <a:pPr marL="0" lvl="1" defTabSz="430213">
              <a:spcAft>
                <a:spcPts val="400"/>
              </a:spcAft>
              <a:buSzPct val="100000"/>
            </a:pPr>
            <a:r>
              <a:rPr lang="en-US" sz="1600" dirty="0" smtClean="0"/>
              <a:t>Also a break-out routine exists for Captured Data and Events.</a:t>
            </a:r>
            <a:endParaRPr lang="en-US" sz="1600" dirty="0" smtClean="0">
              <a:solidFill>
                <a:srgbClr val="000000"/>
              </a:solidFill>
              <a:latin typeface="HP Simplified" pitchFamily="34" charset="0"/>
              <a:cs typeface="HP Simplified" pitchFamily="34" charset="0"/>
            </a:endParaRPr>
          </a:p>
        </p:txBody>
      </p:sp>
    </p:spTree>
    <p:extLst>
      <p:ext uri="{BB962C8B-B14F-4D97-AF65-F5344CB8AC3E}">
        <p14:creationId xmlns:p14="http://schemas.microsoft.com/office/powerpoint/2010/main" val="20555046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23794"/>
            <a:ext cx="8117206" cy="276999"/>
          </a:xfrm>
        </p:spPr>
        <p:txBody>
          <a:bodyPr/>
          <a:lstStyle/>
          <a:p>
            <a:r>
              <a:rPr lang="en-US" dirty="0" smtClean="0"/>
              <a:t>Phase4: Break-Out routines</a:t>
            </a:r>
            <a:endParaRPr lang="en-US" dirty="0"/>
          </a:p>
        </p:txBody>
      </p:sp>
      <p:sp>
        <p:nvSpPr>
          <p:cNvPr id="3" name="Title 2"/>
          <p:cNvSpPr>
            <a:spLocks noGrp="1"/>
          </p:cNvSpPr>
          <p:nvPr>
            <p:ph type="title"/>
          </p:nvPr>
        </p:nvSpPr>
        <p:spPr>
          <a:xfrm>
            <a:off x="331470" y="107468"/>
            <a:ext cx="8117206" cy="430887"/>
          </a:xfrm>
        </p:spPr>
        <p:txBody>
          <a:bodyPr/>
          <a:lstStyle/>
          <a:p>
            <a:r>
              <a:rPr lang="en-US" dirty="0" smtClean="0"/>
              <a:t>iNex processing, an in-depth explanation</a:t>
            </a:r>
            <a:endParaRPr lang="en-US" dirty="0"/>
          </a:p>
        </p:txBody>
      </p:sp>
      <p:sp>
        <p:nvSpPr>
          <p:cNvPr id="4" name="Content Placeholder 3"/>
          <p:cNvSpPr>
            <a:spLocks noGrp="1"/>
          </p:cNvSpPr>
          <p:nvPr>
            <p:ph sz="quarter" idx="10"/>
          </p:nvPr>
        </p:nvSpPr>
        <p:spPr/>
        <p:txBody>
          <a:bodyPr/>
          <a:lstStyle/>
          <a:p>
            <a:pPr marL="285750" indent="-285750">
              <a:buFont typeface="Arial" panose="020B0604020202020204" pitchFamily="34" charset="0"/>
              <a:buChar char="•"/>
            </a:pPr>
            <a:r>
              <a:rPr lang="en-US" b="0" dirty="0" smtClean="0"/>
              <a:t>Break-Out routine is a text file, executed during the analysis phase. </a:t>
            </a:r>
          </a:p>
          <a:p>
            <a:pPr marL="285750" indent="-285750">
              <a:buFont typeface="Arial" panose="020B0604020202020204" pitchFamily="34" charset="0"/>
              <a:buChar char="•"/>
            </a:pPr>
            <a:r>
              <a:rPr lang="en-US" b="0" dirty="0" smtClean="0"/>
              <a:t>Standardized calling interface. Standardized feedback interface back into iNex.</a:t>
            </a:r>
          </a:p>
          <a:p>
            <a:pPr marL="285750" indent="-285750">
              <a:buFont typeface="Arial" panose="020B0604020202020204" pitchFamily="34" charset="0"/>
              <a:buChar char="•"/>
            </a:pPr>
            <a:r>
              <a:rPr lang="en-US" b="0" dirty="0" smtClean="0"/>
              <a:t>Findings are posted in related worksheet, offending object is highlighted and posted with a comment. </a:t>
            </a:r>
          </a:p>
          <a:p>
            <a:pPr marL="285750" indent="-285750">
              <a:buFont typeface="Arial" panose="020B0604020202020204" pitchFamily="34" charset="0"/>
              <a:buChar char="•"/>
            </a:pPr>
            <a:endParaRPr lang="en-US" b="0" dirty="0"/>
          </a:p>
          <a:p>
            <a:pPr marL="285750" indent="-285750">
              <a:buFont typeface="Arial" panose="020B0604020202020204" pitchFamily="34" charset="0"/>
              <a:buChar char="•"/>
            </a:pPr>
            <a:endParaRPr lang="en-US" b="0" dirty="0" smtClean="0"/>
          </a:p>
          <a:p>
            <a:pPr marL="285750" indent="-285750">
              <a:buFont typeface="Arial" panose="020B0604020202020204" pitchFamily="34" charset="0"/>
              <a:buChar char="•"/>
            </a:pPr>
            <a:endParaRPr lang="en-US" b="0" dirty="0" smtClean="0"/>
          </a:p>
          <a:p>
            <a:pPr marL="285750" indent="-285750">
              <a:buFont typeface="Arial" panose="020B0604020202020204" pitchFamily="34" charset="0"/>
              <a:buChar char="•"/>
            </a:pPr>
            <a:r>
              <a:rPr lang="en-US" b="0" dirty="0" smtClean="0"/>
              <a:t>Findings are posted in “Overview” worksheet in Analysis section. </a:t>
            </a:r>
          </a:p>
          <a:p>
            <a:pPr marL="285750" indent="-285750">
              <a:buFont typeface="Arial" panose="020B0604020202020204" pitchFamily="34" charset="0"/>
              <a:buChar char="•"/>
            </a:pPr>
            <a:endParaRPr lang="en-US" b="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0640" y="2270089"/>
            <a:ext cx="495300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97" y="3748649"/>
            <a:ext cx="8869552" cy="114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246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Phase4: Break-Out routines</a:t>
            </a:r>
            <a:endParaRPr lang="en-US" dirty="0"/>
          </a:p>
        </p:txBody>
      </p:sp>
      <p:sp>
        <p:nvSpPr>
          <p:cNvPr id="3" name="Title 2"/>
          <p:cNvSpPr>
            <a:spLocks noGrp="1"/>
          </p:cNvSpPr>
          <p:nvPr>
            <p:ph type="title"/>
          </p:nvPr>
        </p:nvSpPr>
        <p:spPr/>
        <p:txBody>
          <a:bodyPr/>
          <a:lstStyle/>
          <a:p>
            <a:r>
              <a:rPr lang="en-US" dirty="0" smtClean="0"/>
              <a:t>iNex processing, an in-depth explanation</a:t>
            </a:r>
            <a:endParaRPr lang="en-US" dirty="0"/>
          </a:p>
        </p:txBody>
      </p:sp>
      <p:sp>
        <p:nvSpPr>
          <p:cNvPr id="4" name="Content Placeholder 3"/>
          <p:cNvSpPr>
            <a:spLocks noGrp="1"/>
          </p:cNvSpPr>
          <p:nvPr>
            <p:ph sz="quarter" idx="10"/>
          </p:nvPr>
        </p:nvSpPr>
        <p:spPr>
          <a:xfrm>
            <a:off x="329183" y="1188721"/>
            <a:ext cx="8687226" cy="3861744"/>
          </a:xfrm>
        </p:spPr>
        <p:txBody>
          <a:bodyPr/>
          <a:lstStyle/>
          <a:p>
            <a:r>
              <a:rPr lang="en-US" b="0" dirty="0" smtClean="0">
                <a:solidFill>
                  <a:srgbClr val="000000"/>
                </a:solidFill>
              </a:rPr>
              <a:t>Implemented configuration checks (V1.22-1):</a:t>
            </a:r>
          </a:p>
          <a:p>
            <a:pPr marL="285750" indent="-285750">
              <a:buFont typeface="Arial" panose="020B0604020202020204" pitchFamily="34" charset="0"/>
              <a:buChar char="•"/>
            </a:pPr>
            <a:r>
              <a:rPr lang="en-US" b="0" dirty="0" smtClean="0">
                <a:solidFill>
                  <a:srgbClr val="0070C0"/>
                </a:solidFill>
              </a:rPr>
              <a:t>Node</a:t>
            </a:r>
            <a:r>
              <a:rPr lang="en-US" b="0" dirty="0" smtClean="0">
                <a:solidFill>
                  <a:srgbClr val="000000"/>
                </a:solidFill>
              </a:rPr>
              <a:t>: F- and T-class Data Cache DIMM, IPL5 on V-class, Cache Availability 100%</a:t>
            </a:r>
          </a:p>
          <a:p>
            <a:pPr marL="285750" indent="-285750">
              <a:buFont typeface="Arial" panose="020B0604020202020204" pitchFamily="34" charset="0"/>
              <a:buChar char="•"/>
            </a:pPr>
            <a:r>
              <a:rPr lang="en-US" b="0" dirty="0" smtClean="0">
                <a:solidFill>
                  <a:srgbClr val="0070C0"/>
                </a:solidFill>
              </a:rPr>
              <a:t>PD</a:t>
            </a:r>
            <a:r>
              <a:rPr lang="en-US" b="0" dirty="0" smtClean="0">
                <a:solidFill>
                  <a:srgbClr val="000000"/>
                </a:solidFill>
              </a:rPr>
              <a:t>: Seagate Eagle, Hitachi </a:t>
            </a:r>
            <a:r>
              <a:rPr lang="en-US" b="0" dirty="0" err="1" smtClean="0">
                <a:solidFill>
                  <a:srgbClr val="000000"/>
                </a:solidFill>
              </a:rPr>
              <a:t>MarsK</a:t>
            </a:r>
            <a:r>
              <a:rPr lang="en-US" b="0" dirty="0" smtClean="0">
                <a:solidFill>
                  <a:srgbClr val="000000"/>
                </a:solidFill>
              </a:rPr>
              <a:t> based upon serial numbers, disk drive firmware and </a:t>
            </a:r>
            <a:r>
              <a:rPr lang="en-US" b="0" dirty="0" err="1" smtClean="0">
                <a:solidFill>
                  <a:srgbClr val="000000"/>
                </a:solidFill>
              </a:rPr>
              <a:t>InFormOS</a:t>
            </a:r>
            <a:r>
              <a:rPr lang="en-US" b="0" dirty="0" smtClean="0">
                <a:solidFill>
                  <a:srgbClr val="000000"/>
                </a:solidFill>
              </a:rPr>
              <a:t> release. Hitachi </a:t>
            </a:r>
            <a:r>
              <a:rPr lang="en-US" b="0" dirty="0" err="1" smtClean="0">
                <a:solidFill>
                  <a:srgbClr val="000000"/>
                </a:solidFill>
              </a:rPr>
              <a:t>CobraE</a:t>
            </a:r>
            <a:r>
              <a:rPr lang="en-US" b="0" dirty="0" smtClean="0">
                <a:solidFill>
                  <a:srgbClr val="000000"/>
                </a:solidFill>
              </a:rPr>
              <a:t> based upon disk drive firmware</a:t>
            </a:r>
          </a:p>
          <a:p>
            <a:pPr marL="285750" indent="-285750">
              <a:buFont typeface="Arial" panose="020B0604020202020204" pitchFamily="34" charset="0"/>
              <a:buChar char="•"/>
            </a:pPr>
            <a:r>
              <a:rPr lang="en-US" b="0" dirty="0" smtClean="0">
                <a:solidFill>
                  <a:srgbClr val="0070C0"/>
                </a:solidFill>
              </a:rPr>
              <a:t>CPG</a:t>
            </a:r>
            <a:r>
              <a:rPr lang="en-US" b="0" dirty="0" smtClean="0">
                <a:solidFill>
                  <a:srgbClr val="000000"/>
                </a:solidFill>
              </a:rPr>
              <a:t>: Growth values meeting minimum requirements, deviations from default values</a:t>
            </a:r>
          </a:p>
          <a:p>
            <a:pPr marL="285750" indent="-285750">
              <a:buFont typeface="Arial" panose="020B0604020202020204" pitchFamily="34" charset="0"/>
              <a:buChar char="•"/>
            </a:pPr>
            <a:r>
              <a:rPr lang="en-US" b="0" dirty="0" smtClean="0">
                <a:solidFill>
                  <a:srgbClr val="0070C0"/>
                </a:solidFill>
              </a:rPr>
              <a:t>Captures</a:t>
            </a:r>
            <a:r>
              <a:rPr lang="en-US" b="0" dirty="0" smtClean="0">
                <a:solidFill>
                  <a:srgbClr val="000000"/>
                </a:solidFill>
              </a:rPr>
              <a:t>: Number of occasions of </a:t>
            </a:r>
            <a:r>
              <a:rPr lang="en-US" b="0" dirty="0" err="1" smtClean="0">
                <a:solidFill>
                  <a:srgbClr val="000000"/>
                </a:solidFill>
              </a:rPr>
              <a:t>ct_mgmt_get_port_info</a:t>
            </a:r>
            <a:r>
              <a:rPr lang="en-US" b="0" dirty="0" smtClean="0">
                <a:solidFill>
                  <a:srgbClr val="000000"/>
                </a:solidFill>
              </a:rPr>
              <a:t>,   </a:t>
            </a:r>
            <a:r>
              <a:rPr lang="en-US" b="0" dirty="0" err="1" smtClean="0">
                <a:solidFill>
                  <a:srgbClr val="000000"/>
                </a:solidFill>
              </a:rPr>
              <a:t>sdt_cdb_retry_func</a:t>
            </a:r>
            <a:r>
              <a:rPr lang="en-US" b="0" dirty="0" smtClean="0">
                <a:solidFill>
                  <a:srgbClr val="000000"/>
                </a:solidFill>
              </a:rPr>
              <a:t>, </a:t>
            </a:r>
            <a:r>
              <a:rPr lang="en-US" b="0" dirty="0" err="1" smtClean="0">
                <a:solidFill>
                  <a:srgbClr val="000000"/>
                </a:solidFill>
              </a:rPr>
              <a:t>els_ct_timeout</a:t>
            </a:r>
            <a:r>
              <a:rPr lang="en-US" b="0" dirty="0" smtClean="0">
                <a:solidFill>
                  <a:srgbClr val="000000"/>
                </a:solidFill>
              </a:rPr>
              <a:t>,   </a:t>
            </a:r>
            <a:r>
              <a:rPr lang="en-US" b="0" dirty="0" err="1" smtClean="0">
                <a:solidFill>
                  <a:srgbClr val="000000"/>
                </a:solidFill>
              </a:rPr>
              <a:t>scsi_send_cmnd_async</a:t>
            </a:r>
            <a:r>
              <a:rPr lang="en-US" b="0" dirty="0" smtClean="0">
                <a:solidFill>
                  <a:srgbClr val="000000"/>
                </a:solidFill>
              </a:rPr>
              <a:t>,   </a:t>
            </a:r>
            <a:r>
              <a:rPr lang="en-US" b="0" dirty="0" err="1" smtClean="0">
                <a:solidFill>
                  <a:srgbClr val="000000"/>
                </a:solidFill>
              </a:rPr>
              <a:t>scsi_send_cmnd_retry</a:t>
            </a:r>
            <a:r>
              <a:rPr lang="en-US" b="0" dirty="0" smtClean="0">
                <a:solidFill>
                  <a:srgbClr val="000000"/>
                </a:solidFill>
              </a:rPr>
              <a:t>, </a:t>
            </a:r>
            <a:r>
              <a:rPr lang="en-US" b="0" dirty="0" err="1" smtClean="0">
                <a:solidFill>
                  <a:srgbClr val="000000"/>
                </a:solidFill>
              </a:rPr>
              <a:t>sdt_getlbastatus</a:t>
            </a:r>
            <a:r>
              <a:rPr lang="en-US" b="0" dirty="0" smtClean="0">
                <a:solidFill>
                  <a:srgbClr val="000000"/>
                </a:solidFill>
              </a:rPr>
              <a:t>, excessive RTPG events due to down-rev Host Explorer. </a:t>
            </a:r>
          </a:p>
          <a:p>
            <a:pPr marL="285750" indent="-285750">
              <a:buFont typeface="Arial" panose="020B0604020202020204" pitchFamily="34" charset="0"/>
              <a:buChar char="•"/>
            </a:pPr>
            <a:r>
              <a:rPr lang="en-US" b="0" dirty="0" smtClean="0">
                <a:solidFill>
                  <a:srgbClr val="0070C0"/>
                </a:solidFill>
              </a:rPr>
              <a:t>Events</a:t>
            </a:r>
            <a:r>
              <a:rPr lang="en-US" b="0" dirty="0" smtClean="0">
                <a:solidFill>
                  <a:srgbClr val="000000"/>
                </a:solidFill>
              </a:rPr>
              <a:t>: Failure scenario’s of Hitachi </a:t>
            </a:r>
            <a:r>
              <a:rPr lang="en-US" b="0" dirty="0" err="1" smtClean="0">
                <a:solidFill>
                  <a:srgbClr val="000000"/>
                </a:solidFill>
              </a:rPr>
              <a:t>MarsK</a:t>
            </a:r>
            <a:r>
              <a:rPr lang="en-US" b="0" dirty="0" smtClean="0">
                <a:solidFill>
                  <a:srgbClr val="000000"/>
                </a:solidFill>
              </a:rPr>
              <a:t> and </a:t>
            </a:r>
            <a:r>
              <a:rPr lang="en-US" b="0" dirty="0" err="1" smtClean="0">
                <a:solidFill>
                  <a:srgbClr val="000000"/>
                </a:solidFill>
              </a:rPr>
              <a:t>CobraE</a:t>
            </a:r>
            <a:r>
              <a:rPr lang="en-US" b="0" dirty="0" smtClean="0">
                <a:solidFill>
                  <a:srgbClr val="000000"/>
                </a:solidFill>
              </a:rPr>
              <a:t> drives</a:t>
            </a:r>
          </a:p>
          <a:p>
            <a:pPr marL="285750" indent="-285750">
              <a:buFont typeface="Arial" panose="020B0604020202020204" pitchFamily="34" charset="0"/>
              <a:buChar char="•"/>
            </a:pPr>
            <a:r>
              <a:rPr lang="en-US" b="0" dirty="0" err="1" smtClean="0">
                <a:solidFill>
                  <a:srgbClr val="0070C0"/>
                </a:solidFill>
              </a:rPr>
              <a:t>RCopy</a:t>
            </a:r>
            <a:r>
              <a:rPr lang="en-US" b="0" dirty="0" smtClean="0">
                <a:solidFill>
                  <a:srgbClr val="000000"/>
                </a:solidFill>
              </a:rPr>
              <a:t>: Path Management policy for sync </a:t>
            </a:r>
            <a:r>
              <a:rPr lang="en-US" b="0" dirty="0" err="1" smtClean="0">
                <a:solidFill>
                  <a:srgbClr val="000000"/>
                </a:solidFill>
              </a:rPr>
              <a:t>RCGroups</a:t>
            </a:r>
            <a:r>
              <a:rPr lang="en-US" b="0" dirty="0" smtClean="0">
                <a:solidFill>
                  <a:srgbClr val="000000"/>
                </a:solidFill>
              </a:rPr>
              <a:t> with members presented to ESX servers. </a:t>
            </a:r>
          </a:p>
          <a:p>
            <a:pPr marL="285750" indent="-285750">
              <a:buFont typeface="Arial" panose="020B0604020202020204" pitchFamily="34" charset="0"/>
              <a:buChar char="•"/>
            </a:pPr>
            <a:r>
              <a:rPr lang="en-US" b="0" dirty="0" smtClean="0">
                <a:solidFill>
                  <a:srgbClr val="0070C0"/>
                </a:solidFill>
              </a:rPr>
              <a:t>Ports</a:t>
            </a:r>
            <a:r>
              <a:rPr lang="en-US" b="0" dirty="0" smtClean="0">
                <a:solidFill>
                  <a:srgbClr val="000000"/>
                </a:solidFill>
              </a:rPr>
              <a:t>: iSCSI ports configured with fixed IP addresses, Persistent Port.</a:t>
            </a:r>
            <a:endParaRPr lang="en-US" b="0" dirty="0">
              <a:solidFill>
                <a:srgbClr val="000000"/>
              </a:solidFill>
            </a:endParaRPr>
          </a:p>
        </p:txBody>
      </p:sp>
    </p:spTree>
    <p:extLst>
      <p:ext uri="{BB962C8B-B14F-4D97-AF65-F5344CB8AC3E}">
        <p14:creationId xmlns:p14="http://schemas.microsoft.com/office/powerpoint/2010/main" val="32386648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iNex Spreadsheets</a:t>
            </a:r>
            <a:endParaRPr lang="en-US" dirty="0"/>
          </a:p>
        </p:txBody>
      </p:sp>
    </p:spTree>
    <p:extLst>
      <p:ext uri="{BB962C8B-B14F-4D97-AF65-F5344CB8AC3E}">
        <p14:creationId xmlns:p14="http://schemas.microsoft.com/office/powerpoint/2010/main" val="9225828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smtClean="0"/>
              <a:t>Introduction</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5" name="Content Placeholder 4"/>
          <p:cNvSpPr>
            <a:spLocks noGrp="1"/>
          </p:cNvSpPr>
          <p:nvPr>
            <p:ph sz="quarter" idx="10"/>
          </p:nvPr>
        </p:nvSpPr>
        <p:spPr>
          <a:xfrm>
            <a:off x="329184" y="1188721"/>
            <a:ext cx="7942946" cy="3228975"/>
          </a:xfrm>
        </p:spPr>
        <p:txBody>
          <a:bodyPr/>
          <a:lstStyle/>
          <a:p>
            <a:pPr marL="285750" indent="-285750">
              <a:buFont typeface="Arial" panose="020B0604020202020204" pitchFamily="34" charset="0"/>
              <a:buChar char="•"/>
            </a:pPr>
            <a:r>
              <a:rPr lang="en-US" dirty="0" smtClean="0"/>
              <a:t>A “spreadsheet” is a file containing multiple worksheets. </a:t>
            </a:r>
          </a:p>
          <a:p>
            <a:endParaRPr lang="en-US" sz="1000" dirty="0" smtClean="0"/>
          </a:p>
          <a:p>
            <a:pPr marL="285750" indent="-285750">
              <a:buFont typeface="Arial" panose="020B0604020202020204" pitchFamily="34" charset="0"/>
              <a:buChar char="•"/>
            </a:pPr>
            <a:r>
              <a:rPr lang="en-US" dirty="0" smtClean="0"/>
              <a:t>Output is grouped in 3 spreadsheets:</a:t>
            </a:r>
          </a:p>
          <a:p>
            <a:pPr marL="627063" lvl="3" indent="-285750">
              <a:buFont typeface="Arial" panose="020B0604020202020204" pitchFamily="34" charset="0"/>
              <a:buChar char="•"/>
            </a:pPr>
            <a:r>
              <a:rPr lang="en-US" dirty="0" smtClean="0"/>
              <a:t>“</a:t>
            </a:r>
            <a:r>
              <a:rPr lang="en-US" i="1" dirty="0" smtClean="0">
                <a:solidFill>
                  <a:srgbClr val="0070C0"/>
                </a:solidFill>
              </a:rPr>
              <a:t>events</a:t>
            </a:r>
            <a:r>
              <a:rPr lang="en-US" dirty="0" smtClean="0"/>
              <a:t>”, which contains the output of events as well as captured data. </a:t>
            </a:r>
          </a:p>
          <a:p>
            <a:pPr marL="627063" lvl="3" indent="-285750">
              <a:buFont typeface="Arial" panose="020B0604020202020204" pitchFamily="34" charset="0"/>
              <a:buChar char="•"/>
            </a:pPr>
            <a:r>
              <a:rPr lang="en-US" dirty="0" smtClean="0"/>
              <a:t>“</a:t>
            </a:r>
            <a:r>
              <a:rPr lang="en-US" i="1" dirty="0" err="1" smtClean="0">
                <a:solidFill>
                  <a:srgbClr val="0070C0"/>
                </a:solidFill>
              </a:rPr>
              <a:t>lesb</a:t>
            </a:r>
            <a:r>
              <a:rPr lang="en-US" dirty="0" smtClean="0"/>
              <a:t>”, which contains the LESB / PEL information per port. </a:t>
            </a:r>
          </a:p>
          <a:p>
            <a:pPr marL="627063" lvl="3" indent="-285750">
              <a:buFont typeface="Arial" panose="020B0604020202020204" pitchFamily="34" charset="0"/>
              <a:buChar char="•"/>
            </a:pPr>
            <a:r>
              <a:rPr lang="en-US" dirty="0" smtClean="0"/>
              <a:t>“</a:t>
            </a:r>
            <a:r>
              <a:rPr lang="en-US" i="1" dirty="0" smtClean="0">
                <a:solidFill>
                  <a:srgbClr val="0070C0"/>
                </a:solidFill>
              </a:rPr>
              <a:t>main</a:t>
            </a:r>
            <a:r>
              <a:rPr lang="en-US" dirty="0" smtClean="0"/>
              <a:t>”, which contains all configuration information, and other, relatively small, worksheets.</a:t>
            </a:r>
          </a:p>
          <a:p>
            <a:pPr lvl="3" indent="0">
              <a:buNone/>
            </a:pPr>
            <a:r>
              <a:rPr lang="en-US" dirty="0" smtClean="0"/>
              <a:t>All spreadsheets contain Visual Basic macros, thus enabling single keystrokes for frequently used operations.</a:t>
            </a:r>
          </a:p>
          <a:p>
            <a:pPr lvl="3" indent="0">
              <a:buNone/>
            </a:pPr>
            <a:r>
              <a:rPr lang="en-US" dirty="0" smtClean="0"/>
              <a:t>All spreadsheets contain (relative) hyperlinks, allowing the spreadsheets to be moved to a different location after creation. </a:t>
            </a:r>
          </a:p>
          <a:p>
            <a:pPr lvl="3" indent="0">
              <a:buNone/>
            </a:pPr>
            <a:r>
              <a:rPr lang="en-US" dirty="0" smtClean="0"/>
              <a:t>A dedicated spreadsheet is created related to Node panic information.</a:t>
            </a:r>
          </a:p>
          <a:p>
            <a:pPr lvl="3" indent="0">
              <a:buNone/>
            </a:pPr>
            <a:endParaRPr lang="en-US" sz="1000" dirty="0"/>
          </a:p>
          <a:p>
            <a:pPr marL="285750" lvl="1" indent="-285750">
              <a:buFont typeface="Arial" panose="020B0604020202020204" pitchFamily="34" charset="0"/>
              <a:buChar char="•"/>
            </a:pPr>
            <a:r>
              <a:rPr lang="en-US" sz="1800" b="1" dirty="0" smtClean="0">
                <a:solidFill>
                  <a:srgbClr val="0096D6"/>
                </a:solidFill>
              </a:rPr>
              <a:t>Compressed output (“Grouping” in MS-Excel) is used to provide a better</a:t>
            </a:r>
          </a:p>
          <a:p>
            <a:pPr marL="288925" lvl="4" indent="0">
              <a:buNone/>
            </a:pPr>
            <a:r>
              <a:rPr lang="en-US" sz="1800" b="1" dirty="0">
                <a:solidFill>
                  <a:srgbClr val="0096D6"/>
                </a:solidFill>
              </a:rPr>
              <a:t>o</a:t>
            </a:r>
            <a:r>
              <a:rPr lang="en-US" sz="1800" b="1" dirty="0" smtClean="0">
                <a:solidFill>
                  <a:srgbClr val="0096D6"/>
                </a:solidFill>
              </a:rPr>
              <a:t>verview across all object of the same type, and allows to zoom in into a specific object.</a:t>
            </a:r>
            <a:endParaRPr lang="en-US" sz="1800" dirty="0" smtClean="0"/>
          </a:p>
          <a:p>
            <a:pPr marL="285750" lvl="1" indent="-285750">
              <a:buFont typeface="Arial" panose="020B0604020202020204" pitchFamily="34" charset="0"/>
              <a:buChar char="•"/>
            </a:pPr>
            <a:endParaRPr lang="en-US" dirty="0" smtClean="0"/>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2776" y="3558324"/>
            <a:ext cx="533400"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Group 15"/>
          <p:cNvGrpSpPr/>
          <p:nvPr/>
        </p:nvGrpSpPr>
        <p:grpSpPr>
          <a:xfrm>
            <a:off x="4912244" y="127580"/>
            <a:ext cx="4083932" cy="4603908"/>
            <a:chOff x="4912244" y="127580"/>
            <a:chExt cx="4083932" cy="4603908"/>
          </a:xfrm>
        </p:grpSpPr>
        <p:sp>
          <p:nvSpPr>
            <p:cNvPr id="6" name="Rounded Rectangle 5"/>
            <p:cNvSpPr/>
            <p:nvPr/>
          </p:nvSpPr>
          <p:spPr>
            <a:xfrm>
              <a:off x="8462776" y="3880883"/>
              <a:ext cx="351615" cy="287079"/>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8814391" y="3579590"/>
              <a:ext cx="181785" cy="322559"/>
            </a:xfrm>
            <a:prstGeom prst="round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Rounded Rectangle 7"/>
            <p:cNvSpPr/>
            <p:nvPr/>
          </p:nvSpPr>
          <p:spPr>
            <a:xfrm>
              <a:off x="8462776" y="4529470"/>
              <a:ext cx="175807" cy="202018"/>
            </a:xfrm>
            <a:prstGeom prst="round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TextBox 8"/>
            <p:cNvSpPr txBox="1"/>
            <p:nvPr/>
          </p:nvSpPr>
          <p:spPr>
            <a:xfrm>
              <a:off x="4912244" y="127580"/>
              <a:ext cx="4038541" cy="1107996"/>
            </a:xfrm>
            <a:prstGeom prst="rect">
              <a:avLst/>
            </a:prstGeom>
            <a:noFill/>
            <a:ln w="19050">
              <a:solidFill>
                <a:schemeClr val="accent2"/>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Indication that grouping is used. </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Click on “1” </a:t>
              </a:r>
              <a:r>
                <a:rPr lang="en-US" sz="1400" dirty="0" smtClean="0">
                  <a:solidFill>
                    <a:srgbClr val="000000"/>
                  </a:solidFill>
                  <a:latin typeface="HP Simplified" pitchFamily="34" charset="0"/>
                  <a:cs typeface="HP Simplified" pitchFamily="34" charset="0"/>
                  <a:sym typeface="Wingdings" panose="05000000000000000000" pitchFamily="2" charset="2"/>
                </a:rPr>
                <a:t></a:t>
              </a:r>
              <a:r>
                <a:rPr lang="en-US" sz="1400" dirty="0" smtClean="0">
                  <a:solidFill>
                    <a:srgbClr val="000000"/>
                  </a:solidFill>
                  <a:latin typeface="HP Simplified" pitchFamily="34" charset="0"/>
                  <a:cs typeface="HP Simplified" pitchFamily="34" charset="0"/>
                </a:rPr>
                <a:t> no details are shown</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Click on “2”</a:t>
              </a:r>
              <a:r>
                <a:rPr lang="en-US" sz="1400" dirty="0" smtClean="0">
                  <a:solidFill>
                    <a:srgbClr val="000000"/>
                  </a:solidFill>
                  <a:latin typeface="HP Simplified" pitchFamily="34" charset="0"/>
                  <a:cs typeface="HP Simplified" pitchFamily="34" charset="0"/>
                  <a:sym typeface="Wingdings" panose="05000000000000000000" pitchFamily="2" charset="2"/>
                </a:rPr>
                <a:t> all details are shown for al objects</a:t>
              </a:r>
            </a:p>
            <a:p>
              <a:pPr marL="0" defTabSz="430213">
                <a:spcAft>
                  <a:spcPts val="400"/>
                </a:spcAft>
                <a:buSzPct val="100000"/>
              </a:pPr>
              <a:r>
                <a:rPr lang="en-US" sz="1400" dirty="0" smtClean="0">
                  <a:solidFill>
                    <a:srgbClr val="000000"/>
                  </a:solidFill>
                  <a:latin typeface="HP Simplified" pitchFamily="34" charset="0"/>
                  <a:cs typeface="HP Simplified" pitchFamily="34" charset="0"/>
                  <a:sym typeface="Wingdings" panose="05000000000000000000" pitchFamily="2" charset="2"/>
                </a:rPr>
                <a:t>Click on “+”  all details are shown for single object</a:t>
              </a:r>
              <a:r>
                <a:rPr lang="en-US" sz="1400" dirty="0" smtClean="0">
                  <a:solidFill>
                    <a:srgbClr val="000000"/>
                  </a:solidFill>
                  <a:latin typeface="HP Simplified" pitchFamily="34" charset="0"/>
                  <a:cs typeface="HP Simplified" pitchFamily="34" charset="0"/>
                </a:rPr>
                <a:t> </a:t>
              </a:r>
            </a:p>
          </p:txBody>
        </p:sp>
        <p:cxnSp>
          <p:nvCxnSpPr>
            <p:cNvPr id="11" name="Curved Connector 10"/>
            <p:cNvCxnSpPr>
              <a:endCxn id="8" idx="1"/>
            </p:cNvCxnSpPr>
            <p:nvPr/>
          </p:nvCxnSpPr>
          <p:spPr>
            <a:xfrm rot="16200000" flipH="1">
              <a:off x="5999694" y="2167396"/>
              <a:ext cx="3394903" cy="1531262"/>
            </a:xfrm>
            <a:prstGeom prst="curvedConnector2">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Curved Connector 12"/>
            <p:cNvCxnSpPr>
              <a:stCxn id="9" idx="2"/>
              <a:endCxn id="6" idx="1"/>
            </p:cNvCxnSpPr>
            <p:nvPr/>
          </p:nvCxnSpPr>
          <p:spPr>
            <a:xfrm rot="16200000" flipH="1">
              <a:off x="6302722" y="1864368"/>
              <a:ext cx="2788847" cy="1531261"/>
            </a:xfrm>
            <a:prstGeom prst="curvedConnector2">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Curved Connector 14"/>
            <p:cNvCxnSpPr>
              <a:stCxn id="9" idx="2"/>
              <a:endCxn id="7" idx="0"/>
            </p:cNvCxnSpPr>
            <p:nvPr/>
          </p:nvCxnSpPr>
          <p:spPr>
            <a:xfrm rot="16200000" flipH="1">
              <a:off x="6746392" y="1420698"/>
              <a:ext cx="2344014" cy="1973769"/>
            </a:xfrm>
            <a:prstGeom prst="curvedConnector3">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5584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barn(inVertical)">
                                      <p:cBhvr>
                                        <p:cTn id="15" dur="500"/>
                                        <p:tgtEl>
                                          <p:spTgt spid="5">
                                            <p:txEl>
                                              <p:pRg st="3" end="3"/>
                                            </p:tx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barn(inVertical)">
                                      <p:cBhvr>
                                        <p:cTn id="18" dur="500"/>
                                        <p:tgtEl>
                                          <p:spTgt spid="5">
                                            <p:txEl>
                                              <p:pRg st="4" end="4"/>
                                            </p:txEl>
                                          </p:spTgt>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barn(inVertical)">
                                      <p:cBhvr>
                                        <p:cTn id="21" dur="500"/>
                                        <p:tgtEl>
                                          <p:spTgt spid="5">
                                            <p:txEl>
                                              <p:pRg st="5" end="5"/>
                                            </p:txEl>
                                          </p:spTgt>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barn(inVertical)">
                                      <p:cBhvr>
                                        <p:cTn id="24" dur="500"/>
                                        <p:tgtEl>
                                          <p:spTgt spid="5">
                                            <p:txEl>
                                              <p:pRg st="6" end="6"/>
                                            </p:txEl>
                                          </p:spTgt>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Effect transition="in" filter="barn(inVertical)">
                                      <p:cBhvr>
                                        <p:cTn id="27" dur="500"/>
                                        <p:tgtEl>
                                          <p:spTgt spid="5">
                                            <p:txEl>
                                              <p:pRg st="7" end="7"/>
                                            </p:txEl>
                                          </p:spTgt>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barn(inVertical)">
                                      <p:cBhvr>
                                        <p:cTn id="30" dur="500"/>
                                        <p:tgtEl>
                                          <p:spTgt spid="5">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animEffect transition="in" filter="barn(inVertical)">
                                      <p:cBhvr>
                                        <p:cTn id="35" dur="500"/>
                                        <p:tgtEl>
                                          <p:spTgt spid="5">
                                            <p:txEl>
                                              <p:pRg st="10" end="10"/>
                                            </p:txEl>
                                          </p:spTgt>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
                                            <p:txEl>
                                              <p:pRg st="11" end="11"/>
                                            </p:txEl>
                                          </p:spTgt>
                                        </p:tgtEl>
                                        <p:attrNameLst>
                                          <p:attrName>style.visibility</p:attrName>
                                        </p:attrNameLst>
                                      </p:cBhvr>
                                      <p:to>
                                        <p:strVal val="visible"/>
                                      </p:to>
                                    </p:set>
                                    <p:animEffect transition="in" filter="barn(inVertical)">
                                      <p:cBhvr>
                                        <p:cTn id="38" dur="500"/>
                                        <p:tgtEl>
                                          <p:spTgt spid="5">
                                            <p:txEl>
                                              <p:pRg st="11" end="1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barn(inVertical)">
                                      <p:cBhvr>
                                        <p:cTn id="43" dur="500"/>
                                        <p:tgtEl>
                                          <p:spTgt spid="102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645060"/>
            <a:ext cx="8117206" cy="276999"/>
          </a:xfrm>
        </p:spPr>
        <p:txBody>
          <a:bodyPr/>
          <a:lstStyle/>
          <a:p>
            <a:r>
              <a:rPr lang="en-US" dirty="0"/>
              <a:t>List of available worksheets (*.main.xlsm spreadsheet)</a:t>
            </a:r>
          </a:p>
        </p:txBody>
      </p:sp>
      <p:sp>
        <p:nvSpPr>
          <p:cNvPr id="3" name="Title 2"/>
          <p:cNvSpPr>
            <a:spLocks noGrp="1"/>
          </p:cNvSpPr>
          <p:nvPr>
            <p:ph type="title"/>
          </p:nvPr>
        </p:nvSpPr>
        <p:spPr>
          <a:xfrm>
            <a:off x="331470" y="128734"/>
            <a:ext cx="8117206" cy="430887"/>
          </a:xfrm>
        </p:spPr>
        <p:txBody>
          <a:bodyPr/>
          <a:lstStyle/>
          <a:p>
            <a:r>
              <a:rPr lang="en-US" dirty="0" smtClean="0"/>
              <a:t>iNex Spreadsheets</a:t>
            </a:r>
            <a:endParaRPr lang="en-US" dirty="0"/>
          </a:p>
        </p:txBody>
      </p:sp>
      <p:sp>
        <p:nvSpPr>
          <p:cNvPr id="5" name="Content Placeholder 4"/>
          <p:cNvSpPr>
            <a:spLocks noGrp="1"/>
          </p:cNvSpPr>
          <p:nvPr>
            <p:ph sz="quarter" idx="10"/>
          </p:nvPr>
        </p:nvSpPr>
        <p:spPr>
          <a:xfrm>
            <a:off x="329184" y="1082391"/>
            <a:ext cx="8119872" cy="3228975"/>
          </a:xfrm>
        </p:spPr>
        <p:txBody>
          <a:bodyPr/>
          <a:lstStyle/>
          <a:p>
            <a:r>
              <a:rPr lang="en-US" dirty="0" smtClean="0"/>
              <a:t>“</a:t>
            </a:r>
            <a:r>
              <a:rPr lang="en-US" i="1" dirty="0" smtClean="0">
                <a:solidFill>
                  <a:srgbClr val="FF0000"/>
                </a:solidFill>
              </a:rPr>
              <a:t>Overview</a:t>
            </a:r>
            <a:r>
              <a:rPr lang="en-US" dirty="0" smtClean="0"/>
              <a:t>”.  Primary worksheet. Contains system overview, check health output, analysis overview, hyperlinks to other worksheets. All other worksheets contain hyperlink back to this worksheet. </a:t>
            </a:r>
          </a:p>
          <a:p>
            <a:r>
              <a:rPr lang="en-US" dirty="0" smtClean="0"/>
              <a:t>“</a:t>
            </a:r>
            <a:r>
              <a:rPr lang="en-US" i="1" dirty="0" smtClean="0">
                <a:solidFill>
                  <a:srgbClr val="FF0000"/>
                </a:solidFill>
              </a:rPr>
              <a:t>Index</a:t>
            </a:r>
            <a:r>
              <a:rPr lang="en-US" dirty="0" smtClean="0"/>
              <a:t>”.  Provides hyperlinks grouped around object type.  The hyperlinks point to specific information category. </a:t>
            </a:r>
          </a:p>
          <a:p>
            <a:r>
              <a:rPr lang="en-US" dirty="0" smtClean="0"/>
              <a:t>“</a:t>
            </a:r>
            <a:r>
              <a:rPr lang="en-US" i="1" dirty="0" smtClean="0">
                <a:solidFill>
                  <a:srgbClr val="FF0000"/>
                </a:solidFill>
              </a:rPr>
              <a:t>Cluster</a:t>
            </a:r>
            <a:r>
              <a:rPr lang="en-US" dirty="0" smtClean="0"/>
              <a:t>”. Provides information on cluster level. Based upon various “</a:t>
            </a:r>
            <a:r>
              <a:rPr lang="en-US" sz="1200" dirty="0" err="1" smtClean="0">
                <a:solidFill>
                  <a:srgbClr val="0070C0"/>
                </a:solidFill>
              </a:rPr>
              <a:t>showsys</a:t>
            </a:r>
            <a:r>
              <a:rPr lang="en-US" dirty="0" smtClean="0"/>
              <a:t>”,  “</a:t>
            </a:r>
            <a:r>
              <a:rPr lang="en-US" sz="1200" dirty="0" err="1" smtClean="0">
                <a:solidFill>
                  <a:srgbClr val="0070C0"/>
                </a:solidFill>
              </a:rPr>
              <a:t>showversion</a:t>
            </a:r>
            <a:r>
              <a:rPr lang="en-US" dirty="0" smtClean="0"/>
              <a:t>”,  “</a:t>
            </a:r>
            <a:r>
              <a:rPr lang="en-US" sz="1200" dirty="0" err="1" smtClean="0">
                <a:solidFill>
                  <a:srgbClr val="0070C0"/>
                </a:solidFill>
              </a:rPr>
              <a:t>showlicense</a:t>
            </a:r>
            <a:r>
              <a:rPr lang="en-US" dirty="0" smtClean="0"/>
              <a:t>”, “</a:t>
            </a:r>
            <a:r>
              <a:rPr lang="en-US" sz="1200" dirty="0" err="1" smtClean="0">
                <a:solidFill>
                  <a:srgbClr val="0070C0"/>
                </a:solidFill>
              </a:rPr>
              <a:t>showsysmgr</a:t>
            </a:r>
            <a:r>
              <a:rPr lang="en-US" dirty="0" smtClean="0"/>
              <a:t>”, “</a:t>
            </a:r>
            <a:r>
              <a:rPr lang="en-US" sz="1200" dirty="0" err="1" smtClean="0">
                <a:solidFill>
                  <a:srgbClr val="0070C0"/>
                </a:solidFill>
              </a:rPr>
              <a:t>shownet</a:t>
            </a:r>
            <a:r>
              <a:rPr lang="en-US" dirty="0" smtClean="0"/>
              <a:t>”, “</a:t>
            </a:r>
            <a:r>
              <a:rPr lang="en-US" sz="1200" dirty="0" err="1" smtClean="0">
                <a:solidFill>
                  <a:srgbClr val="0070C0"/>
                </a:solidFill>
              </a:rPr>
              <a:t>showtocgen</a:t>
            </a:r>
            <a:r>
              <a:rPr lang="en-US" dirty="0" smtClean="0"/>
              <a:t>”, “</a:t>
            </a:r>
            <a:r>
              <a:rPr lang="en-US" sz="1200" dirty="0" err="1" smtClean="0">
                <a:solidFill>
                  <a:srgbClr val="0070C0"/>
                </a:solidFill>
              </a:rPr>
              <a:t>showtoc</a:t>
            </a:r>
            <a:r>
              <a:rPr lang="en-US" dirty="0" smtClean="0"/>
              <a:t>”, “</a:t>
            </a:r>
            <a:r>
              <a:rPr lang="en-US" sz="1200" dirty="0" err="1" smtClean="0">
                <a:solidFill>
                  <a:srgbClr val="0070C0"/>
                </a:solidFill>
              </a:rPr>
              <a:t>showuser</a:t>
            </a:r>
            <a:r>
              <a:rPr lang="en-US" dirty="0" smtClean="0"/>
              <a:t>”, “</a:t>
            </a:r>
            <a:r>
              <a:rPr lang="en-US" sz="1200" dirty="0" err="1" smtClean="0">
                <a:solidFill>
                  <a:srgbClr val="0070C0"/>
                </a:solidFill>
              </a:rPr>
              <a:t>showuseracl</a:t>
            </a:r>
            <a:r>
              <a:rPr lang="en-US" dirty="0" smtClean="0"/>
              <a:t>”, “</a:t>
            </a:r>
            <a:r>
              <a:rPr lang="en-US" sz="1200" dirty="0" err="1" smtClean="0">
                <a:solidFill>
                  <a:srgbClr val="0070C0"/>
                </a:solidFill>
              </a:rPr>
              <a:t>showuserconn</a:t>
            </a:r>
            <a:r>
              <a:rPr lang="en-US" dirty="0" smtClean="0"/>
              <a:t>”, “</a:t>
            </a:r>
            <a:r>
              <a:rPr lang="en-US" sz="1200" dirty="0" err="1" smtClean="0">
                <a:solidFill>
                  <a:srgbClr val="0070C0"/>
                </a:solidFill>
              </a:rPr>
              <a:t>showauthparam</a:t>
            </a:r>
            <a:r>
              <a:rPr lang="en-US" dirty="0" smtClean="0"/>
              <a:t>”, “</a:t>
            </a:r>
            <a:r>
              <a:rPr lang="en-US" sz="1200" dirty="0" err="1" smtClean="0">
                <a:solidFill>
                  <a:srgbClr val="0070C0"/>
                </a:solidFill>
              </a:rPr>
              <a:t>controlencryption</a:t>
            </a:r>
            <a:r>
              <a:rPr lang="en-US" sz="1200" dirty="0" smtClean="0">
                <a:solidFill>
                  <a:srgbClr val="0070C0"/>
                </a:solidFill>
              </a:rPr>
              <a:t> –status</a:t>
            </a:r>
            <a:r>
              <a:rPr lang="en-US" dirty="0" smtClean="0"/>
              <a:t>”, “</a:t>
            </a:r>
            <a:r>
              <a:rPr lang="en-US" sz="1200" dirty="0" err="1" smtClean="0">
                <a:solidFill>
                  <a:srgbClr val="0070C0"/>
                </a:solidFill>
              </a:rPr>
              <a:t>showpatch</a:t>
            </a:r>
            <a:r>
              <a:rPr lang="en-US" sz="1200" dirty="0" smtClean="0">
                <a:solidFill>
                  <a:srgbClr val="0070C0"/>
                </a:solidFill>
              </a:rPr>
              <a:t> –history</a:t>
            </a:r>
            <a:r>
              <a:rPr lang="en-US" dirty="0" smtClean="0"/>
              <a:t>” commands.</a:t>
            </a:r>
          </a:p>
          <a:p>
            <a:r>
              <a:rPr lang="en-US" dirty="0" smtClean="0"/>
              <a:t>“</a:t>
            </a:r>
            <a:r>
              <a:rPr lang="en-US" i="1" dirty="0" smtClean="0">
                <a:solidFill>
                  <a:srgbClr val="FF0000"/>
                </a:solidFill>
              </a:rPr>
              <a:t>Nodes</a:t>
            </a:r>
            <a:r>
              <a:rPr lang="en-US" dirty="0" smtClean="0"/>
              <a:t>”. Provides information on nodes, hence based upon  various “</a:t>
            </a:r>
            <a:r>
              <a:rPr lang="en-US" sz="1200" dirty="0" err="1" smtClean="0">
                <a:solidFill>
                  <a:srgbClr val="0070C0"/>
                </a:solidFill>
                <a:latin typeface="+mn-lt"/>
                <a:cs typeface="Courier New" panose="02070309020205020404" pitchFamily="49" charset="0"/>
              </a:rPr>
              <a:t>shownode</a:t>
            </a:r>
            <a:r>
              <a:rPr lang="en-US" dirty="0" smtClean="0"/>
              <a:t>”, “</a:t>
            </a:r>
            <a:r>
              <a:rPr lang="en-US" sz="1200" dirty="0" err="1" smtClean="0">
                <a:solidFill>
                  <a:srgbClr val="0070C0"/>
                </a:solidFill>
              </a:rPr>
              <a:t>showeeprom</a:t>
            </a:r>
            <a:r>
              <a:rPr lang="en-US" dirty="0" smtClean="0"/>
              <a:t>”, “</a:t>
            </a:r>
            <a:r>
              <a:rPr lang="en-US" sz="1200" dirty="0" err="1" smtClean="0">
                <a:solidFill>
                  <a:srgbClr val="0070C0"/>
                </a:solidFill>
              </a:rPr>
              <a:t>showbattery</a:t>
            </a:r>
            <a:r>
              <a:rPr lang="en-US" dirty="0" smtClean="0"/>
              <a:t>”, “</a:t>
            </a:r>
            <a:r>
              <a:rPr lang="en-US" sz="1200" dirty="0" err="1" smtClean="0">
                <a:solidFill>
                  <a:srgbClr val="0070C0"/>
                </a:solidFill>
              </a:rPr>
              <a:t>shownodeenv</a:t>
            </a:r>
            <a:r>
              <a:rPr lang="en-US" dirty="0" smtClean="0"/>
              <a:t>”, “</a:t>
            </a:r>
            <a:r>
              <a:rPr lang="en-US" sz="1200" dirty="0" err="1" smtClean="0">
                <a:solidFill>
                  <a:srgbClr val="0070C0"/>
                </a:solidFill>
              </a:rPr>
              <a:t>shownet</a:t>
            </a:r>
            <a:r>
              <a:rPr lang="en-US" dirty="0" smtClean="0"/>
              <a:t>”, “</a:t>
            </a:r>
            <a:r>
              <a:rPr lang="en-US" sz="1200" dirty="0" err="1" smtClean="0">
                <a:solidFill>
                  <a:srgbClr val="0070C0"/>
                </a:solidFill>
              </a:rPr>
              <a:t>showdate</a:t>
            </a:r>
            <a:r>
              <a:rPr lang="en-US" dirty="0" smtClean="0"/>
              <a:t>”  commands . Contains hyperlinks to </a:t>
            </a:r>
            <a:r>
              <a:rPr lang="en-US" dirty="0" err="1" smtClean="0"/>
              <a:t>Nemoe</a:t>
            </a:r>
            <a:r>
              <a:rPr lang="en-US" dirty="0" smtClean="0"/>
              <a:t> event logs, </a:t>
            </a:r>
            <a:r>
              <a:rPr lang="en-US" dirty="0" err="1" smtClean="0"/>
              <a:t>Nemoe</a:t>
            </a:r>
            <a:r>
              <a:rPr lang="en-US" dirty="0" smtClean="0"/>
              <a:t> Power Logs, BIOS Banners, BIOS Message Logs, Linux process info (</a:t>
            </a:r>
            <a:r>
              <a:rPr lang="en-US" sz="1200" dirty="0" err="1" smtClean="0">
                <a:solidFill>
                  <a:srgbClr val="0070C0"/>
                </a:solidFill>
                <a:latin typeface="+mn-lt"/>
                <a:cs typeface="Courier New" panose="02070309020205020404" pitchFamily="49" charset="0"/>
              </a:rPr>
              <a:t>ps</a:t>
            </a:r>
            <a:r>
              <a:rPr lang="en-US" sz="1200" dirty="0" smtClean="0">
                <a:solidFill>
                  <a:srgbClr val="0070C0"/>
                </a:solidFill>
                <a:latin typeface="+mn-lt"/>
                <a:cs typeface="Courier New" panose="02070309020205020404" pitchFamily="49" charset="0"/>
              </a:rPr>
              <a:t> –</a:t>
            </a:r>
            <a:r>
              <a:rPr lang="en-US" sz="1200" dirty="0" err="1" smtClean="0">
                <a:solidFill>
                  <a:srgbClr val="0070C0"/>
                </a:solidFill>
                <a:latin typeface="+mn-lt"/>
                <a:cs typeface="Courier New" panose="02070309020205020404" pitchFamily="49" charset="0"/>
              </a:rPr>
              <a:t>ef</a:t>
            </a:r>
            <a:r>
              <a:rPr lang="en-US" dirty="0" smtClean="0"/>
              <a:t>), Linux memory info (</a:t>
            </a:r>
            <a:r>
              <a:rPr lang="en-US" sz="1200" dirty="0" err="1" smtClean="0">
                <a:solidFill>
                  <a:srgbClr val="0070C0"/>
                </a:solidFill>
                <a:latin typeface="+mn-lt"/>
                <a:cs typeface="Courier New" panose="02070309020205020404" pitchFamily="49" charset="0"/>
              </a:rPr>
              <a:t>meminfo</a:t>
            </a:r>
            <a:r>
              <a:rPr lang="en-US" dirty="0" smtClean="0"/>
              <a:t>) on a per-node base. Automatic flagging of abnormal status / state fields and LED patterns. </a:t>
            </a:r>
          </a:p>
          <a:p>
            <a:r>
              <a:rPr lang="en-US" dirty="0" smtClean="0"/>
              <a:t>“</a:t>
            </a:r>
            <a:r>
              <a:rPr lang="en-US" i="1" dirty="0" smtClean="0">
                <a:solidFill>
                  <a:srgbClr val="FF0000"/>
                </a:solidFill>
              </a:rPr>
              <a:t>Port x– </a:t>
            </a:r>
            <a:r>
              <a:rPr lang="en-US" i="1" dirty="0">
                <a:solidFill>
                  <a:srgbClr val="FF0000"/>
                </a:solidFill>
              </a:rPr>
              <a:t>y</a:t>
            </a:r>
            <a:r>
              <a:rPr lang="en-US" dirty="0" smtClean="0"/>
              <a:t>”. Provides information on ports in the range x:0:0 – y:15:15. Based upon various “</a:t>
            </a:r>
            <a:r>
              <a:rPr lang="en-US" sz="1200" dirty="0" err="1" smtClean="0">
                <a:solidFill>
                  <a:srgbClr val="0070C0"/>
                </a:solidFill>
              </a:rPr>
              <a:t>showport</a:t>
            </a:r>
            <a:r>
              <a:rPr lang="en-US" dirty="0" smtClean="0"/>
              <a:t>” , “</a:t>
            </a:r>
            <a:r>
              <a:rPr lang="en-US" sz="1200" dirty="0" err="1" smtClean="0">
                <a:solidFill>
                  <a:srgbClr val="0070C0"/>
                </a:solidFill>
              </a:rPr>
              <a:t>showrctransport</a:t>
            </a:r>
            <a:r>
              <a:rPr lang="en-US" dirty="0" smtClean="0"/>
              <a:t>” commands. Contains hyperlinks to LESB / PEL information if available on a per port base. Automatic flagging of abnormal status / state / speed fields. Information is compressed, color coded. Per default, free ports are not displayed. </a:t>
            </a:r>
          </a:p>
          <a:p>
            <a:r>
              <a:rPr lang="en-US" dirty="0" smtClean="0"/>
              <a:t>“</a:t>
            </a:r>
            <a:r>
              <a:rPr lang="en-US" i="1" dirty="0" smtClean="0">
                <a:solidFill>
                  <a:srgbClr val="FF0000"/>
                </a:solidFill>
              </a:rPr>
              <a:t>SAN Ports</a:t>
            </a:r>
            <a:r>
              <a:rPr lang="en-US" dirty="0" smtClean="0"/>
              <a:t>”. Provides information on SAN from 3PAR point of view. Based upon various “</a:t>
            </a:r>
            <a:r>
              <a:rPr lang="en-US" sz="1200" dirty="0" err="1" smtClean="0">
                <a:solidFill>
                  <a:srgbClr val="0070C0"/>
                </a:solidFill>
              </a:rPr>
              <a:t>showportdev</a:t>
            </a:r>
            <a:r>
              <a:rPr lang="en-US" sz="1200" dirty="0">
                <a:solidFill>
                  <a:srgbClr val="0070C0"/>
                </a:solidFill>
              </a:rPr>
              <a:t> </a:t>
            </a:r>
            <a:r>
              <a:rPr lang="en-US" sz="1200" dirty="0" smtClean="0">
                <a:solidFill>
                  <a:srgbClr val="0070C0"/>
                </a:solidFill>
              </a:rPr>
              <a:t>n:s:p</a:t>
            </a:r>
            <a:r>
              <a:rPr lang="en-US" dirty="0" smtClean="0"/>
              <a:t>” commands. Automatic flagging of differences in output of “</a:t>
            </a:r>
            <a:r>
              <a:rPr lang="en-US" sz="1200" dirty="0" err="1" smtClean="0">
                <a:solidFill>
                  <a:srgbClr val="0070C0"/>
                </a:solidFill>
              </a:rPr>
              <a:t>showportdev</a:t>
            </a:r>
            <a:r>
              <a:rPr lang="en-US" dirty="0" smtClean="0"/>
              <a:t>” commands </a:t>
            </a:r>
            <a:endParaRPr lang="en-US" dirty="0"/>
          </a:p>
        </p:txBody>
      </p:sp>
    </p:spTree>
    <p:extLst>
      <p:ext uri="{BB962C8B-B14F-4D97-AF65-F5344CB8AC3E}">
        <p14:creationId xmlns:p14="http://schemas.microsoft.com/office/powerpoint/2010/main" val="22673553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655693"/>
            <a:ext cx="8117206" cy="276999"/>
          </a:xfrm>
        </p:spPr>
        <p:txBody>
          <a:bodyPr/>
          <a:lstStyle/>
          <a:p>
            <a:r>
              <a:rPr lang="en-US" dirty="0"/>
              <a:t>List of available worksheets (*.main.xlsm spreadsheet)</a:t>
            </a:r>
          </a:p>
        </p:txBody>
      </p:sp>
      <p:sp>
        <p:nvSpPr>
          <p:cNvPr id="3" name="Title 2"/>
          <p:cNvSpPr>
            <a:spLocks noGrp="1"/>
          </p:cNvSpPr>
          <p:nvPr>
            <p:ph type="title"/>
          </p:nvPr>
        </p:nvSpPr>
        <p:spPr>
          <a:xfrm>
            <a:off x="331470" y="139367"/>
            <a:ext cx="8117206" cy="430887"/>
          </a:xfrm>
        </p:spPr>
        <p:txBody>
          <a:bodyPr/>
          <a:lstStyle/>
          <a:p>
            <a:r>
              <a:rPr lang="en-US" dirty="0" smtClean="0"/>
              <a:t>iNex Spreadsheets</a:t>
            </a:r>
            <a:endParaRPr lang="en-US" dirty="0"/>
          </a:p>
        </p:txBody>
      </p:sp>
      <p:sp>
        <p:nvSpPr>
          <p:cNvPr id="5" name="Content Placeholder 4"/>
          <p:cNvSpPr>
            <a:spLocks noGrp="1"/>
          </p:cNvSpPr>
          <p:nvPr>
            <p:ph sz="quarter" idx="10"/>
          </p:nvPr>
        </p:nvSpPr>
        <p:spPr>
          <a:xfrm>
            <a:off x="212226" y="1061126"/>
            <a:ext cx="8325718" cy="3228975"/>
          </a:xfrm>
        </p:spPr>
        <p:txBody>
          <a:bodyPr/>
          <a:lstStyle/>
          <a:p>
            <a:r>
              <a:rPr lang="en-US" dirty="0" smtClean="0"/>
              <a:t>“</a:t>
            </a:r>
            <a:r>
              <a:rPr lang="en-US" i="1" dirty="0" smtClean="0">
                <a:solidFill>
                  <a:srgbClr val="FF0000"/>
                </a:solidFill>
              </a:rPr>
              <a:t>Cage Data</a:t>
            </a:r>
            <a:r>
              <a:rPr lang="en-US" dirty="0" smtClean="0"/>
              <a:t>”. Provides information on cages. Based upon various “</a:t>
            </a:r>
            <a:r>
              <a:rPr lang="en-US" sz="1200" dirty="0" err="1" smtClean="0">
                <a:solidFill>
                  <a:srgbClr val="0070C0"/>
                </a:solidFill>
              </a:rPr>
              <a:t>showcage</a:t>
            </a:r>
            <a:r>
              <a:rPr lang="en-US" dirty="0" smtClean="0"/>
              <a:t>” commands, </a:t>
            </a:r>
            <a:r>
              <a:rPr lang="en-US" b="1" dirty="0" smtClean="0"/>
              <a:t>except</a:t>
            </a:r>
            <a:r>
              <a:rPr lang="en-US" dirty="0" smtClean="0"/>
              <a:t> “</a:t>
            </a:r>
            <a:r>
              <a:rPr lang="en-US" sz="1200" dirty="0" err="1" smtClean="0">
                <a:solidFill>
                  <a:srgbClr val="0070C0"/>
                </a:solidFill>
              </a:rPr>
              <a:t>showcage</a:t>
            </a:r>
            <a:r>
              <a:rPr lang="en-US" sz="1200" dirty="0" smtClean="0">
                <a:solidFill>
                  <a:srgbClr val="0070C0"/>
                </a:solidFill>
              </a:rPr>
              <a:t> –e</a:t>
            </a:r>
            <a:r>
              <a:rPr lang="en-US" dirty="0" smtClean="0"/>
              <a:t>”. Layout is optimized per cage type. </a:t>
            </a:r>
            <a:r>
              <a:rPr lang="en-US" dirty="0"/>
              <a:t>Automatic flagging of abnormal status / state fields and LED patterns. </a:t>
            </a:r>
            <a:endParaRPr lang="en-US" dirty="0" smtClean="0"/>
          </a:p>
          <a:p>
            <a:r>
              <a:rPr lang="en-US" dirty="0" smtClean="0"/>
              <a:t>“</a:t>
            </a:r>
            <a:r>
              <a:rPr lang="en-US" i="1" dirty="0" smtClean="0">
                <a:solidFill>
                  <a:srgbClr val="FF0000"/>
                </a:solidFill>
              </a:rPr>
              <a:t>Cage </a:t>
            </a:r>
            <a:r>
              <a:rPr lang="en-US" i="1" dirty="0" err="1" smtClean="0">
                <a:solidFill>
                  <a:srgbClr val="FF0000"/>
                </a:solidFill>
              </a:rPr>
              <a:t>Comms</a:t>
            </a:r>
            <a:r>
              <a:rPr lang="en-US" dirty="0" smtClean="0"/>
              <a:t>”. Provides information on back-end communication to cages and disk drives. Based upon “</a:t>
            </a:r>
            <a:r>
              <a:rPr lang="en-US" sz="1200" dirty="0" err="1" smtClean="0">
                <a:solidFill>
                  <a:srgbClr val="0070C0"/>
                </a:solidFill>
              </a:rPr>
              <a:t>showcage</a:t>
            </a:r>
            <a:r>
              <a:rPr lang="en-US" sz="1200" dirty="0" smtClean="0">
                <a:solidFill>
                  <a:srgbClr val="0070C0"/>
                </a:solidFill>
              </a:rPr>
              <a:t> –e</a:t>
            </a:r>
            <a:r>
              <a:rPr lang="en-US" dirty="0" smtClean="0"/>
              <a:t>” output for non-EOS systems, “</a:t>
            </a:r>
            <a:r>
              <a:rPr lang="en-US" sz="1200" dirty="0" err="1" smtClean="0">
                <a:solidFill>
                  <a:srgbClr val="0070C0"/>
                </a:solidFill>
              </a:rPr>
              <a:t>showportperl</a:t>
            </a:r>
            <a:r>
              <a:rPr lang="en-US" sz="1200" dirty="0" smtClean="0">
                <a:solidFill>
                  <a:srgbClr val="0070C0"/>
                </a:solidFill>
              </a:rPr>
              <a:t> –both n:s:p</a:t>
            </a:r>
            <a:r>
              <a:rPr lang="en-US" dirty="0" smtClean="0"/>
              <a:t>” command for EOS systems. </a:t>
            </a:r>
            <a:r>
              <a:rPr lang="en-US" dirty="0"/>
              <a:t>Layout is optimized per cage type. </a:t>
            </a:r>
            <a:endParaRPr lang="en-US" dirty="0" smtClean="0"/>
          </a:p>
          <a:p>
            <a:r>
              <a:rPr lang="en-US" dirty="0" smtClean="0"/>
              <a:t>“</a:t>
            </a:r>
            <a:r>
              <a:rPr lang="en-US" i="1" dirty="0" err="1" smtClean="0">
                <a:solidFill>
                  <a:srgbClr val="FF0000"/>
                </a:solidFill>
              </a:rPr>
              <a:t>PhysicalDisks</a:t>
            </a:r>
            <a:r>
              <a:rPr lang="en-US" dirty="0" smtClean="0"/>
              <a:t>”.  Provides information per disk drive.  Based upon various “</a:t>
            </a:r>
            <a:r>
              <a:rPr lang="en-US" sz="1200" dirty="0" err="1" smtClean="0">
                <a:solidFill>
                  <a:srgbClr val="0070C0"/>
                </a:solidFill>
              </a:rPr>
              <a:t>showpd</a:t>
            </a:r>
            <a:r>
              <a:rPr lang="en-US" dirty="0" smtClean="0"/>
              <a:t>” and “</a:t>
            </a:r>
            <a:r>
              <a:rPr lang="en-US" sz="1200" dirty="0" err="1" smtClean="0">
                <a:solidFill>
                  <a:srgbClr val="0070C0"/>
                </a:solidFill>
              </a:rPr>
              <a:t>toctool</a:t>
            </a:r>
            <a:r>
              <a:rPr lang="en-US" sz="1200" dirty="0" smtClean="0">
                <a:solidFill>
                  <a:srgbClr val="0070C0"/>
                </a:solidFill>
              </a:rPr>
              <a:t> –l</a:t>
            </a:r>
            <a:r>
              <a:rPr lang="en-US" dirty="0" smtClean="0"/>
              <a:t>” commands. Automatic flagging of abnormal status / failed </a:t>
            </a:r>
            <a:r>
              <a:rPr lang="en-US" dirty="0" err="1" smtClean="0"/>
              <a:t>chunklets</a:t>
            </a:r>
            <a:r>
              <a:rPr lang="en-US" dirty="0" smtClean="0"/>
              <a:t> / firmware. Contains ‘</a:t>
            </a:r>
            <a:r>
              <a:rPr lang="en-US" dirty="0" err="1" smtClean="0"/>
              <a:t>databars</a:t>
            </a:r>
            <a:r>
              <a:rPr lang="en-US" dirty="0" smtClean="0"/>
              <a:t>’ to show remaining life left and capacity used. </a:t>
            </a:r>
          </a:p>
          <a:p>
            <a:r>
              <a:rPr lang="en-US" dirty="0" smtClean="0"/>
              <a:t>“</a:t>
            </a:r>
            <a:r>
              <a:rPr lang="en-US" i="1" dirty="0" smtClean="0">
                <a:solidFill>
                  <a:srgbClr val="FF0000"/>
                </a:solidFill>
              </a:rPr>
              <a:t>CPGs</a:t>
            </a:r>
            <a:r>
              <a:rPr lang="en-US" dirty="0" smtClean="0"/>
              <a:t>”.  Provides information per CPG. Based upon various “</a:t>
            </a:r>
            <a:r>
              <a:rPr lang="en-US" sz="1200" dirty="0" err="1" smtClean="0">
                <a:solidFill>
                  <a:srgbClr val="0070C0"/>
                </a:solidFill>
              </a:rPr>
              <a:t>showcpg</a:t>
            </a:r>
            <a:r>
              <a:rPr lang="en-US" dirty="0" smtClean="0"/>
              <a:t>” commands. Contains ‘</a:t>
            </a:r>
            <a:r>
              <a:rPr lang="en-US" dirty="0" err="1" smtClean="0"/>
              <a:t>databars</a:t>
            </a:r>
            <a:r>
              <a:rPr lang="en-US" dirty="0" smtClean="0"/>
              <a:t>’ to show  used vs allocated raw capacity. Contains pie-chart to compare user data within CPGs</a:t>
            </a:r>
          </a:p>
          <a:p>
            <a:r>
              <a:rPr lang="en-US" dirty="0" smtClean="0"/>
              <a:t>“</a:t>
            </a:r>
            <a:r>
              <a:rPr lang="en-US" i="1" dirty="0" err="1" smtClean="0">
                <a:solidFill>
                  <a:srgbClr val="FF0000"/>
                </a:solidFill>
              </a:rPr>
              <a:t>LogicalDisks</a:t>
            </a:r>
            <a:r>
              <a:rPr lang="en-US" dirty="0" smtClean="0"/>
              <a:t>”. Provides information per LD, including PDs used by a LD. Based upon various “</a:t>
            </a:r>
            <a:r>
              <a:rPr lang="en-US" i="1" dirty="0" err="1" smtClean="0">
                <a:solidFill>
                  <a:srgbClr val="0070C0"/>
                </a:solidFill>
              </a:rPr>
              <a:t>showld</a:t>
            </a:r>
            <a:r>
              <a:rPr lang="en-US" dirty="0" smtClean="0"/>
              <a:t>”, “</a:t>
            </a:r>
            <a:r>
              <a:rPr lang="en-US" sz="1200" dirty="0" err="1" smtClean="0">
                <a:solidFill>
                  <a:srgbClr val="0070C0"/>
                </a:solidFill>
              </a:rPr>
              <a:t>showpdch</a:t>
            </a:r>
            <a:r>
              <a:rPr lang="en-US" dirty="0" smtClean="0"/>
              <a:t>” and “</a:t>
            </a:r>
            <a:r>
              <a:rPr lang="en-US" sz="1200" dirty="0" err="1" smtClean="0">
                <a:solidFill>
                  <a:srgbClr val="0070C0"/>
                </a:solidFill>
              </a:rPr>
              <a:t>showldch</a:t>
            </a:r>
            <a:r>
              <a:rPr lang="en-US" dirty="0" smtClean="0"/>
              <a:t>” commands. Automatic flagging of abnormal status. </a:t>
            </a:r>
          </a:p>
          <a:p>
            <a:r>
              <a:rPr lang="en-US" dirty="0" smtClean="0"/>
              <a:t>“</a:t>
            </a:r>
            <a:r>
              <a:rPr lang="en-US" i="1" dirty="0" err="1" smtClean="0">
                <a:solidFill>
                  <a:srgbClr val="FF0000"/>
                </a:solidFill>
              </a:rPr>
              <a:t>VirtualVolumes</a:t>
            </a:r>
            <a:r>
              <a:rPr lang="en-US" dirty="0" smtClean="0"/>
              <a:t>”. Provides information per VV, SCSI reservations and </a:t>
            </a:r>
            <a:r>
              <a:rPr lang="en-US" dirty="0" err="1" smtClean="0"/>
              <a:t>QoS</a:t>
            </a:r>
            <a:r>
              <a:rPr lang="en-US" dirty="0" smtClean="0"/>
              <a:t>. Based upon various “</a:t>
            </a:r>
            <a:r>
              <a:rPr lang="en-US" sz="1200" dirty="0" err="1" smtClean="0">
                <a:solidFill>
                  <a:srgbClr val="0070C0"/>
                </a:solidFill>
              </a:rPr>
              <a:t>showvv</a:t>
            </a:r>
            <a:r>
              <a:rPr lang="en-US" dirty="0" smtClean="0"/>
              <a:t>”, “</a:t>
            </a:r>
            <a:r>
              <a:rPr lang="en-US" sz="1200" dirty="0" err="1" smtClean="0">
                <a:solidFill>
                  <a:srgbClr val="0070C0"/>
                </a:solidFill>
              </a:rPr>
              <a:t>showvvset</a:t>
            </a:r>
            <a:r>
              <a:rPr lang="en-US" dirty="0" smtClean="0"/>
              <a:t>”, “</a:t>
            </a:r>
            <a:r>
              <a:rPr lang="en-US" sz="1200" dirty="0" err="1" smtClean="0">
                <a:solidFill>
                  <a:srgbClr val="0070C0"/>
                </a:solidFill>
              </a:rPr>
              <a:t>showvlun</a:t>
            </a:r>
            <a:r>
              <a:rPr lang="en-US" dirty="0" smtClean="0"/>
              <a:t>”, “</a:t>
            </a:r>
            <a:r>
              <a:rPr lang="en-US" sz="1200" dirty="0" err="1" smtClean="0">
                <a:solidFill>
                  <a:srgbClr val="0070C0"/>
                </a:solidFill>
              </a:rPr>
              <a:t>showvvcpg</a:t>
            </a:r>
            <a:r>
              <a:rPr lang="en-US" dirty="0" smtClean="0"/>
              <a:t>”, “</a:t>
            </a:r>
            <a:r>
              <a:rPr lang="en-US" sz="1200" dirty="0" err="1" smtClean="0">
                <a:solidFill>
                  <a:srgbClr val="0070C0"/>
                </a:solidFill>
              </a:rPr>
              <a:t>showvvmap</a:t>
            </a:r>
            <a:r>
              <a:rPr lang="en-US" dirty="0" smtClean="0"/>
              <a:t>”, “</a:t>
            </a:r>
            <a:r>
              <a:rPr lang="en-US" sz="1200" dirty="0" err="1" smtClean="0">
                <a:solidFill>
                  <a:srgbClr val="0070C0"/>
                </a:solidFill>
              </a:rPr>
              <a:t>showqos</a:t>
            </a:r>
            <a:r>
              <a:rPr lang="en-US" dirty="0" smtClean="0"/>
              <a:t>”, “</a:t>
            </a:r>
            <a:r>
              <a:rPr lang="en-US" sz="1200" dirty="0" err="1" smtClean="0">
                <a:solidFill>
                  <a:srgbClr val="0070C0"/>
                </a:solidFill>
              </a:rPr>
              <a:t>showrsv</a:t>
            </a:r>
            <a:r>
              <a:rPr lang="en-US" dirty="0" smtClean="0"/>
              <a:t>”, “</a:t>
            </a:r>
            <a:r>
              <a:rPr lang="en-US" sz="1200" dirty="0" err="1" smtClean="0">
                <a:solidFill>
                  <a:srgbClr val="0070C0"/>
                </a:solidFill>
              </a:rPr>
              <a:t>showrcopy</a:t>
            </a:r>
            <a:r>
              <a:rPr lang="en-US" sz="1200" dirty="0" smtClean="0">
                <a:solidFill>
                  <a:srgbClr val="0070C0"/>
                </a:solidFill>
              </a:rPr>
              <a:t> -d</a:t>
            </a:r>
            <a:r>
              <a:rPr lang="en-US" dirty="0" smtClean="0"/>
              <a:t>”  commands</a:t>
            </a:r>
            <a:r>
              <a:rPr lang="en-US" dirty="0"/>
              <a:t>. Automatic flagging of abnormal status. </a:t>
            </a:r>
            <a:r>
              <a:rPr lang="en-US" dirty="0" smtClean="0"/>
              <a:t> Contains ‘</a:t>
            </a:r>
            <a:r>
              <a:rPr lang="en-US" dirty="0" err="1" smtClean="0"/>
              <a:t>databars</a:t>
            </a:r>
            <a:r>
              <a:rPr lang="en-US" dirty="0" smtClean="0"/>
              <a:t>” to show ratio between allocated vs reserved user space, as well as, per VV, the ratio of allocated space versus allocated space per CPG. </a:t>
            </a:r>
            <a:r>
              <a:rPr lang="en-US" dirty="0"/>
              <a:t>Information per default displayed in compressed format.</a:t>
            </a:r>
            <a:endParaRPr lang="en-US" dirty="0" smtClean="0"/>
          </a:p>
          <a:p>
            <a:pPr marL="0" indent="0">
              <a:buNone/>
            </a:pPr>
            <a:endParaRPr lang="en-US" dirty="0"/>
          </a:p>
        </p:txBody>
      </p:sp>
    </p:spTree>
    <p:extLst>
      <p:ext uri="{BB962C8B-B14F-4D97-AF65-F5344CB8AC3E}">
        <p14:creationId xmlns:p14="http://schemas.microsoft.com/office/powerpoint/2010/main" val="18614057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708858"/>
            <a:ext cx="8117206" cy="276999"/>
          </a:xfrm>
        </p:spPr>
        <p:txBody>
          <a:bodyPr/>
          <a:lstStyle/>
          <a:p>
            <a:r>
              <a:rPr lang="en-US" dirty="0"/>
              <a:t>List of available worksheets (*.main.xlsm spreadsheet)</a:t>
            </a:r>
          </a:p>
        </p:txBody>
      </p:sp>
      <p:sp>
        <p:nvSpPr>
          <p:cNvPr id="3" name="Title 2"/>
          <p:cNvSpPr>
            <a:spLocks noGrp="1"/>
          </p:cNvSpPr>
          <p:nvPr>
            <p:ph type="title"/>
          </p:nvPr>
        </p:nvSpPr>
        <p:spPr>
          <a:xfrm>
            <a:off x="331470" y="192532"/>
            <a:ext cx="8117206" cy="430887"/>
          </a:xfrm>
        </p:spPr>
        <p:txBody>
          <a:bodyPr/>
          <a:lstStyle/>
          <a:p>
            <a:r>
              <a:rPr lang="en-US" dirty="0" smtClean="0"/>
              <a:t>iNex Spreadsheets</a:t>
            </a:r>
            <a:endParaRPr lang="en-US" dirty="0"/>
          </a:p>
        </p:txBody>
      </p:sp>
      <p:sp>
        <p:nvSpPr>
          <p:cNvPr id="5" name="Content Placeholder 4"/>
          <p:cNvSpPr>
            <a:spLocks noGrp="1"/>
          </p:cNvSpPr>
          <p:nvPr>
            <p:ph sz="quarter" idx="10"/>
          </p:nvPr>
        </p:nvSpPr>
        <p:spPr>
          <a:xfrm>
            <a:off x="329183" y="1146189"/>
            <a:ext cx="8527737" cy="3228975"/>
          </a:xfrm>
        </p:spPr>
        <p:txBody>
          <a:bodyPr/>
          <a:lstStyle/>
          <a:p>
            <a:r>
              <a:rPr lang="en-US" dirty="0" smtClean="0"/>
              <a:t>“</a:t>
            </a:r>
            <a:r>
              <a:rPr lang="en-US" i="1" dirty="0" smtClean="0">
                <a:solidFill>
                  <a:srgbClr val="FF0000"/>
                </a:solidFill>
              </a:rPr>
              <a:t>Hosts and LUNs</a:t>
            </a:r>
            <a:r>
              <a:rPr lang="en-US" dirty="0" smtClean="0"/>
              <a:t>”. Provides information on Hosts and their presented LUNs, as well as host persona definitions (release </a:t>
            </a:r>
            <a:r>
              <a:rPr lang="en-US" dirty="0" err="1" smtClean="0"/>
              <a:t>dependant</a:t>
            </a:r>
            <a:r>
              <a:rPr lang="en-US" dirty="0" smtClean="0"/>
              <a:t>). Information per default displayed in compressed format. Based upon  various “</a:t>
            </a:r>
            <a:r>
              <a:rPr lang="en-US" sz="1200" dirty="0" err="1" smtClean="0">
                <a:solidFill>
                  <a:srgbClr val="0070C0"/>
                </a:solidFill>
              </a:rPr>
              <a:t>showhost</a:t>
            </a:r>
            <a:r>
              <a:rPr lang="en-US" dirty="0" smtClean="0"/>
              <a:t>”, “</a:t>
            </a:r>
            <a:r>
              <a:rPr lang="en-US" sz="1200" dirty="0" err="1" smtClean="0">
                <a:solidFill>
                  <a:srgbClr val="0070C0"/>
                </a:solidFill>
              </a:rPr>
              <a:t>showhostset</a:t>
            </a:r>
            <a:r>
              <a:rPr lang="en-US" dirty="0" smtClean="0"/>
              <a:t>”, “</a:t>
            </a:r>
            <a:r>
              <a:rPr lang="en-US" sz="1200" dirty="0" err="1" smtClean="0">
                <a:solidFill>
                  <a:srgbClr val="0070C0"/>
                </a:solidFill>
              </a:rPr>
              <a:t>showvlun</a:t>
            </a:r>
            <a:r>
              <a:rPr lang="en-US" dirty="0" smtClean="0"/>
              <a:t>” command. Contains matrix per HBA, which indicates on which host ports the VLUNs are presented. </a:t>
            </a:r>
          </a:p>
          <a:p>
            <a:r>
              <a:rPr lang="en-US" dirty="0" smtClean="0"/>
              <a:t>“</a:t>
            </a:r>
            <a:r>
              <a:rPr lang="en-US" i="1" dirty="0" err="1" smtClean="0">
                <a:solidFill>
                  <a:srgbClr val="FF0000"/>
                </a:solidFill>
              </a:rPr>
              <a:t>RemoteCopy</a:t>
            </a:r>
            <a:r>
              <a:rPr lang="en-US" dirty="0" smtClean="0"/>
              <a:t>”. Provides information on Remote Copy, and non-RC targets. Based upon “</a:t>
            </a:r>
            <a:r>
              <a:rPr lang="en-US" sz="1200" dirty="0" err="1" smtClean="0">
                <a:solidFill>
                  <a:srgbClr val="0070C0"/>
                </a:solidFill>
              </a:rPr>
              <a:t>showrcopy</a:t>
            </a:r>
            <a:r>
              <a:rPr lang="en-US" sz="1200" dirty="0" smtClean="0">
                <a:solidFill>
                  <a:srgbClr val="0070C0"/>
                </a:solidFill>
              </a:rPr>
              <a:t> –d</a:t>
            </a:r>
            <a:r>
              <a:rPr lang="en-US" dirty="0" smtClean="0"/>
              <a:t>”. “</a:t>
            </a:r>
            <a:r>
              <a:rPr lang="en-US" sz="1200" dirty="0" err="1" smtClean="0">
                <a:solidFill>
                  <a:srgbClr val="0070C0"/>
                </a:solidFill>
              </a:rPr>
              <a:t>showtarget</a:t>
            </a:r>
            <a:r>
              <a:rPr lang="en-US" dirty="0" smtClean="0"/>
              <a:t>” commands. Automatic flagging of abnormal status / state / </a:t>
            </a:r>
            <a:r>
              <a:rPr lang="en-US" dirty="0"/>
              <a:t>unknown targets Information per default displayed in compressed format.</a:t>
            </a:r>
            <a:endParaRPr lang="en-US" dirty="0" smtClean="0"/>
          </a:p>
          <a:p>
            <a:r>
              <a:rPr lang="en-US" dirty="0" smtClean="0"/>
              <a:t>“</a:t>
            </a:r>
            <a:r>
              <a:rPr lang="en-US" i="1" dirty="0" smtClean="0">
                <a:solidFill>
                  <a:srgbClr val="FF0000"/>
                </a:solidFill>
              </a:rPr>
              <a:t>Memory</a:t>
            </a:r>
            <a:r>
              <a:rPr lang="en-US" dirty="0" smtClean="0"/>
              <a:t>”. Provides  time-stamped information on memory usage per node. Based upon “Memory usage information” events, which are part of “</a:t>
            </a:r>
            <a:r>
              <a:rPr lang="en-US" sz="1200" dirty="0" err="1" smtClean="0">
                <a:solidFill>
                  <a:srgbClr val="0070C0"/>
                </a:solidFill>
              </a:rPr>
              <a:t>showeventlog</a:t>
            </a:r>
            <a:r>
              <a:rPr lang="en-US" sz="1200" dirty="0" smtClean="0">
                <a:solidFill>
                  <a:srgbClr val="0070C0"/>
                </a:solidFill>
              </a:rPr>
              <a:t> –d –debug –</a:t>
            </a:r>
            <a:r>
              <a:rPr lang="en-US" sz="1200" dirty="0" err="1" smtClean="0">
                <a:solidFill>
                  <a:srgbClr val="0070C0"/>
                </a:solidFill>
              </a:rPr>
              <a:t>oneline</a:t>
            </a:r>
            <a:r>
              <a:rPr lang="en-US" dirty="0" smtClean="0"/>
              <a:t>” command. Automatic flagging when (release and model dependent) thresholds are exceeded. </a:t>
            </a:r>
          </a:p>
          <a:p>
            <a:r>
              <a:rPr lang="en-US" dirty="0" smtClean="0"/>
              <a:t>“</a:t>
            </a:r>
            <a:r>
              <a:rPr lang="en-US" i="1" dirty="0" smtClean="0">
                <a:solidFill>
                  <a:srgbClr val="FF0000"/>
                </a:solidFill>
              </a:rPr>
              <a:t>Tasks</a:t>
            </a:r>
            <a:r>
              <a:rPr lang="en-US" dirty="0" smtClean="0"/>
              <a:t>”.  Provides information on tasks. Based upon “</a:t>
            </a:r>
            <a:r>
              <a:rPr lang="en-US" sz="1200" dirty="0" err="1" smtClean="0">
                <a:solidFill>
                  <a:srgbClr val="0070C0"/>
                </a:solidFill>
              </a:rPr>
              <a:t>showtask</a:t>
            </a:r>
            <a:r>
              <a:rPr lang="en-US" dirty="0" smtClean="0"/>
              <a:t>” command as well as </a:t>
            </a:r>
            <a:r>
              <a:rPr lang="en-US" sz="1200" dirty="0" smtClean="0">
                <a:solidFill>
                  <a:srgbClr val="0070C0"/>
                </a:solidFill>
              </a:rPr>
              <a:t>/</a:t>
            </a:r>
            <a:r>
              <a:rPr lang="en-US" sz="1200" dirty="0" err="1" smtClean="0">
                <a:solidFill>
                  <a:srgbClr val="0070C0"/>
                </a:solidFill>
              </a:rPr>
              <a:t>pr_mnt</a:t>
            </a:r>
            <a:r>
              <a:rPr lang="en-US" sz="1200" dirty="0" smtClean="0">
                <a:solidFill>
                  <a:srgbClr val="0070C0"/>
                </a:solidFill>
              </a:rPr>
              <a:t>/</a:t>
            </a:r>
            <a:r>
              <a:rPr lang="en-US" sz="1200" dirty="0" err="1" smtClean="0">
                <a:solidFill>
                  <a:srgbClr val="0070C0"/>
                </a:solidFill>
              </a:rPr>
              <a:t>tasks_data</a:t>
            </a:r>
            <a:r>
              <a:rPr lang="en-US" sz="1200" dirty="0" smtClean="0">
                <a:solidFill>
                  <a:srgbClr val="0070C0"/>
                </a:solidFill>
              </a:rPr>
              <a:t>/</a:t>
            </a:r>
            <a:r>
              <a:rPr lang="en-US" sz="1200" dirty="0" err="1" smtClean="0">
                <a:solidFill>
                  <a:srgbClr val="0070C0"/>
                </a:solidFill>
              </a:rPr>
              <a:t>tasks_detail</a:t>
            </a:r>
            <a:r>
              <a:rPr lang="en-US" sz="1200" dirty="0" smtClean="0">
                <a:solidFill>
                  <a:srgbClr val="0070C0"/>
                </a:solidFill>
              </a:rPr>
              <a:t>_* </a:t>
            </a:r>
            <a:r>
              <a:rPr lang="en-US" dirty="0" smtClean="0"/>
              <a:t>files. Provides ability of “</a:t>
            </a:r>
            <a:r>
              <a:rPr lang="en-US" dirty="0" err="1" smtClean="0"/>
              <a:t>OpenFile</a:t>
            </a:r>
            <a:r>
              <a:rPr lang="en-US" dirty="0" smtClean="0"/>
              <a:t>” macro to show tasks_detail_*.txt file, which is created during iNex processing (Phase2). </a:t>
            </a:r>
          </a:p>
          <a:p>
            <a:r>
              <a:rPr lang="en-US" dirty="0" smtClean="0"/>
              <a:t>“</a:t>
            </a:r>
            <a:r>
              <a:rPr lang="en-US" i="1" dirty="0" smtClean="0">
                <a:solidFill>
                  <a:srgbClr val="FF0000"/>
                </a:solidFill>
              </a:rPr>
              <a:t>SR AO </a:t>
            </a:r>
            <a:r>
              <a:rPr lang="en-US" i="1" dirty="0" err="1" smtClean="0">
                <a:solidFill>
                  <a:srgbClr val="FF0000"/>
                </a:solidFill>
              </a:rPr>
              <a:t>Config</a:t>
            </a:r>
            <a:r>
              <a:rPr lang="en-US" i="1" dirty="0" smtClean="0">
                <a:solidFill>
                  <a:srgbClr val="FF0000"/>
                </a:solidFill>
              </a:rPr>
              <a:t> and Events</a:t>
            </a:r>
            <a:r>
              <a:rPr lang="en-US" dirty="0" smtClean="0"/>
              <a:t>”. Provides information on AO and SR configuration, scheduled tasks, and history of events related to AO. Based upon “</a:t>
            </a:r>
            <a:r>
              <a:rPr lang="en-US" sz="1200" dirty="0" err="1" smtClean="0">
                <a:solidFill>
                  <a:srgbClr val="0070C0"/>
                </a:solidFill>
              </a:rPr>
              <a:t>showaocfg</a:t>
            </a:r>
            <a:r>
              <a:rPr lang="en-US" dirty="0" smtClean="0"/>
              <a:t>”, “</a:t>
            </a:r>
            <a:r>
              <a:rPr lang="en-US" sz="1200" dirty="0" err="1" smtClean="0">
                <a:solidFill>
                  <a:srgbClr val="0070C0"/>
                </a:solidFill>
              </a:rPr>
              <a:t>showsr</a:t>
            </a:r>
            <a:r>
              <a:rPr lang="en-US" dirty="0"/>
              <a:t>”, “</a:t>
            </a:r>
            <a:r>
              <a:rPr lang="en-US" sz="1200" dirty="0" err="1">
                <a:solidFill>
                  <a:srgbClr val="0070C0"/>
                </a:solidFill>
              </a:rPr>
              <a:t>showsched</a:t>
            </a:r>
            <a:r>
              <a:rPr lang="en-US" sz="1200" dirty="0">
                <a:solidFill>
                  <a:srgbClr val="0070C0"/>
                </a:solidFill>
              </a:rPr>
              <a:t> –all</a:t>
            </a:r>
            <a:r>
              <a:rPr lang="en-US" dirty="0" smtClean="0"/>
              <a:t>” commands as well as “</a:t>
            </a:r>
            <a:r>
              <a:rPr lang="en-US" sz="1200" dirty="0" smtClean="0">
                <a:solidFill>
                  <a:srgbClr val="0070C0"/>
                </a:solidFill>
              </a:rPr>
              <a:t>/</a:t>
            </a:r>
            <a:r>
              <a:rPr lang="en-US" sz="1200" dirty="0" err="1" smtClean="0">
                <a:solidFill>
                  <a:srgbClr val="0070C0"/>
                </a:solidFill>
              </a:rPr>
              <a:t>pr_mnt</a:t>
            </a:r>
            <a:r>
              <a:rPr lang="en-US" sz="1200" dirty="0" smtClean="0">
                <a:solidFill>
                  <a:srgbClr val="0070C0"/>
                </a:solidFill>
              </a:rPr>
              <a:t>/</a:t>
            </a:r>
            <a:r>
              <a:rPr lang="en-US" sz="1200" dirty="0" err="1" smtClean="0">
                <a:solidFill>
                  <a:srgbClr val="0070C0"/>
                </a:solidFill>
              </a:rPr>
              <a:t>scheduler_table</a:t>
            </a:r>
            <a:r>
              <a:rPr lang="en-US" dirty="0" smtClean="0"/>
              <a:t>” file and “CLI command executed” events, which contain “</a:t>
            </a:r>
            <a:r>
              <a:rPr lang="en-US" sz="1200" dirty="0" err="1" smtClean="0">
                <a:solidFill>
                  <a:srgbClr val="0070C0"/>
                </a:solidFill>
              </a:rPr>
              <a:t>createaocfg</a:t>
            </a:r>
            <a:r>
              <a:rPr lang="en-US" dirty="0" smtClean="0"/>
              <a:t>”, “</a:t>
            </a:r>
            <a:r>
              <a:rPr lang="en-US" sz="1200" dirty="0" err="1" smtClean="0">
                <a:solidFill>
                  <a:srgbClr val="0070C0"/>
                </a:solidFill>
              </a:rPr>
              <a:t>compactcpg</a:t>
            </a:r>
            <a:r>
              <a:rPr lang="en-US" dirty="0" smtClean="0"/>
              <a:t>”, “</a:t>
            </a:r>
            <a:r>
              <a:rPr lang="en-US" sz="1200" dirty="0" err="1" smtClean="0">
                <a:solidFill>
                  <a:srgbClr val="0070C0"/>
                </a:solidFill>
              </a:rPr>
              <a:t>startao</a:t>
            </a:r>
            <a:r>
              <a:rPr lang="en-US" dirty="0" smtClean="0"/>
              <a:t>”, “</a:t>
            </a:r>
            <a:r>
              <a:rPr lang="en-US" sz="1200" dirty="0" err="1" smtClean="0">
                <a:solidFill>
                  <a:srgbClr val="0070C0"/>
                </a:solidFill>
              </a:rPr>
              <a:t>srrgiodensity</a:t>
            </a:r>
            <a:r>
              <a:rPr lang="en-US" dirty="0" smtClean="0"/>
              <a:t>” or “</a:t>
            </a:r>
            <a:r>
              <a:rPr lang="en-US" sz="1200" dirty="0" err="1" smtClean="0">
                <a:solidFill>
                  <a:srgbClr val="0070C0"/>
                </a:solidFill>
              </a:rPr>
              <a:t>createsched</a:t>
            </a:r>
            <a:r>
              <a:rPr lang="en-US" dirty="0" smtClean="0"/>
              <a:t>”. </a:t>
            </a:r>
          </a:p>
        </p:txBody>
      </p:sp>
    </p:spTree>
    <p:extLst>
      <p:ext uri="{BB962C8B-B14F-4D97-AF65-F5344CB8AC3E}">
        <p14:creationId xmlns:p14="http://schemas.microsoft.com/office/powerpoint/2010/main" val="8127091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627210"/>
            <a:ext cx="8117206" cy="276999"/>
          </a:xfrm>
        </p:spPr>
        <p:txBody>
          <a:bodyPr/>
          <a:lstStyle/>
          <a:p>
            <a:r>
              <a:rPr lang="en-US" dirty="0" smtClean="0"/>
              <a:t>List of available worksheets (*.main.xlsm spreadsheet)</a:t>
            </a:r>
            <a:endParaRPr lang="en-US" dirty="0"/>
          </a:p>
        </p:txBody>
      </p:sp>
      <p:sp>
        <p:nvSpPr>
          <p:cNvPr id="3" name="Title 2"/>
          <p:cNvSpPr>
            <a:spLocks noGrp="1"/>
          </p:cNvSpPr>
          <p:nvPr>
            <p:ph type="title"/>
          </p:nvPr>
        </p:nvSpPr>
        <p:spPr>
          <a:xfrm>
            <a:off x="331470" y="171266"/>
            <a:ext cx="8117206" cy="430887"/>
          </a:xfrm>
        </p:spPr>
        <p:txBody>
          <a:bodyPr/>
          <a:lstStyle/>
          <a:p>
            <a:r>
              <a:rPr lang="en-US" dirty="0" smtClean="0"/>
              <a:t>iNex Spreadsheets</a:t>
            </a:r>
            <a:endParaRPr lang="en-US" dirty="0"/>
          </a:p>
        </p:txBody>
      </p:sp>
      <p:sp>
        <p:nvSpPr>
          <p:cNvPr id="5" name="Content Placeholder 4"/>
          <p:cNvSpPr>
            <a:spLocks noGrp="1"/>
          </p:cNvSpPr>
          <p:nvPr>
            <p:ph sz="quarter" idx="10"/>
          </p:nvPr>
        </p:nvSpPr>
        <p:spPr>
          <a:xfrm>
            <a:off x="329183" y="917899"/>
            <a:ext cx="8527737" cy="3228975"/>
          </a:xfrm>
        </p:spPr>
        <p:txBody>
          <a:bodyPr/>
          <a:lstStyle/>
          <a:p>
            <a:r>
              <a:rPr lang="en-US" dirty="0" smtClean="0"/>
              <a:t>“</a:t>
            </a:r>
            <a:r>
              <a:rPr lang="en-US" i="1" dirty="0" smtClean="0">
                <a:solidFill>
                  <a:srgbClr val="FF0000"/>
                </a:solidFill>
              </a:rPr>
              <a:t>SR AO Logs</a:t>
            </a:r>
            <a:r>
              <a:rPr lang="en-US" dirty="0" smtClean="0"/>
              <a:t>”. Provides a time-stamped (reversed order) sequence of log entries, as found in the </a:t>
            </a:r>
            <a:r>
              <a:rPr lang="en-US" sz="1200" dirty="0" smtClean="0">
                <a:solidFill>
                  <a:srgbClr val="0070C0"/>
                </a:solidFill>
              </a:rPr>
              <a:t>/</a:t>
            </a:r>
            <a:r>
              <a:rPr lang="en-US" sz="1200" dirty="0" err="1" smtClean="0">
                <a:solidFill>
                  <a:srgbClr val="0070C0"/>
                </a:solidFill>
              </a:rPr>
              <a:t>var</a:t>
            </a:r>
            <a:r>
              <a:rPr lang="en-US" sz="1200" dirty="0" smtClean="0">
                <a:solidFill>
                  <a:srgbClr val="0070C0"/>
                </a:solidFill>
              </a:rPr>
              <a:t>/log/</a:t>
            </a:r>
            <a:r>
              <a:rPr lang="en-US" sz="1200" dirty="0" err="1" smtClean="0">
                <a:solidFill>
                  <a:srgbClr val="0070C0"/>
                </a:solidFill>
              </a:rPr>
              <a:t>tpd</a:t>
            </a:r>
            <a:r>
              <a:rPr lang="en-US" sz="1200" dirty="0" smtClean="0">
                <a:solidFill>
                  <a:srgbClr val="0070C0"/>
                </a:solidFill>
              </a:rPr>
              <a:t>/</a:t>
            </a:r>
            <a:r>
              <a:rPr lang="en-US" sz="1200" dirty="0" err="1" smtClean="0">
                <a:solidFill>
                  <a:srgbClr val="0070C0"/>
                </a:solidFill>
              </a:rPr>
              <a:t>srsampler</a:t>
            </a:r>
            <a:r>
              <a:rPr lang="en-US" dirty="0" smtClean="0"/>
              <a:t>, </a:t>
            </a:r>
            <a:r>
              <a:rPr lang="en-US" sz="1200" dirty="0" smtClean="0">
                <a:solidFill>
                  <a:srgbClr val="0070C0"/>
                </a:solidFill>
              </a:rPr>
              <a:t>/</a:t>
            </a:r>
            <a:r>
              <a:rPr lang="en-US" sz="1200" dirty="0" err="1" smtClean="0">
                <a:solidFill>
                  <a:srgbClr val="0070C0"/>
                </a:solidFill>
              </a:rPr>
              <a:t>var</a:t>
            </a:r>
            <a:r>
              <a:rPr lang="en-US" sz="1200" dirty="0" smtClean="0">
                <a:solidFill>
                  <a:srgbClr val="0070C0"/>
                </a:solidFill>
              </a:rPr>
              <a:t>/log/</a:t>
            </a:r>
            <a:r>
              <a:rPr lang="en-US" sz="1200" dirty="0" err="1" smtClean="0">
                <a:solidFill>
                  <a:srgbClr val="0070C0"/>
                </a:solidFill>
              </a:rPr>
              <a:t>tpd</a:t>
            </a:r>
            <a:r>
              <a:rPr lang="en-US" sz="1200" dirty="0" smtClean="0">
                <a:solidFill>
                  <a:srgbClr val="0070C0"/>
                </a:solidFill>
              </a:rPr>
              <a:t>/</a:t>
            </a:r>
            <a:r>
              <a:rPr lang="en-US" sz="1200" dirty="0" err="1" smtClean="0">
                <a:solidFill>
                  <a:srgbClr val="0070C0"/>
                </a:solidFill>
              </a:rPr>
              <a:t>srdatac</a:t>
            </a:r>
            <a:r>
              <a:rPr lang="en-US" dirty="0" smtClean="0"/>
              <a:t>, </a:t>
            </a:r>
            <a:r>
              <a:rPr lang="en-US" sz="1200" dirty="0" smtClean="0">
                <a:solidFill>
                  <a:srgbClr val="0070C0"/>
                </a:solidFill>
              </a:rPr>
              <a:t>/</a:t>
            </a:r>
            <a:r>
              <a:rPr lang="en-US" sz="1200" dirty="0" err="1" smtClean="0">
                <a:solidFill>
                  <a:srgbClr val="0070C0"/>
                </a:solidFill>
              </a:rPr>
              <a:t>var</a:t>
            </a:r>
            <a:r>
              <a:rPr lang="en-US" sz="1200" dirty="0" smtClean="0">
                <a:solidFill>
                  <a:srgbClr val="0070C0"/>
                </a:solidFill>
              </a:rPr>
              <a:t>/log/</a:t>
            </a:r>
            <a:r>
              <a:rPr lang="en-US" sz="1200" dirty="0" err="1" smtClean="0">
                <a:solidFill>
                  <a:srgbClr val="0070C0"/>
                </a:solidFill>
              </a:rPr>
              <a:t>tpd</a:t>
            </a:r>
            <a:r>
              <a:rPr lang="en-US" sz="1200" dirty="0" smtClean="0">
                <a:solidFill>
                  <a:srgbClr val="0070C0"/>
                </a:solidFill>
              </a:rPr>
              <a:t>/</a:t>
            </a:r>
            <a:r>
              <a:rPr lang="en-US" sz="1200" dirty="0" err="1" smtClean="0">
                <a:solidFill>
                  <a:srgbClr val="0070C0"/>
                </a:solidFill>
              </a:rPr>
              <a:t>srdatastop</a:t>
            </a:r>
            <a:r>
              <a:rPr lang="en-US" dirty="0" smtClean="0"/>
              <a:t>, </a:t>
            </a:r>
            <a:r>
              <a:rPr lang="en-US" sz="1200" dirty="0" smtClean="0">
                <a:solidFill>
                  <a:srgbClr val="0070C0"/>
                </a:solidFill>
              </a:rPr>
              <a:t>/</a:t>
            </a:r>
            <a:r>
              <a:rPr lang="en-US" sz="1200" dirty="0" err="1" smtClean="0">
                <a:solidFill>
                  <a:srgbClr val="0070C0"/>
                </a:solidFill>
              </a:rPr>
              <a:t>var</a:t>
            </a:r>
            <a:r>
              <a:rPr lang="en-US" sz="1200" dirty="0" smtClean="0">
                <a:solidFill>
                  <a:srgbClr val="0070C0"/>
                </a:solidFill>
              </a:rPr>
              <a:t>/log/</a:t>
            </a:r>
            <a:r>
              <a:rPr lang="en-US" sz="1200" dirty="0" err="1" smtClean="0">
                <a:solidFill>
                  <a:srgbClr val="0070C0"/>
                </a:solidFill>
              </a:rPr>
              <a:t>tpd</a:t>
            </a:r>
            <a:r>
              <a:rPr lang="en-US" sz="1200" dirty="0" smtClean="0">
                <a:solidFill>
                  <a:srgbClr val="0070C0"/>
                </a:solidFill>
              </a:rPr>
              <a:t>/</a:t>
            </a:r>
            <a:r>
              <a:rPr lang="en-US" sz="1200" dirty="0" err="1" smtClean="0">
                <a:solidFill>
                  <a:srgbClr val="0070C0"/>
                </a:solidFill>
              </a:rPr>
              <a:t>ldrgsampler</a:t>
            </a:r>
            <a:r>
              <a:rPr lang="en-US" sz="1200" dirty="0" smtClean="0">
                <a:solidFill>
                  <a:srgbClr val="0070C0"/>
                </a:solidFill>
              </a:rPr>
              <a:t> </a:t>
            </a:r>
            <a:r>
              <a:rPr lang="en-US" dirty="0" smtClean="0"/>
              <a:t>files on each node. </a:t>
            </a:r>
          </a:p>
          <a:p>
            <a:r>
              <a:rPr lang="en-US" dirty="0" smtClean="0"/>
              <a:t>“</a:t>
            </a:r>
            <a:r>
              <a:rPr lang="en-US" i="1" dirty="0" smtClean="0">
                <a:solidFill>
                  <a:srgbClr val="FF0000"/>
                </a:solidFill>
              </a:rPr>
              <a:t>SR AO Data Statistics</a:t>
            </a:r>
            <a:r>
              <a:rPr lang="en-US" dirty="0" smtClean="0"/>
              <a:t>”. Provides several graphs  and tables, which provide insight into AO data movement, data locality. Based upon the “</a:t>
            </a:r>
            <a:r>
              <a:rPr lang="en-US" sz="1200" dirty="0" err="1" smtClean="0">
                <a:solidFill>
                  <a:srgbClr val="0070C0"/>
                </a:solidFill>
              </a:rPr>
              <a:t>showaomoves</a:t>
            </a:r>
            <a:r>
              <a:rPr lang="en-US" sz="1200" dirty="0" smtClean="0">
                <a:solidFill>
                  <a:srgbClr val="0070C0"/>
                </a:solidFill>
              </a:rPr>
              <a:t> –</a:t>
            </a:r>
            <a:r>
              <a:rPr lang="en-US" sz="1200" dirty="0" err="1" smtClean="0">
                <a:solidFill>
                  <a:srgbClr val="0070C0"/>
                </a:solidFill>
              </a:rPr>
              <a:t>btsecs</a:t>
            </a:r>
            <a:r>
              <a:rPr lang="en-US" sz="1200" dirty="0" smtClean="0">
                <a:solidFill>
                  <a:srgbClr val="0070C0"/>
                </a:solidFill>
              </a:rPr>
              <a:t> -1d</a:t>
            </a:r>
            <a:r>
              <a:rPr lang="en-US" dirty="0" smtClean="0"/>
              <a:t>”, “</a:t>
            </a:r>
            <a:r>
              <a:rPr lang="en-US" sz="1200" dirty="0" err="1" smtClean="0">
                <a:solidFill>
                  <a:srgbClr val="0070C0"/>
                </a:solidFill>
              </a:rPr>
              <a:t>srrgiodensity</a:t>
            </a:r>
            <a:r>
              <a:rPr lang="en-US" sz="1200" dirty="0" smtClean="0">
                <a:solidFill>
                  <a:srgbClr val="0070C0"/>
                </a:solidFill>
              </a:rPr>
              <a:t> –</a:t>
            </a:r>
            <a:r>
              <a:rPr lang="en-US" sz="1200" dirty="0" err="1" smtClean="0">
                <a:solidFill>
                  <a:srgbClr val="0070C0"/>
                </a:solidFill>
              </a:rPr>
              <a:t>btsecs</a:t>
            </a:r>
            <a:r>
              <a:rPr lang="en-US" dirty="0" smtClean="0"/>
              <a:t>” commands or any file containing “</a:t>
            </a:r>
            <a:r>
              <a:rPr lang="en-US" sz="1200" dirty="0" err="1" smtClean="0"/>
              <a:t>aomoves</a:t>
            </a:r>
            <a:r>
              <a:rPr lang="en-US" dirty="0" smtClean="0"/>
              <a:t>” or “</a:t>
            </a:r>
            <a:r>
              <a:rPr lang="en-US" sz="1200" dirty="0" err="1" smtClean="0"/>
              <a:t>iodensity</a:t>
            </a:r>
            <a:r>
              <a:rPr lang="en-US" dirty="0" smtClean="0"/>
              <a:t>” in the filename. </a:t>
            </a:r>
          </a:p>
          <a:p>
            <a:r>
              <a:rPr lang="en-US" dirty="0" smtClean="0"/>
              <a:t>“</a:t>
            </a:r>
            <a:r>
              <a:rPr lang="en-US" i="1" dirty="0" smtClean="0">
                <a:solidFill>
                  <a:srgbClr val="FF0000"/>
                </a:solidFill>
              </a:rPr>
              <a:t>PD Capacity Charts</a:t>
            </a:r>
            <a:r>
              <a:rPr lang="en-US" dirty="0" smtClean="0"/>
              <a:t>”. Provides several graphs showing the usage level of PDs, sorted per device type, as well as usage of device type per node.  Based upon various “</a:t>
            </a:r>
            <a:r>
              <a:rPr lang="en-US" sz="1200" dirty="0" err="1" smtClean="0">
                <a:solidFill>
                  <a:srgbClr val="0070C0"/>
                </a:solidFill>
              </a:rPr>
              <a:t>showpd</a:t>
            </a:r>
            <a:r>
              <a:rPr lang="en-US" dirty="0" smtClean="0"/>
              <a:t>” commands.</a:t>
            </a:r>
          </a:p>
          <a:p>
            <a:r>
              <a:rPr lang="en-US" dirty="0"/>
              <a:t>“</a:t>
            </a:r>
            <a:r>
              <a:rPr lang="en-US" i="1" dirty="0">
                <a:solidFill>
                  <a:srgbClr val="FF0000"/>
                </a:solidFill>
              </a:rPr>
              <a:t>PD </a:t>
            </a:r>
            <a:r>
              <a:rPr lang="en-US" i="1" dirty="0" err="1">
                <a:solidFill>
                  <a:srgbClr val="FF0000"/>
                </a:solidFill>
              </a:rPr>
              <a:t>AscAscq</a:t>
            </a:r>
            <a:r>
              <a:rPr lang="en-US" dirty="0" smtClean="0"/>
              <a:t>”. Provides an overview, per PD, of the </a:t>
            </a:r>
            <a:r>
              <a:rPr lang="en-US" dirty="0" err="1" smtClean="0"/>
              <a:t>Asc</a:t>
            </a:r>
            <a:r>
              <a:rPr lang="en-US" dirty="0" smtClean="0"/>
              <a:t>/</a:t>
            </a:r>
            <a:r>
              <a:rPr lang="en-US" dirty="0" err="1" smtClean="0"/>
              <a:t>Ascq’s</a:t>
            </a:r>
            <a:r>
              <a:rPr lang="en-US" dirty="0" smtClean="0"/>
              <a:t> logged per disk drive. Based upon the “Disk Event” entries in the “</a:t>
            </a:r>
            <a:r>
              <a:rPr lang="en-US" sz="1200" dirty="0" err="1" smtClean="0">
                <a:solidFill>
                  <a:srgbClr val="0070C0"/>
                </a:solidFill>
              </a:rPr>
              <a:t>showeventlog</a:t>
            </a:r>
            <a:r>
              <a:rPr lang="en-US" sz="1200" dirty="0" smtClean="0">
                <a:solidFill>
                  <a:srgbClr val="0070C0"/>
                </a:solidFill>
              </a:rPr>
              <a:t> –d –debug –</a:t>
            </a:r>
            <a:r>
              <a:rPr lang="en-US" sz="1200" dirty="0" err="1" smtClean="0">
                <a:solidFill>
                  <a:srgbClr val="0070C0"/>
                </a:solidFill>
              </a:rPr>
              <a:t>oneline</a:t>
            </a:r>
            <a:r>
              <a:rPr lang="en-US" dirty="0" smtClean="0"/>
              <a:t>” command. Optional worksheet, only present in case these events are detected. </a:t>
            </a:r>
            <a:r>
              <a:rPr lang="en-US" dirty="0"/>
              <a:t>Information per default displayed in compressed format</a:t>
            </a:r>
          </a:p>
          <a:p>
            <a:r>
              <a:rPr lang="en-US" dirty="0"/>
              <a:t>“</a:t>
            </a:r>
            <a:r>
              <a:rPr lang="en-US" i="1" dirty="0">
                <a:solidFill>
                  <a:srgbClr val="FF0000"/>
                </a:solidFill>
              </a:rPr>
              <a:t>PD </a:t>
            </a:r>
            <a:r>
              <a:rPr lang="en-US" i="1" dirty="0" err="1">
                <a:solidFill>
                  <a:srgbClr val="FF0000"/>
                </a:solidFill>
              </a:rPr>
              <a:t>Chunklets</a:t>
            </a:r>
            <a:r>
              <a:rPr lang="en-US" dirty="0" smtClean="0"/>
              <a:t>”. Provides 2 overviews related to PD </a:t>
            </a:r>
            <a:r>
              <a:rPr lang="en-US" dirty="0" err="1" smtClean="0"/>
              <a:t>chunklets</a:t>
            </a:r>
            <a:r>
              <a:rPr lang="en-US" dirty="0" smtClean="0"/>
              <a:t>. Based upon “</a:t>
            </a:r>
            <a:r>
              <a:rPr lang="en-US" sz="1200" dirty="0" err="1" smtClean="0">
                <a:solidFill>
                  <a:srgbClr val="0070C0"/>
                </a:solidFill>
              </a:rPr>
              <a:t>showspare</a:t>
            </a:r>
            <a:r>
              <a:rPr lang="en-US" dirty="0" smtClean="0"/>
              <a:t>”, “</a:t>
            </a:r>
            <a:r>
              <a:rPr lang="en-US" sz="1200" dirty="0" err="1" smtClean="0">
                <a:solidFill>
                  <a:srgbClr val="0070C0"/>
                </a:solidFill>
              </a:rPr>
              <a:t>showpdch</a:t>
            </a:r>
            <a:r>
              <a:rPr lang="en-US" sz="1200" dirty="0" smtClean="0">
                <a:solidFill>
                  <a:srgbClr val="0070C0"/>
                </a:solidFill>
              </a:rPr>
              <a:t> –a</a:t>
            </a:r>
            <a:r>
              <a:rPr lang="en-US" dirty="0" smtClean="0"/>
              <a:t>” commands as well </a:t>
            </a:r>
            <a:r>
              <a:rPr lang="en-US" dirty="0"/>
              <a:t>as the “Disk Event” entries in the “</a:t>
            </a:r>
            <a:r>
              <a:rPr lang="en-US" sz="1200" dirty="0" err="1">
                <a:solidFill>
                  <a:srgbClr val="0070C0"/>
                </a:solidFill>
              </a:rPr>
              <a:t>showeventlog</a:t>
            </a:r>
            <a:r>
              <a:rPr lang="en-US" sz="1200" dirty="0">
                <a:solidFill>
                  <a:srgbClr val="0070C0"/>
                </a:solidFill>
              </a:rPr>
              <a:t> –d –debug –</a:t>
            </a:r>
            <a:r>
              <a:rPr lang="en-US" sz="1200" dirty="0" err="1">
                <a:solidFill>
                  <a:srgbClr val="0070C0"/>
                </a:solidFill>
              </a:rPr>
              <a:t>oneline</a:t>
            </a:r>
            <a:r>
              <a:rPr lang="en-US" dirty="0"/>
              <a:t>” command. Optional worksheet, only present in case these events are </a:t>
            </a:r>
            <a:r>
              <a:rPr lang="en-US" dirty="0" smtClean="0"/>
              <a:t>detected</a:t>
            </a:r>
            <a:r>
              <a:rPr lang="en-US" dirty="0"/>
              <a:t> </a:t>
            </a:r>
            <a:r>
              <a:rPr lang="en-US" dirty="0" smtClean="0"/>
              <a:t>or in case used spare </a:t>
            </a:r>
            <a:r>
              <a:rPr lang="en-US" dirty="0" err="1" smtClean="0"/>
              <a:t>chunklets</a:t>
            </a:r>
            <a:r>
              <a:rPr lang="en-US" dirty="0" smtClean="0"/>
              <a:t> or relocated </a:t>
            </a:r>
            <a:r>
              <a:rPr lang="en-US" dirty="0" err="1" smtClean="0"/>
              <a:t>chunklets</a:t>
            </a:r>
            <a:r>
              <a:rPr lang="en-US" dirty="0" smtClean="0"/>
              <a:t> exist. </a:t>
            </a:r>
            <a:endParaRPr lang="en-US" dirty="0"/>
          </a:p>
          <a:p>
            <a:r>
              <a:rPr lang="en-US" dirty="0"/>
              <a:t>“</a:t>
            </a:r>
            <a:r>
              <a:rPr lang="en-US" i="1" dirty="0" err="1">
                <a:solidFill>
                  <a:srgbClr val="FF0000"/>
                </a:solidFill>
              </a:rPr>
              <a:t>Port_N_S_P_SAS_Domain</a:t>
            </a:r>
            <a:r>
              <a:rPr lang="en-US" dirty="0" smtClean="0"/>
              <a:t>”.  Provides an overview of the SAS Domain devices and cabling. Based upon the “</a:t>
            </a:r>
            <a:r>
              <a:rPr lang="en-US" sz="1200" dirty="0" err="1" smtClean="0">
                <a:solidFill>
                  <a:srgbClr val="0070C0"/>
                </a:solidFill>
              </a:rPr>
              <a:t>showportdev</a:t>
            </a:r>
            <a:r>
              <a:rPr lang="en-US" sz="1200" dirty="0" smtClean="0">
                <a:solidFill>
                  <a:srgbClr val="0070C0"/>
                </a:solidFill>
              </a:rPr>
              <a:t> –</a:t>
            </a:r>
            <a:r>
              <a:rPr lang="en-US" sz="1200" dirty="0" err="1" smtClean="0">
                <a:solidFill>
                  <a:srgbClr val="0070C0"/>
                </a:solidFill>
              </a:rPr>
              <a:t>sas</a:t>
            </a:r>
            <a:r>
              <a:rPr lang="en-US" sz="1200" dirty="0" smtClean="0">
                <a:solidFill>
                  <a:srgbClr val="0070C0"/>
                </a:solidFill>
              </a:rPr>
              <a:t> n:s:p</a:t>
            </a:r>
            <a:r>
              <a:rPr lang="en-US" dirty="0" smtClean="0"/>
              <a:t>” command. </a:t>
            </a:r>
            <a:endParaRPr lang="en-US" dirty="0"/>
          </a:p>
          <a:p>
            <a:r>
              <a:rPr lang="en-US" dirty="0"/>
              <a:t>“</a:t>
            </a:r>
            <a:r>
              <a:rPr lang="en-US" i="1" dirty="0">
                <a:solidFill>
                  <a:srgbClr val="FF0000"/>
                </a:solidFill>
              </a:rPr>
              <a:t>iSCSI stats</a:t>
            </a:r>
            <a:r>
              <a:rPr lang="en-US" dirty="0" smtClean="0"/>
              <a:t>”. Shows the iSCSI statistics and error counts. Based upon the “</a:t>
            </a:r>
            <a:r>
              <a:rPr lang="en-US" sz="1200" dirty="0" err="1" smtClean="0">
                <a:solidFill>
                  <a:srgbClr val="0070C0"/>
                </a:solidFill>
              </a:rPr>
              <a:t>statiscsi</a:t>
            </a:r>
            <a:r>
              <a:rPr lang="en-US" sz="1200" dirty="0" smtClean="0">
                <a:solidFill>
                  <a:srgbClr val="0070C0"/>
                </a:solidFill>
              </a:rPr>
              <a:t> –</a:t>
            </a:r>
            <a:r>
              <a:rPr lang="en-US" sz="1200" dirty="0" err="1" smtClean="0">
                <a:solidFill>
                  <a:srgbClr val="0070C0"/>
                </a:solidFill>
              </a:rPr>
              <a:t>fullcounts</a:t>
            </a:r>
            <a:r>
              <a:rPr lang="en-US" sz="1200" dirty="0" smtClean="0">
                <a:solidFill>
                  <a:srgbClr val="0070C0"/>
                </a:solidFill>
              </a:rPr>
              <a:t> –</a:t>
            </a:r>
            <a:r>
              <a:rPr lang="en-US" sz="1200" dirty="0" err="1" smtClean="0">
                <a:solidFill>
                  <a:srgbClr val="0070C0"/>
                </a:solidFill>
              </a:rPr>
              <a:t>iter</a:t>
            </a:r>
            <a:r>
              <a:rPr lang="en-US" sz="1200" dirty="0" smtClean="0">
                <a:solidFill>
                  <a:srgbClr val="0070C0"/>
                </a:solidFill>
              </a:rPr>
              <a:t> 1</a:t>
            </a:r>
            <a:r>
              <a:rPr lang="en-US" dirty="0" smtClean="0"/>
              <a:t>” command. Optional worksheet, only present in case </a:t>
            </a:r>
            <a:r>
              <a:rPr lang="en-US" dirty="0" err="1" smtClean="0"/>
              <a:t>InServ</a:t>
            </a:r>
            <a:r>
              <a:rPr lang="en-US" dirty="0" smtClean="0"/>
              <a:t> is configured for iSCSI.</a:t>
            </a:r>
          </a:p>
          <a:p>
            <a:r>
              <a:rPr lang="en-US" dirty="0" smtClean="0"/>
              <a:t>“</a:t>
            </a:r>
            <a:r>
              <a:rPr lang="en-US" i="1" dirty="0" err="1" smtClean="0">
                <a:solidFill>
                  <a:srgbClr val="FF0000"/>
                </a:solidFill>
              </a:rPr>
              <a:t>UpDown</a:t>
            </a:r>
            <a:r>
              <a:rPr lang="en-US" dirty="0" smtClean="0"/>
              <a:t>”. Shows the </a:t>
            </a:r>
            <a:r>
              <a:rPr lang="en-US" dirty="0" err="1" smtClean="0"/>
              <a:t>Inserv</a:t>
            </a:r>
            <a:r>
              <a:rPr lang="en-US" dirty="0" smtClean="0"/>
              <a:t> cluster transitions by nodes appearing and disappearing from the cluster.</a:t>
            </a:r>
            <a:endParaRPr lang="en-US" dirty="0"/>
          </a:p>
          <a:p>
            <a:pPr marL="0" indent="0">
              <a:buNone/>
            </a:pPr>
            <a:endParaRPr lang="en-US" dirty="0"/>
          </a:p>
        </p:txBody>
      </p:sp>
    </p:spTree>
    <p:extLst>
      <p:ext uri="{BB962C8B-B14F-4D97-AF65-F5344CB8AC3E}">
        <p14:creationId xmlns:p14="http://schemas.microsoft.com/office/powerpoint/2010/main" val="1238296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645060"/>
            <a:ext cx="8117206" cy="276999"/>
          </a:xfrm>
        </p:spPr>
        <p:txBody>
          <a:bodyPr/>
          <a:lstStyle/>
          <a:p>
            <a:r>
              <a:rPr lang="en-US" dirty="0"/>
              <a:t>List of available worksheets </a:t>
            </a:r>
            <a:r>
              <a:rPr lang="en-US" dirty="0" smtClean="0"/>
              <a:t>(*.events.xlsm </a:t>
            </a:r>
            <a:r>
              <a:rPr lang="en-US" dirty="0"/>
              <a:t>spreadsheet)</a:t>
            </a:r>
          </a:p>
        </p:txBody>
      </p:sp>
      <p:sp>
        <p:nvSpPr>
          <p:cNvPr id="3" name="Title 2"/>
          <p:cNvSpPr>
            <a:spLocks noGrp="1"/>
          </p:cNvSpPr>
          <p:nvPr>
            <p:ph type="title"/>
          </p:nvPr>
        </p:nvSpPr>
        <p:spPr>
          <a:xfrm>
            <a:off x="331470" y="128734"/>
            <a:ext cx="8117206" cy="430887"/>
          </a:xfrm>
        </p:spPr>
        <p:txBody>
          <a:bodyPr/>
          <a:lstStyle/>
          <a:p>
            <a:r>
              <a:rPr lang="en-US" dirty="0" smtClean="0"/>
              <a:t>iNex Spreadsheets</a:t>
            </a:r>
            <a:endParaRPr lang="en-US" dirty="0"/>
          </a:p>
        </p:txBody>
      </p:sp>
      <p:sp>
        <p:nvSpPr>
          <p:cNvPr id="5" name="Content Placeholder 4"/>
          <p:cNvSpPr>
            <a:spLocks noGrp="1"/>
          </p:cNvSpPr>
          <p:nvPr>
            <p:ph sz="quarter" idx="10"/>
          </p:nvPr>
        </p:nvSpPr>
        <p:spPr>
          <a:xfrm>
            <a:off x="329184" y="1082391"/>
            <a:ext cx="8697858" cy="3228975"/>
          </a:xfrm>
        </p:spPr>
        <p:txBody>
          <a:bodyPr/>
          <a:lstStyle/>
          <a:p>
            <a:r>
              <a:rPr lang="en-US" dirty="0" smtClean="0"/>
              <a:t>“</a:t>
            </a:r>
            <a:r>
              <a:rPr lang="en-US" i="1" dirty="0" smtClean="0">
                <a:solidFill>
                  <a:srgbClr val="FF0000"/>
                </a:solidFill>
              </a:rPr>
              <a:t>Events Summary</a:t>
            </a:r>
            <a:r>
              <a:rPr lang="en-US" dirty="0" smtClean="0"/>
              <a:t>”.  Provides an overview  of number of “event skeletons” logged per object. Sorted  per object per event severity</a:t>
            </a:r>
            <a:r>
              <a:rPr lang="en-US" dirty="0"/>
              <a:t>. Information per default displayed in compressed format</a:t>
            </a:r>
            <a:r>
              <a:rPr lang="en-US" dirty="0" smtClean="0"/>
              <a:t>.</a:t>
            </a:r>
          </a:p>
          <a:p>
            <a:r>
              <a:rPr lang="en-US" dirty="0" smtClean="0"/>
              <a:t>“</a:t>
            </a:r>
            <a:r>
              <a:rPr lang="en-US" i="1" dirty="0" err="1" smtClean="0">
                <a:solidFill>
                  <a:srgbClr val="FF0000"/>
                </a:solidFill>
              </a:rPr>
              <a:t>EventLog</a:t>
            </a:r>
            <a:r>
              <a:rPr lang="en-US" dirty="0" smtClean="0"/>
              <a:t>”. Provides a time-stamped (reverse order) overview of the logged events and alerts. Based upon the “</a:t>
            </a:r>
            <a:r>
              <a:rPr lang="en-US" sz="1200" dirty="0" err="1" smtClean="0">
                <a:solidFill>
                  <a:srgbClr val="0070C0"/>
                </a:solidFill>
              </a:rPr>
              <a:t>showeventlog</a:t>
            </a:r>
            <a:r>
              <a:rPr lang="en-US" sz="1200" dirty="0" smtClean="0">
                <a:solidFill>
                  <a:srgbClr val="0070C0"/>
                </a:solidFill>
              </a:rPr>
              <a:t> –d –debug –</a:t>
            </a:r>
            <a:r>
              <a:rPr lang="en-US" sz="1200" dirty="0" err="1" smtClean="0">
                <a:solidFill>
                  <a:srgbClr val="0070C0"/>
                </a:solidFill>
              </a:rPr>
              <a:t>oneline</a:t>
            </a:r>
            <a:r>
              <a:rPr lang="en-US" dirty="0" smtClean="0"/>
              <a:t>”, “</a:t>
            </a:r>
            <a:r>
              <a:rPr lang="en-US" sz="1200" dirty="0" err="1" smtClean="0">
                <a:solidFill>
                  <a:srgbClr val="0070C0"/>
                </a:solidFill>
              </a:rPr>
              <a:t>showeventlog</a:t>
            </a:r>
            <a:r>
              <a:rPr lang="en-US" sz="1200" dirty="0" smtClean="0">
                <a:solidFill>
                  <a:srgbClr val="0070C0"/>
                </a:solidFill>
              </a:rPr>
              <a:t> –d –</a:t>
            </a:r>
            <a:r>
              <a:rPr lang="en-US" sz="1200" dirty="0" err="1" smtClean="0">
                <a:solidFill>
                  <a:srgbClr val="0070C0"/>
                </a:solidFill>
              </a:rPr>
              <a:t>fprefix</a:t>
            </a:r>
            <a:r>
              <a:rPr lang="en-US" sz="1200" dirty="0">
                <a:solidFill>
                  <a:srgbClr val="0070C0"/>
                </a:solidFill>
              </a:rPr>
              <a:t> </a:t>
            </a:r>
            <a:r>
              <a:rPr lang="en-US" sz="1200" dirty="0" smtClean="0">
                <a:solidFill>
                  <a:srgbClr val="0070C0"/>
                </a:solidFill>
              </a:rPr>
              <a:t>events </a:t>
            </a:r>
            <a:r>
              <a:rPr lang="en-US" sz="1200" dirty="0" err="1" smtClean="0">
                <a:solidFill>
                  <a:srgbClr val="0070C0"/>
                </a:solidFill>
              </a:rPr>
              <a:t>nd</a:t>
            </a:r>
            <a:r>
              <a:rPr lang="en-US" dirty="0" smtClean="0"/>
              <a:t>”, “</a:t>
            </a:r>
            <a:r>
              <a:rPr lang="en-US" sz="1200" dirty="0" err="1">
                <a:solidFill>
                  <a:srgbClr val="0070C0"/>
                </a:solidFill>
              </a:rPr>
              <a:t>showeventlog</a:t>
            </a:r>
            <a:r>
              <a:rPr lang="en-US" sz="1200" dirty="0">
                <a:solidFill>
                  <a:srgbClr val="0070C0"/>
                </a:solidFill>
              </a:rPr>
              <a:t> –d –</a:t>
            </a:r>
            <a:r>
              <a:rPr lang="en-US" sz="1200" dirty="0" err="1">
                <a:solidFill>
                  <a:srgbClr val="0070C0"/>
                </a:solidFill>
              </a:rPr>
              <a:t>fprefix</a:t>
            </a:r>
            <a:r>
              <a:rPr lang="en-US" sz="1200" dirty="0">
                <a:solidFill>
                  <a:srgbClr val="0070C0"/>
                </a:solidFill>
              </a:rPr>
              <a:t> events </a:t>
            </a:r>
            <a:r>
              <a:rPr lang="en-US" sz="1200" dirty="0" smtClean="0">
                <a:solidFill>
                  <a:srgbClr val="0070C0"/>
                </a:solidFill>
              </a:rPr>
              <a:t>al</a:t>
            </a:r>
            <a:r>
              <a:rPr lang="en-US" dirty="0" smtClean="0"/>
              <a:t>” commands. Contains hyperlinks back into configuration data in case an object is mentioned in an event. </a:t>
            </a:r>
          </a:p>
          <a:p>
            <a:r>
              <a:rPr lang="en-US" dirty="0" smtClean="0"/>
              <a:t>“</a:t>
            </a:r>
            <a:r>
              <a:rPr lang="en-US" i="1" dirty="0" smtClean="0">
                <a:solidFill>
                  <a:schemeClr val="accent2"/>
                </a:solidFill>
              </a:rPr>
              <a:t>Alerts</a:t>
            </a:r>
            <a:r>
              <a:rPr lang="en-US" dirty="0" smtClean="0"/>
              <a:t>”. Provides an overview of the outstanding alerts. Based upon the “</a:t>
            </a:r>
            <a:r>
              <a:rPr lang="en-US" sz="1200" dirty="0" err="1" smtClean="0">
                <a:solidFill>
                  <a:srgbClr val="0070C0"/>
                </a:solidFill>
              </a:rPr>
              <a:t>showalert</a:t>
            </a:r>
            <a:r>
              <a:rPr lang="en-US" sz="1200" dirty="0" smtClean="0">
                <a:solidFill>
                  <a:srgbClr val="0070C0"/>
                </a:solidFill>
              </a:rPr>
              <a:t> -d</a:t>
            </a:r>
            <a:r>
              <a:rPr lang="en-US" dirty="0" smtClean="0"/>
              <a:t>” command.</a:t>
            </a:r>
          </a:p>
          <a:p>
            <a:r>
              <a:rPr lang="en-US" dirty="0" smtClean="0"/>
              <a:t>“</a:t>
            </a:r>
            <a:r>
              <a:rPr lang="en-US" i="1" dirty="0" smtClean="0">
                <a:solidFill>
                  <a:srgbClr val="FF0000"/>
                </a:solidFill>
              </a:rPr>
              <a:t>Captured Log Data – Summary</a:t>
            </a:r>
            <a:r>
              <a:rPr lang="en-US" dirty="0" smtClean="0"/>
              <a:t>”. Provides an overview   of the capture definition strings, which resulted in a hit, the number of times the string was found as well as the (short) filename and node-name. Based upon the </a:t>
            </a:r>
            <a:r>
              <a:rPr lang="en-US" sz="1200" dirty="0" smtClean="0">
                <a:solidFill>
                  <a:srgbClr val="0070C0"/>
                </a:solidFill>
              </a:rPr>
              <a:t>&lt;INEX_HOME&gt;\</a:t>
            </a:r>
            <a:r>
              <a:rPr lang="en-US" sz="1200" dirty="0" err="1" smtClean="0">
                <a:solidFill>
                  <a:srgbClr val="0070C0"/>
                </a:solidFill>
              </a:rPr>
              <a:t>defs</a:t>
            </a:r>
            <a:r>
              <a:rPr lang="en-US" sz="1200" dirty="0" smtClean="0">
                <a:solidFill>
                  <a:srgbClr val="0070C0"/>
                </a:solidFill>
              </a:rPr>
              <a:t>\capture_definitions.txt </a:t>
            </a:r>
            <a:r>
              <a:rPr lang="en-US" dirty="0" smtClean="0"/>
              <a:t>file. </a:t>
            </a:r>
          </a:p>
          <a:p>
            <a:r>
              <a:rPr lang="en-US" dirty="0" smtClean="0"/>
              <a:t>“</a:t>
            </a:r>
            <a:r>
              <a:rPr lang="en-US" i="1" dirty="0" smtClean="0">
                <a:solidFill>
                  <a:srgbClr val="FF0000"/>
                </a:solidFill>
              </a:rPr>
              <a:t>Captured Log Data</a:t>
            </a:r>
            <a:r>
              <a:rPr lang="en-US" dirty="0" smtClean="0"/>
              <a:t>”.  Provides a time-stamped overview of the processing of the </a:t>
            </a:r>
            <a:r>
              <a:rPr lang="en-US" sz="1200" dirty="0" smtClean="0">
                <a:solidFill>
                  <a:srgbClr val="0070C0"/>
                </a:solidFill>
              </a:rPr>
              <a:t>&lt;INEX_HOME&gt;\</a:t>
            </a:r>
            <a:r>
              <a:rPr lang="en-US" sz="1200" dirty="0" err="1" smtClean="0">
                <a:solidFill>
                  <a:srgbClr val="0070C0"/>
                </a:solidFill>
              </a:rPr>
              <a:t>defs</a:t>
            </a:r>
            <a:r>
              <a:rPr lang="en-US" sz="1200" dirty="0" smtClean="0">
                <a:solidFill>
                  <a:srgbClr val="0070C0"/>
                </a:solidFill>
              </a:rPr>
              <a:t>\capture_definitions.txt </a:t>
            </a:r>
            <a:r>
              <a:rPr lang="en-US" dirty="0" smtClean="0"/>
              <a:t>file. Allows the “</a:t>
            </a:r>
            <a:r>
              <a:rPr lang="en-US" dirty="0" err="1" smtClean="0"/>
              <a:t>OpenFile</a:t>
            </a:r>
            <a:r>
              <a:rPr lang="en-US" dirty="0" smtClean="0"/>
              <a:t>” macro to open the file, in which the string is encountered and jump directly to the line number where the string is located. </a:t>
            </a:r>
          </a:p>
          <a:p>
            <a:r>
              <a:rPr lang="en-US" dirty="0" smtClean="0"/>
              <a:t>“</a:t>
            </a:r>
            <a:r>
              <a:rPr lang="en-US" i="1" dirty="0" smtClean="0">
                <a:solidFill>
                  <a:srgbClr val="FF0000"/>
                </a:solidFill>
              </a:rPr>
              <a:t>Hosts Events Summary</a:t>
            </a:r>
            <a:r>
              <a:rPr lang="en-US" dirty="0"/>
              <a:t>”. </a:t>
            </a:r>
            <a:r>
              <a:rPr lang="en-US" dirty="0" smtClean="0"/>
              <a:t> Provides an overview of the event categories logged per host. Shows per host are counts of path related events, SCSI </a:t>
            </a:r>
            <a:r>
              <a:rPr lang="en-US" dirty="0" err="1" smtClean="0"/>
              <a:t>AscAscq</a:t>
            </a:r>
            <a:r>
              <a:rPr lang="en-US" dirty="0" smtClean="0"/>
              <a:t> events and SCSI Reservation events. Information </a:t>
            </a:r>
            <a:r>
              <a:rPr lang="en-US" dirty="0"/>
              <a:t>per default displayed in compressed format</a:t>
            </a:r>
            <a:r>
              <a:rPr lang="en-US" dirty="0" smtClean="0"/>
              <a:t>.  Based upon “</a:t>
            </a:r>
            <a:r>
              <a:rPr lang="en-US" sz="1200" dirty="0" err="1" smtClean="0">
                <a:solidFill>
                  <a:srgbClr val="0070C0"/>
                </a:solidFill>
              </a:rPr>
              <a:t>showeventlog</a:t>
            </a:r>
            <a:r>
              <a:rPr lang="en-US" sz="1200" dirty="0" smtClean="0">
                <a:solidFill>
                  <a:srgbClr val="0070C0"/>
                </a:solidFill>
              </a:rPr>
              <a:t> –d –debug –</a:t>
            </a:r>
            <a:r>
              <a:rPr lang="en-US" sz="1200" dirty="0" err="1" smtClean="0">
                <a:solidFill>
                  <a:srgbClr val="0070C0"/>
                </a:solidFill>
              </a:rPr>
              <a:t>oneline</a:t>
            </a:r>
            <a:r>
              <a:rPr lang="en-US" dirty="0" smtClean="0"/>
              <a:t>” command and specific event categories. </a:t>
            </a:r>
          </a:p>
          <a:p>
            <a:r>
              <a:rPr lang="en-US" dirty="0" smtClean="0"/>
              <a:t>“</a:t>
            </a:r>
            <a:r>
              <a:rPr lang="en-US" i="1" dirty="0" smtClean="0">
                <a:solidFill>
                  <a:srgbClr val="FF0000"/>
                </a:solidFill>
              </a:rPr>
              <a:t>Hosts Events List</a:t>
            </a:r>
            <a:r>
              <a:rPr lang="en-US" dirty="0"/>
              <a:t>”. </a:t>
            </a:r>
            <a:r>
              <a:rPr lang="en-US" dirty="0" smtClean="0"/>
              <a:t>Provides a time-stamped overview of events logged per host. Information </a:t>
            </a:r>
            <a:r>
              <a:rPr lang="en-US" dirty="0"/>
              <a:t>per default displayed in compressed format.  Based upon “</a:t>
            </a:r>
            <a:r>
              <a:rPr lang="en-US" sz="1200" dirty="0" err="1">
                <a:solidFill>
                  <a:srgbClr val="0070C0"/>
                </a:solidFill>
              </a:rPr>
              <a:t>showeventlog</a:t>
            </a:r>
            <a:r>
              <a:rPr lang="en-US" sz="1200" dirty="0">
                <a:solidFill>
                  <a:srgbClr val="0070C0"/>
                </a:solidFill>
              </a:rPr>
              <a:t> –d –debug –</a:t>
            </a:r>
            <a:r>
              <a:rPr lang="en-US" sz="1200" dirty="0" err="1">
                <a:solidFill>
                  <a:srgbClr val="0070C0"/>
                </a:solidFill>
              </a:rPr>
              <a:t>oneline</a:t>
            </a:r>
            <a:r>
              <a:rPr lang="en-US" dirty="0"/>
              <a:t>” command and specific event categories. </a:t>
            </a:r>
          </a:p>
          <a:p>
            <a:endParaRPr lang="en-US" dirty="0" smtClean="0"/>
          </a:p>
          <a:p>
            <a:pPr marL="0" indent="0">
              <a:buNone/>
            </a:pPr>
            <a:endParaRPr lang="en-US" dirty="0"/>
          </a:p>
        </p:txBody>
      </p:sp>
    </p:spTree>
    <p:extLst>
      <p:ext uri="{BB962C8B-B14F-4D97-AF65-F5344CB8AC3E}">
        <p14:creationId xmlns:p14="http://schemas.microsoft.com/office/powerpoint/2010/main" val="18400977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31470" y="112232"/>
            <a:ext cx="8117206" cy="430887"/>
          </a:xfrm>
        </p:spPr>
        <p:txBody>
          <a:bodyPr/>
          <a:lstStyle/>
          <a:p>
            <a:r>
              <a:rPr lang="en-US" dirty="0" smtClean="0"/>
              <a:t>Topics to be discussed (1/2)</a:t>
            </a:r>
            <a:endParaRPr lang="en-US" dirty="0"/>
          </a:p>
        </p:txBody>
      </p:sp>
      <p:sp>
        <p:nvSpPr>
          <p:cNvPr id="6" name="Content Placeholder 5"/>
          <p:cNvSpPr>
            <a:spLocks noGrp="1"/>
          </p:cNvSpPr>
          <p:nvPr>
            <p:ph sz="quarter" idx="10"/>
          </p:nvPr>
        </p:nvSpPr>
        <p:spPr>
          <a:xfrm>
            <a:off x="329184" y="629153"/>
            <a:ext cx="8119872" cy="3228975"/>
          </a:xfrm>
        </p:spPr>
        <p:txBody>
          <a:bodyPr/>
          <a:lstStyle/>
          <a:p>
            <a:pPr marL="285750" indent="-285750">
              <a:buFont typeface="Arial" panose="020B0604020202020204" pitchFamily="34" charset="0"/>
              <a:buChar char="•"/>
            </a:pPr>
            <a:r>
              <a:rPr lang="en-US" dirty="0" smtClean="0"/>
              <a:t>Quick Introduction to what iNex is and is not.</a:t>
            </a:r>
          </a:p>
          <a:p>
            <a:pPr marL="285750" indent="-285750">
              <a:buFont typeface="Arial" panose="020B0604020202020204" pitchFamily="34" charset="0"/>
              <a:buChar char="•"/>
            </a:pPr>
            <a:r>
              <a:rPr lang="en-US" dirty="0" smtClean="0"/>
              <a:t>Overview of the Graphical User Interface</a:t>
            </a:r>
          </a:p>
          <a:p>
            <a:pPr marL="285750" indent="-285750">
              <a:buFont typeface="Arial" panose="020B0604020202020204" pitchFamily="34" charset="0"/>
              <a:buChar char="•"/>
            </a:pPr>
            <a:r>
              <a:rPr lang="en-US" dirty="0" smtClean="0"/>
              <a:t>iNex processing, an in-depth explanation</a:t>
            </a:r>
          </a:p>
          <a:p>
            <a:pPr marL="455613" lvl="2" indent="-285750">
              <a:buFont typeface="Arial" panose="020B0604020202020204" pitchFamily="34" charset="0"/>
              <a:buChar char="•"/>
            </a:pPr>
            <a:r>
              <a:rPr lang="en-US" sz="1200" dirty="0"/>
              <a:t>Capture and Analysis definitions </a:t>
            </a:r>
            <a:endParaRPr lang="en-US" sz="1200" dirty="0" smtClean="0"/>
          </a:p>
          <a:p>
            <a:pPr marL="455613" lvl="2" indent="-285750">
              <a:buFont typeface="Arial" panose="020B0604020202020204" pitchFamily="34" charset="0"/>
              <a:buChar char="•"/>
            </a:pPr>
            <a:r>
              <a:rPr lang="en-US" sz="1200" dirty="0" smtClean="0"/>
              <a:t>Break-out routines. </a:t>
            </a:r>
          </a:p>
          <a:p>
            <a:pPr marL="285750" indent="-285750">
              <a:buFont typeface="Arial" panose="020B0604020202020204" pitchFamily="34" charset="0"/>
              <a:buChar char="•"/>
            </a:pPr>
            <a:r>
              <a:rPr lang="en-US" dirty="0" smtClean="0"/>
              <a:t>Spreadsheet:</a:t>
            </a:r>
          </a:p>
          <a:p>
            <a:pPr marL="455613" lvl="2" indent="-285750">
              <a:buFont typeface="Arial" panose="020B0604020202020204" pitchFamily="34" charset="0"/>
              <a:buChar char="•"/>
            </a:pPr>
            <a:r>
              <a:rPr lang="en-US" sz="1200" dirty="0" smtClean="0"/>
              <a:t>List of available worksheets, including mapping of </a:t>
            </a:r>
            <a:r>
              <a:rPr lang="en-US" sz="1200" dirty="0" err="1" smtClean="0"/>
              <a:t>InSplore</a:t>
            </a:r>
            <a:r>
              <a:rPr lang="en-US" sz="1200" dirty="0" smtClean="0"/>
              <a:t> data onto spreadsheets.</a:t>
            </a:r>
          </a:p>
          <a:p>
            <a:pPr marL="455613" lvl="2" indent="-285750">
              <a:buFont typeface="Arial" panose="020B0604020202020204" pitchFamily="34" charset="0"/>
              <a:buChar char="•"/>
            </a:pPr>
            <a:r>
              <a:rPr lang="en-US" sz="1200" dirty="0" smtClean="0"/>
              <a:t>Available Macro’s.</a:t>
            </a:r>
          </a:p>
          <a:p>
            <a:pPr marL="455613" lvl="2" indent="-285750">
              <a:buFont typeface="Arial" panose="020B0604020202020204" pitchFamily="34" charset="0"/>
              <a:buChar char="•"/>
            </a:pPr>
            <a:r>
              <a:rPr lang="en-US" sz="1200" dirty="0"/>
              <a:t>Overview worksheet: System Overview, Health Check Overview, Object Distribution,  Analysis </a:t>
            </a:r>
            <a:r>
              <a:rPr lang="en-US" sz="1200" dirty="0" smtClean="0"/>
              <a:t>Summary.</a:t>
            </a:r>
            <a:endParaRPr lang="en-US" sz="1200" dirty="0"/>
          </a:p>
          <a:p>
            <a:pPr marL="455613" lvl="2" indent="-285750">
              <a:buFont typeface="Arial" panose="020B0604020202020204" pitchFamily="34" charset="0"/>
              <a:buChar char="•"/>
            </a:pPr>
            <a:r>
              <a:rPr lang="en-US" sz="1200" dirty="0" smtClean="0"/>
              <a:t>Capture worksheets (Captured Log Data Summary, Captured Log Data).</a:t>
            </a:r>
          </a:p>
          <a:p>
            <a:pPr marL="455613" lvl="2" indent="-285750">
              <a:buFont typeface="Arial" panose="020B0604020202020204" pitchFamily="34" charset="0"/>
              <a:buChar char="•"/>
            </a:pPr>
            <a:r>
              <a:rPr lang="en-US" sz="1200" dirty="0" smtClean="0"/>
              <a:t>PD related worksheets (Physical Disks, PD Capacity Charts, PD </a:t>
            </a:r>
            <a:r>
              <a:rPr lang="en-US" sz="1200" dirty="0" err="1" smtClean="0"/>
              <a:t>AscAscq</a:t>
            </a:r>
            <a:r>
              <a:rPr lang="en-US" sz="1200" dirty="0" smtClean="0"/>
              <a:t>, PD </a:t>
            </a:r>
            <a:r>
              <a:rPr lang="en-US" sz="1200" dirty="0" err="1" smtClean="0"/>
              <a:t>Chunklets</a:t>
            </a:r>
            <a:r>
              <a:rPr lang="en-US" sz="1200" dirty="0" smtClean="0"/>
              <a:t>).</a:t>
            </a:r>
          </a:p>
          <a:p>
            <a:pPr marL="455613" lvl="2" indent="-285750">
              <a:buFont typeface="Arial" panose="020B0604020202020204" pitchFamily="34" charset="0"/>
              <a:buChar char="•"/>
            </a:pPr>
            <a:r>
              <a:rPr lang="en-US" sz="1200" dirty="0" smtClean="0"/>
              <a:t>Host related worksheets (SAN Ports, Hosts &amp; LUNs, Host Events Summary, Host Events List).</a:t>
            </a:r>
          </a:p>
          <a:p>
            <a:pPr marL="455613" lvl="2" indent="-285750">
              <a:buFont typeface="Arial" panose="020B0604020202020204" pitchFamily="34" charset="0"/>
              <a:buChar char="•"/>
            </a:pPr>
            <a:r>
              <a:rPr lang="en-US" sz="1200" dirty="0" smtClean="0"/>
              <a:t>SR and AO worksheets (SR AO </a:t>
            </a:r>
            <a:r>
              <a:rPr lang="en-US" sz="1200" dirty="0" err="1" smtClean="0"/>
              <a:t>Config</a:t>
            </a:r>
            <a:r>
              <a:rPr lang="en-US" sz="1200" dirty="0" smtClean="0"/>
              <a:t> and Events, SR AO Logs, SR AO Data Statistics).</a:t>
            </a:r>
          </a:p>
          <a:p>
            <a:pPr marL="455613" lvl="2" indent="-285750">
              <a:buFont typeface="Arial" panose="020B0604020202020204" pitchFamily="34" charset="0"/>
              <a:buChar char="•"/>
            </a:pPr>
            <a:r>
              <a:rPr lang="en-US" sz="1200" dirty="0" smtClean="0"/>
              <a:t>VV related worksheets (Virtual Volumes, </a:t>
            </a:r>
            <a:r>
              <a:rPr lang="en-US" sz="1200" dirty="0" err="1" smtClean="0"/>
              <a:t>RemoteCopy</a:t>
            </a:r>
            <a:r>
              <a:rPr lang="en-US" sz="1200" dirty="0" smtClean="0"/>
              <a:t>).</a:t>
            </a:r>
          </a:p>
          <a:p>
            <a:pPr marL="455613" lvl="2" indent="-285750">
              <a:buFont typeface="Arial" panose="020B0604020202020204" pitchFamily="34" charset="0"/>
              <a:buChar char="•"/>
            </a:pPr>
            <a:r>
              <a:rPr lang="en-US" sz="1200" dirty="0" smtClean="0"/>
              <a:t>FC and SAS related worksheets (Port x – y, Cage Data, Cage </a:t>
            </a:r>
            <a:r>
              <a:rPr lang="en-US" sz="1200" dirty="0" err="1" smtClean="0"/>
              <a:t>Comms</a:t>
            </a:r>
            <a:r>
              <a:rPr lang="en-US" sz="1200" dirty="0" smtClean="0"/>
              <a:t>, </a:t>
            </a:r>
            <a:r>
              <a:rPr lang="en-US" sz="1200" dirty="0" err="1" smtClean="0"/>
              <a:t>Port_N_S_P_SAS_PEL</a:t>
            </a:r>
            <a:r>
              <a:rPr lang="en-US" sz="1200" dirty="0" smtClean="0"/>
              <a:t>, </a:t>
            </a:r>
            <a:r>
              <a:rPr lang="en-US" sz="1200" dirty="0" err="1" smtClean="0"/>
              <a:t>Port_N_S_P_LESB</a:t>
            </a:r>
            <a:r>
              <a:rPr lang="en-US" sz="1200" dirty="0" smtClean="0"/>
              <a:t>).</a:t>
            </a:r>
          </a:p>
          <a:p>
            <a:pPr marL="455613" lvl="2" indent="-285750">
              <a:buFont typeface="Arial" panose="020B0604020202020204" pitchFamily="34" charset="0"/>
              <a:buChar char="•"/>
            </a:pPr>
            <a:r>
              <a:rPr lang="en-US" sz="1200" dirty="0" smtClean="0"/>
              <a:t>Miscellaneous worksheets (Memory, Tasks, Nodes, Cluster, Index).</a:t>
            </a:r>
          </a:p>
          <a:p>
            <a:pPr marL="455613" lvl="2" indent="-285750">
              <a:buFont typeface="Arial" panose="020B0604020202020204" pitchFamily="34" charset="0"/>
              <a:buChar char="•"/>
            </a:pPr>
            <a:endParaRPr lang="en-US" dirty="0"/>
          </a:p>
        </p:txBody>
      </p:sp>
    </p:spTree>
    <p:extLst>
      <p:ext uri="{BB962C8B-B14F-4D97-AF65-F5344CB8AC3E}">
        <p14:creationId xmlns:p14="http://schemas.microsoft.com/office/powerpoint/2010/main" val="5781323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a:t>List of available worksheets </a:t>
            </a:r>
            <a:r>
              <a:rPr lang="en-US" dirty="0" smtClean="0"/>
              <a:t>(*.lesb.xlsm </a:t>
            </a:r>
            <a:r>
              <a:rPr lang="en-US" dirty="0"/>
              <a:t>spreadsheet)</a:t>
            </a:r>
          </a:p>
        </p:txBody>
      </p:sp>
      <p:sp>
        <p:nvSpPr>
          <p:cNvPr id="3" name="Title 2"/>
          <p:cNvSpPr>
            <a:spLocks noGrp="1"/>
          </p:cNvSpPr>
          <p:nvPr>
            <p:ph type="title"/>
          </p:nvPr>
        </p:nvSpPr>
        <p:spPr/>
        <p:txBody>
          <a:bodyPr/>
          <a:lstStyle/>
          <a:p>
            <a:r>
              <a:rPr lang="en-US" dirty="0" smtClean="0"/>
              <a:t>iNex Spreadsheets</a:t>
            </a:r>
            <a:endParaRPr lang="en-US" dirty="0"/>
          </a:p>
        </p:txBody>
      </p:sp>
      <p:sp>
        <p:nvSpPr>
          <p:cNvPr id="5" name="Content Placeholder 4"/>
          <p:cNvSpPr>
            <a:spLocks noGrp="1"/>
          </p:cNvSpPr>
          <p:nvPr>
            <p:ph sz="quarter" idx="10"/>
          </p:nvPr>
        </p:nvSpPr>
        <p:spPr>
          <a:xfrm>
            <a:off x="329183" y="1188721"/>
            <a:ext cx="8495840" cy="3228975"/>
          </a:xfrm>
        </p:spPr>
        <p:txBody>
          <a:bodyPr/>
          <a:lstStyle/>
          <a:p>
            <a:r>
              <a:rPr lang="en-US" dirty="0" smtClean="0"/>
              <a:t>“</a:t>
            </a:r>
            <a:r>
              <a:rPr lang="en-US" i="1" dirty="0" err="1" smtClean="0">
                <a:solidFill>
                  <a:srgbClr val="FF0000"/>
                </a:solidFill>
              </a:rPr>
              <a:t>Port_N_S_P_SAS_PEL</a:t>
            </a:r>
            <a:r>
              <a:rPr lang="en-US" dirty="0"/>
              <a:t>” </a:t>
            </a:r>
            <a:r>
              <a:rPr lang="en-US" dirty="0" smtClean="0"/>
              <a:t>.  Provides a time-stamped (reversed order) overview of the SAS port and SAS device error counters. Information </a:t>
            </a:r>
            <a:r>
              <a:rPr lang="en-US" dirty="0"/>
              <a:t>per default displayed in compressed format</a:t>
            </a:r>
            <a:r>
              <a:rPr lang="en-US" dirty="0" smtClean="0"/>
              <a:t>. Based upon </a:t>
            </a:r>
            <a:r>
              <a:rPr lang="en-US" dirty="0"/>
              <a:t>the </a:t>
            </a:r>
            <a:r>
              <a:rPr lang="en-US" dirty="0" smtClean="0"/>
              <a:t>“</a:t>
            </a:r>
            <a:r>
              <a:rPr lang="en-US" sz="1200" dirty="0" err="1" smtClean="0">
                <a:solidFill>
                  <a:srgbClr val="0070C0"/>
                </a:solidFill>
              </a:rPr>
              <a:t>pr_mnt</a:t>
            </a:r>
            <a:r>
              <a:rPr lang="en-US" sz="1200" dirty="0" smtClean="0">
                <a:solidFill>
                  <a:srgbClr val="0070C0"/>
                </a:solidFill>
              </a:rPr>
              <a:t>/</a:t>
            </a:r>
            <a:r>
              <a:rPr lang="en-US" sz="1200" dirty="0" err="1" smtClean="0">
                <a:solidFill>
                  <a:srgbClr val="0070C0"/>
                </a:solidFill>
              </a:rPr>
              <a:t>portpel_history</a:t>
            </a:r>
            <a:r>
              <a:rPr lang="en-US" sz="1200" dirty="0" smtClean="0">
                <a:solidFill>
                  <a:srgbClr val="0070C0"/>
                </a:solidFill>
              </a:rPr>
              <a:t>_*</a:t>
            </a:r>
            <a:r>
              <a:rPr lang="en-US" dirty="0" smtClean="0"/>
              <a:t>” files. Worksheet is available on </a:t>
            </a:r>
            <a:r>
              <a:rPr lang="en-US" dirty="0" err="1" smtClean="0"/>
              <a:t>InServs</a:t>
            </a:r>
            <a:r>
              <a:rPr lang="en-US" dirty="0" smtClean="0"/>
              <a:t> with a SAS back-end only. </a:t>
            </a:r>
          </a:p>
          <a:p>
            <a:r>
              <a:rPr lang="en-US" dirty="0" smtClean="0"/>
              <a:t>“</a:t>
            </a:r>
            <a:r>
              <a:rPr lang="en-US" i="1" dirty="0" err="1" smtClean="0">
                <a:solidFill>
                  <a:srgbClr val="FF0000"/>
                </a:solidFill>
              </a:rPr>
              <a:t>Port_N_S_P_LESB</a:t>
            </a:r>
            <a:r>
              <a:rPr lang="en-US" dirty="0"/>
              <a:t>”. </a:t>
            </a:r>
            <a:r>
              <a:rPr lang="en-US" dirty="0" smtClean="0"/>
              <a:t> Provides a time-stamped (reversed order) overview of the error counters on FC-based host, </a:t>
            </a:r>
            <a:r>
              <a:rPr lang="en-US" dirty="0" err="1" smtClean="0"/>
              <a:t>rcfc</a:t>
            </a:r>
            <a:r>
              <a:rPr lang="en-US" dirty="0" smtClean="0"/>
              <a:t>, peer, and disk ports. The information shows the deltas of the error counters compared to the previous sample. Lists observed devices throughout the timespan, which is 4 x the “monitor window”, so per default 4 x 7 = 28 days.  Information </a:t>
            </a:r>
            <a:r>
              <a:rPr lang="en-US" dirty="0"/>
              <a:t>per default displayed in compressed format</a:t>
            </a:r>
            <a:r>
              <a:rPr lang="en-US" dirty="0" smtClean="0"/>
              <a:t>.  Based upon “</a:t>
            </a:r>
            <a:r>
              <a:rPr lang="en-US" sz="1200" dirty="0" err="1" smtClean="0">
                <a:solidFill>
                  <a:srgbClr val="0070C0"/>
                </a:solidFill>
              </a:rPr>
              <a:t>showportlesb</a:t>
            </a:r>
            <a:r>
              <a:rPr lang="en-US" sz="1200" dirty="0" smtClean="0">
                <a:solidFill>
                  <a:srgbClr val="0070C0"/>
                </a:solidFill>
              </a:rPr>
              <a:t> –</a:t>
            </a:r>
            <a:r>
              <a:rPr lang="en-US" sz="1200" dirty="0" err="1" smtClean="0">
                <a:solidFill>
                  <a:srgbClr val="0070C0"/>
                </a:solidFill>
              </a:rPr>
              <a:t>hist</a:t>
            </a:r>
            <a:r>
              <a:rPr lang="en-US" sz="1200" dirty="0" smtClean="0">
                <a:solidFill>
                  <a:srgbClr val="0070C0"/>
                </a:solidFill>
              </a:rPr>
              <a:t> n:s:p</a:t>
            </a:r>
            <a:r>
              <a:rPr lang="en-US" dirty="0" smtClean="0"/>
              <a:t>” commands</a:t>
            </a:r>
          </a:p>
          <a:p>
            <a:pPr marL="0" indent="0">
              <a:buNone/>
            </a:pPr>
            <a:endParaRPr lang="en-US" dirty="0"/>
          </a:p>
        </p:txBody>
      </p:sp>
    </p:spTree>
    <p:extLst>
      <p:ext uri="{BB962C8B-B14F-4D97-AF65-F5344CB8AC3E}">
        <p14:creationId xmlns:p14="http://schemas.microsoft.com/office/powerpoint/2010/main" val="4733342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140679" y="4641011"/>
            <a:ext cx="388189" cy="112144"/>
          </a:xfrm>
          <a:prstGeom prst="rect">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ubtitle 1"/>
          <p:cNvSpPr>
            <a:spLocks noGrp="1"/>
          </p:cNvSpPr>
          <p:nvPr>
            <p:ph type="subTitle" idx="1"/>
          </p:nvPr>
        </p:nvSpPr>
        <p:spPr>
          <a:xfrm>
            <a:off x="331470" y="613374"/>
            <a:ext cx="8117206" cy="276999"/>
          </a:xfrm>
        </p:spPr>
        <p:txBody>
          <a:bodyPr/>
          <a:lstStyle/>
          <a:p>
            <a:r>
              <a:rPr lang="en-US" dirty="0" smtClean="0"/>
              <a:t>Available Macros</a:t>
            </a:r>
            <a:endParaRPr lang="en-US" dirty="0"/>
          </a:p>
        </p:txBody>
      </p:sp>
      <p:sp>
        <p:nvSpPr>
          <p:cNvPr id="3" name="Title 2"/>
          <p:cNvSpPr>
            <a:spLocks noGrp="1"/>
          </p:cNvSpPr>
          <p:nvPr>
            <p:ph type="title"/>
          </p:nvPr>
        </p:nvSpPr>
        <p:spPr>
          <a:xfrm>
            <a:off x="331470" y="97048"/>
            <a:ext cx="8117206" cy="430887"/>
          </a:xfrm>
        </p:spPr>
        <p:txBody>
          <a:bodyPr/>
          <a:lstStyle/>
          <a:p>
            <a:r>
              <a:rPr lang="en-US" dirty="0" smtClean="0"/>
              <a:t>iNex Spreadsheets</a:t>
            </a:r>
            <a:endParaRPr lang="en-US" dirty="0"/>
          </a:p>
        </p:txBody>
      </p:sp>
      <p:sp>
        <p:nvSpPr>
          <p:cNvPr id="4" name="Content Placeholder 3"/>
          <p:cNvSpPr>
            <a:spLocks noGrp="1"/>
          </p:cNvSpPr>
          <p:nvPr>
            <p:ph sz="quarter" idx="10"/>
          </p:nvPr>
        </p:nvSpPr>
        <p:spPr>
          <a:xfrm>
            <a:off x="329183" y="878185"/>
            <a:ext cx="8676793" cy="4202773"/>
          </a:xfrm>
          <a:solidFill>
            <a:schemeClr val="bg1"/>
          </a:solidFill>
        </p:spPr>
        <p:txBody>
          <a:bodyPr/>
          <a:lstStyle/>
          <a:p>
            <a:pPr marL="285750" indent="-285750">
              <a:buFont typeface="Arial" panose="020B0604020202020204" pitchFamily="34" charset="0"/>
              <a:buChar char="•"/>
            </a:pPr>
            <a:r>
              <a:rPr lang="en-US" sz="1600" dirty="0" smtClean="0"/>
              <a:t>iNex generates Microsoft Excel spreadsheets with included Visual Basic macros .</a:t>
            </a:r>
          </a:p>
          <a:p>
            <a:pPr marL="285750" indent="-285750">
              <a:buFont typeface="Arial" panose="020B0604020202020204" pitchFamily="34" charset="0"/>
              <a:buChar char="•"/>
            </a:pPr>
            <a:r>
              <a:rPr lang="en-US" sz="1600" dirty="0" smtClean="0"/>
              <a:t>Macro files are:</a:t>
            </a:r>
          </a:p>
          <a:p>
            <a:pPr marL="455613" lvl="2" indent="-285750">
              <a:buFont typeface="Arial" panose="020B0604020202020204" pitchFamily="34" charset="0"/>
              <a:buChar char="•"/>
            </a:pPr>
            <a:r>
              <a:rPr lang="en-US" sz="1200" dirty="0" smtClean="0"/>
              <a:t>Textual representation have the *.</a:t>
            </a:r>
            <a:r>
              <a:rPr lang="en-US" sz="1200" dirty="0"/>
              <a:t>txt extension, </a:t>
            </a:r>
            <a:r>
              <a:rPr lang="en-US" sz="1200" dirty="0" smtClean="0"/>
              <a:t>located </a:t>
            </a:r>
            <a:r>
              <a:rPr lang="en-US" sz="1200" dirty="0"/>
              <a:t>in &lt;INEX_HOME&gt;\</a:t>
            </a:r>
            <a:r>
              <a:rPr lang="en-US" sz="1200" dirty="0" err="1"/>
              <a:t>defs</a:t>
            </a:r>
            <a:r>
              <a:rPr lang="en-US" sz="1200" dirty="0"/>
              <a:t>\macros</a:t>
            </a:r>
          </a:p>
          <a:p>
            <a:pPr marL="455613" lvl="2" indent="-285750">
              <a:buFont typeface="Arial" panose="020B0604020202020204" pitchFamily="34" charset="0"/>
              <a:buChar char="•"/>
            </a:pPr>
            <a:r>
              <a:rPr lang="en-US" sz="1200" dirty="0" smtClean="0"/>
              <a:t>Binary representation is the “&lt;INEX_HOME&gt;\</a:t>
            </a:r>
            <a:r>
              <a:rPr lang="en-US" sz="1200" dirty="0" err="1" smtClean="0"/>
              <a:t>defs</a:t>
            </a:r>
            <a:r>
              <a:rPr lang="en-US" sz="1200" dirty="0" smtClean="0"/>
              <a:t>\</a:t>
            </a:r>
            <a:r>
              <a:rPr lang="en-US" sz="1200" dirty="0" err="1" smtClean="0"/>
              <a:t>iNex_macros.bin</a:t>
            </a:r>
            <a:r>
              <a:rPr lang="en-US" sz="1200" dirty="0" smtClean="0"/>
              <a:t>” file.  If binary representation is present, it is auto-loaded in all spreadsheets. </a:t>
            </a:r>
          </a:p>
          <a:p>
            <a:pPr marL="285750" indent="-285750">
              <a:buFont typeface="Arial" panose="020B0604020202020204" pitchFamily="34" charset="0"/>
              <a:buChar char="•"/>
            </a:pPr>
            <a:r>
              <a:rPr lang="en-US" sz="1600" dirty="0" smtClean="0"/>
              <a:t>Available macros:</a:t>
            </a:r>
          </a:p>
          <a:p>
            <a:pPr marL="455613" lvl="2" indent="-285750">
              <a:buFont typeface="Arial" panose="020B0604020202020204" pitchFamily="34" charset="0"/>
              <a:buChar char="•"/>
            </a:pPr>
            <a:r>
              <a:rPr lang="en-US" sz="1200" dirty="0" smtClean="0"/>
              <a:t>“</a:t>
            </a:r>
            <a:r>
              <a:rPr lang="en-US" sz="1200" i="1" dirty="0" err="1" smtClean="0">
                <a:solidFill>
                  <a:srgbClr val="FF0000"/>
                </a:solidFill>
              </a:rPr>
              <a:t>Auto_Open</a:t>
            </a:r>
            <a:r>
              <a:rPr lang="en-US" sz="1200" dirty="0" smtClean="0"/>
              <a:t>”. Used by MS Excel to start macro execution upon opening of spreadsheet. </a:t>
            </a:r>
            <a:r>
              <a:rPr lang="en-US" sz="1200" u="sng" dirty="0" smtClean="0"/>
              <a:t>Do *NOT* change</a:t>
            </a:r>
            <a:r>
              <a:rPr lang="en-US" sz="1200" dirty="0" smtClean="0"/>
              <a:t>.</a:t>
            </a:r>
          </a:p>
          <a:p>
            <a:pPr marL="455613" lvl="2" indent="-285750">
              <a:buFont typeface="Arial" panose="020B0604020202020204" pitchFamily="34" charset="0"/>
              <a:buChar char="•"/>
            </a:pPr>
            <a:r>
              <a:rPr lang="en-US" sz="1200" dirty="0" smtClean="0"/>
              <a:t>“</a:t>
            </a:r>
            <a:r>
              <a:rPr lang="en-US" sz="1200" i="1" dirty="0" err="1" smtClean="0">
                <a:solidFill>
                  <a:srgbClr val="FF0000"/>
                </a:solidFill>
              </a:rPr>
              <a:t>AutoRun</a:t>
            </a:r>
            <a:r>
              <a:rPr lang="en-US" sz="1200" dirty="0" smtClean="0"/>
              <a:t>”. Anchor macro of iNex. Calls other macros and contains hot-key definitions. </a:t>
            </a:r>
          </a:p>
          <a:p>
            <a:pPr marL="455613" lvl="2" indent="-285750">
              <a:buFont typeface="Arial" panose="020B0604020202020204" pitchFamily="34" charset="0"/>
              <a:buChar char="•"/>
            </a:pPr>
            <a:r>
              <a:rPr lang="en-US" sz="1200" dirty="0" smtClean="0"/>
              <a:t>“</a:t>
            </a:r>
            <a:r>
              <a:rPr lang="en-US" sz="1200" i="1" dirty="0" err="1" smtClean="0">
                <a:solidFill>
                  <a:srgbClr val="FF0000"/>
                </a:solidFill>
              </a:rPr>
              <a:t>CreateDataBars</a:t>
            </a:r>
            <a:r>
              <a:rPr lang="en-US" sz="1200" dirty="0" smtClean="0"/>
              <a:t>”.  Creates the </a:t>
            </a:r>
            <a:r>
              <a:rPr lang="en-US" sz="1200" dirty="0" err="1" smtClean="0"/>
              <a:t>databars</a:t>
            </a:r>
            <a:r>
              <a:rPr lang="en-US" sz="1200" dirty="0" smtClean="0"/>
              <a:t> on specific worksheets. </a:t>
            </a:r>
            <a:r>
              <a:rPr lang="en-US" sz="1200" u="sng" dirty="0" smtClean="0"/>
              <a:t>Do *NOT* change</a:t>
            </a:r>
            <a:r>
              <a:rPr lang="en-US" sz="1200" dirty="0" smtClean="0"/>
              <a:t>.</a:t>
            </a:r>
          </a:p>
          <a:p>
            <a:pPr marL="455613" lvl="2" indent="-285750">
              <a:buFont typeface="Arial" panose="020B0604020202020204" pitchFamily="34" charset="0"/>
              <a:buChar char="•"/>
            </a:pPr>
            <a:r>
              <a:rPr lang="en-US" sz="1200" dirty="0" smtClean="0"/>
              <a:t>“</a:t>
            </a:r>
            <a:r>
              <a:rPr lang="en-US" sz="1200" i="1" dirty="0" err="1" smtClean="0">
                <a:solidFill>
                  <a:srgbClr val="FF0000"/>
                </a:solidFill>
              </a:rPr>
              <a:t>OpenFile</a:t>
            </a:r>
            <a:r>
              <a:rPr lang="en-US" sz="1200" dirty="0" smtClean="0"/>
              <a:t>”. Opens a file based upon information found in row. Change during configuration phase to match text editor. Referenced using hot key </a:t>
            </a:r>
            <a:r>
              <a:rPr lang="en-US" sz="1200" dirty="0" err="1" smtClean="0">
                <a:solidFill>
                  <a:srgbClr val="0070C0"/>
                </a:solidFill>
              </a:rPr>
              <a:t>Ctrl+Shft+G</a:t>
            </a:r>
            <a:r>
              <a:rPr lang="en-US" sz="1200" dirty="0" smtClean="0"/>
              <a:t>.</a:t>
            </a:r>
          </a:p>
          <a:p>
            <a:pPr marL="455613" lvl="2" indent="-285750">
              <a:buFont typeface="Arial" panose="020B0604020202020204" pitchFamily="34" charset="0"/>
              <a:buChar char="•"/>
            </a:pPr>
            <a:r>
              <a:rPr lang="en-US" sz="1200" dirty="0" smtClean="0"/>
              <a:t>“</a:t>
            </a:r>
            <a:r>
              <a:rPr lang="en-US" sz="1200" i="1" dirty="0" err="1" smtClean="0">
                <a:solidFill>
                  <a:srgbClr val="FF0000"/>
                </a:solidFill>
              </a:rPr>
              <a:t>DeleteThisAndSimilarRowsLikeCurrentCell</a:t>
            </a:r>
            <a:r>
              <a:rPr lang="en-US" sz="1200" dirty="0" smtClean="0"/>
              <a:t>”. Macro which removes rows from the current worksheet, which have the same content as the current cell. Referenced using hot-key </a:t>
            </a:r>
            <a:r>
              <a:rPr lang="en-US" sz="1200" dirty="0" err="1" smtClean="0">
                <a:solidFill>
                  <a:srgbClr val="0070C0"/>
                </a:solidFill>
              </a:rPr>
              <a:t>Ctrl+Shft+D</a:t>
            </a:r>
            <a:r>
              <a:rPr lang="en-US" sz="1200" dirty="0" smtClean="0"/>
              <a:t>.</a:t>
            </a:r>
          </a:p>
          <a:p>
            <a:pPr marL="455613" lvl="2" indent="-285750">
              <a:buFont typeface="Arial" panose="020B0604020202020204" pitchFamily="34" charset="0"/>
              <a:buChar char="•"/>
            </a:pPr>
            <a:r>
              <a:rPr lang="en-US" sz="1200" dirty="0" smtClean="0"/>
              <a:t>“</a:t>
            </a:r>
            <a:r>
              <a:rPr lang="en-US" sz="1200" i="1" dirty="0" err="1" smtClean="0">
                <a:solidFill>
                  <a:srgbClr val="FF0000"/>
                </a:solidFill>
              </a:rPr>
              <a:t>HideThisAndSimilarRowsLikeCurrentCell</a:t>
            </a:r>
            <a:r>
              <a:rPr lang="en-US" sz="1200" dirty="0" smtClean="0"/>
              <a:t>”. Macro which hides rows on the current worksheet, which have the same content as the current cell. Referenced using hot-key </a:t>
            </a:r>
            <a:r>
              <a:rPr lang="en-US" sz="1200" dirty="0" err="1" smtClean="0">
                <a:solidFill>
                  <a:srgbClr val="0070C0"/>
                </a:solidFill>
              </a:rPr>
              <a:t>Ctrl+Shft+H</a:t>
            </a:r>
            <a:r>
              <a:rPr lang="en-US" sz="1200" dirty="0" smtClean="0"/>
              <a:t>.</a:t>
            </a:r>
          </a:p>
          <a:p>
            <a:pPr marL="455613" lvl="2" indent="-285750">
              <a:buFont typeface="Arial" panose="020B0604020202020204" pitchFamily="34" charset="0"/>
              <a:buChar char="•"/>
            </a:pPr>
            <a:r>
              <a:rPr lang="en-US" sz="1200" dirty="0" smtClean="0"/>
              <a:t>“</a:t>
            </a:r>
            <a:r>
              <a:rPr lang="en-US" sz="1200" i="1" dirty="0" err="1" smtClean="0">
                <a:solidFill>
                  <a:srgbClr val="FF0000"/>
                </a:solidFill>
              </a:rPr>
              <a:t>UnHideAllRows</a:t>
            </a:r>
            <a:r>
              <a:rPr lang="en-US" sz="1200" dirty="0" smtClean="0"/>
              <a:t>”. Undo of “</a:t>
            </a:r>
            <a:r>
              <a:rPr lang="en-US" sz="1200" dirty="0" err="1" smtClean="0"/>
              <a:t>HideThisAndSimilarRowsLikeCurrentCell</a:t>
            </a:r>
            <a:r>
              <a:rPr lang="en-US" sz="1200" dirty="0" smtClean="0"/>
              <a:t>”. Referenced using hot-key </a:t>
            </a:r>
            <a:r>
              <a:rPr lang="en-US" sz="1200" dirty="0" err="1" smtClean="0">
                <a:solidFill>
                  <a:srgbClr val="0070C0"/>
                </a:solidFill>
              </a:rPr>
              <a:t>Ctrl+Shift+U</a:t>
            </a:r>
            <a:r>
              <a:rPr lang="en-US" sz="1200" dirty="0" smtClean="0"/>
              <a:t>.</a:t>
            </a:r>
          </a:p>
          <a:p>
            <a:pPr marL="455613" lvl="2" indent="-285750">
              <a:buFont typeface="Arial" panose="020B0604020202020204" pitchFamily="34" charset="0"/>
              <a:buChar char="•"/>
            </a:pPr>
            <a:r>
              <a:rPr lang="en-US" sz="1200" dirty="0" smtClean="0"/>
              <a:t>“</a:t>
            </a:r>
            <a:r>
              <a:rPr lang="en-US" sz="1200" i="1" dirty="0" err="1" smtClean="0">
                <a:solidFill>
                  <a:srgbClr val="FF0000"/>
                </a:solidFill>
              </a:rPr>
              <a:t>Find_Yellow_Interior</a:t>
            </a:r>
            <a:r>
              <a:rPr lang="en-US" sz="1200" dirty="0" smtClean="0"/>
              <a:t>”. Locates the next cell which is yellow marked, even if cell is outside screen or in compressed area. Referenced using hot-key </a:t>
            </a:r>
            <a:r>
              <a:rPr lang="en-US" sz="1200" dirty="0" err="1" smtClean="0">
                <a:solidFill>
                  <a:srgbClr val="0070C0"/>
                </a:solidFill>
              </a:rPr>
              <a:t>Ctrl+Shft+M</a:t>
            </a:r>
            <a:endParaRPr lang="en-US" sz="1200" dirty="0">
              <a:solidFill>
                <a:srgbClr val="0070C0"/>
              </a:solidFill>
            </a:endParaRPr>
          </a:p>
        </p:txBody>
      </p:sp>
    </p:spTree>
    <p:extLst>
      <p:ext uri="{BB962C8B-B14F-4D97-AF65-F5344CB8AC3E}">
        <p14:creationId xmlns:p14="http://schemas.microsoft.com/office/powerpoint/2010/main" val="16887762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Overview worksheet</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612" y="1052623"/>
            <a:ext cx="6689073" cy="401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5" name="Group 24"/>
          <p:cNvGrpSpPr/>
          <p:nvPr/>
        </p:nvGrpSpPr>
        <p:grpSpPr>
          <a:xfrm>
            <a:off x="574158" y="3189767"/>
            <a:ext cx="8463498" cy="1909889"/>
            <a:chOff x="574158" y="3189767"/>
            <a:chExt cx="8463498" cy="1909889"/>
          </a:xfrm>
        </p:grpSpPr>
        <p:sp>
          <p:nvSpPr>
            <p:cNvPr id="10" name="Rounded Rectangle 9"/>
            <p:cNvSpPr/>
            <p:nvPr/>
          </p:nvSpPr>
          <p:spPr>
            <a:xfrm>
              <a:off x="574158" y="3189767"/>
              <a:ext cx="2753833" cy="1878244"/>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7166326" y="4402029"/>
              <a:ext cx="1871330" cy="697627"/>
            </a:xfrm>
            <a:prstGeom prst="rect">
              <a:avLst/>
            </a:prstGeom>
            <a:solidFill>
              <a:schemeClr val="bg1"/>
            </a:solidFill>
            <a:ln w="19050">
              <a:solidFill>
                <a:schemeClr val="accent2"/>
              </a:solidFill>
            </a:ln>
          </p:spPr>
          <p:txBody>
            <a:bodyPr wrap="square" rtlCol="0">
              <a:spAutoFit/>
            </a:bodyPr>
            <a:lstStyle/>
            <a:p>
              <a:pPr marL="0" defTabSz="430213">
                <a:spcAft>
                  <a:spcPts val="400"/>
                </a:spcAft>
                <a:buSzPct val="100000"/>
              </a:pPr>
              <a:r>
                <a:rPr lang="en-US" sz="1200" dirty="0" err="1">
                  <a:solidFill>
                    <a:srgbClr val="000000"/>
                  </a:solidFill>
                  <a:latin typeface="HP Simplified" pitchFamily="34" charset="0"/>
                  <a:cs typeface="HP Simplified" pitchFamily="34" charset="0"/>
                </a:rPr>
                <a:t>c</a:t>
              </a:r>
              <a:r>
                <a:rPr lang="en-US" sz="1200" dirty="0" err="1" smtClean="0">
                  <a:solidFill>
                    <a:srgbClr val="000000"/>
                  </a:solidFill>
                  <a:latin typeface="HP Simplified" pitchFamily="34" charset="0"/>
                  <a:cs typeface="HP Simplified" pitchFamily="34" charset="0"/>
                </a:rPr>
                <a:t>heckhealth</a:t>
              </a:r>
              <a:r>
                <a:rPr lang="en-US" sz="1200" dirty="0" smtClean="0">
                  <a:solidFill>
                    <a:srgbClr val="000000"/>
                  </a:solidFill>
                  <a:latin typeface="HP Simplified" pitchFamily="34" charset="0"/>
                  <a:cs typeface="HP Simplified" pitchFamily="34" charset="0"/>
                </a:rPr>
                <a:t> color coded output (compressed)  and</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a:t>
              </a:r>
              <a:r>
                <a:rPr lang="en-US" sz="1200" dirty="0" err="1" smtClean="0">
                  <a:solidFill>
                    <a:srgbClr val="000000"/>
                  </a:solidFill>
                  <a:latin typeface="HP Simplified" pitchFamily="34" charset="0"/>
                  <a:cs typeface="HP Simplified" pitchFamily="34" charset="0"/>
                </a:rPr>
                <a:t>showsysmgr</a:t>
              </a:r>
              <a:r>
                <a:rPr lang="en-US" sz="1200" dirty="0" smtClean="0">
                  <a:solidFill>
                    <a:srgbClr val="000000"/>
                  </a:solidFill>
                  <a:latin typeface="HP Simplified" pitchFamily="34" charset="0"/>
                  <a:cs typeface="HP Simplified" pitchFamily="34" charset="0"/>
                </a:rPr>
                <a:t>’ output</a:t>
              </a:r>
            </a:p>
          </p:txBody>
        </p:sp>
        <p:cxnSp>
          <p:nvCxnSpPr>
            <p:cNvPr id="18" name="Straight Arrow Connector 17"/>
            <p:cNvCxnSpPr>
              <a:stCxn id="17" idx="1"/>
            </p:cNvCxnSpPr>
            <p:nvPr/>
          </p:nvCxnSpPr>
          <p:spPr>
            <a:xfrm flipH="1" flipV="1">
              <a:off x="3327991" y="4750842"/>
              <a:ext cx="3838335" cy="1"/>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1" name="Group 20"/>
          <p:cNvGrpSpPr/>
          <p:nvPr/>
        </p:nvGrpSpPr>
        <p:grpSpPr>
          <a:xfrm>
            <a:off x="574157" y="340242"/>
            <a:ext cx="8442252" cy="1605516"/>
            <a:chOff x="574157" y="340242"/>
            <a:chExt cx="8442252" cy="1605516"/>
          </a:xfrm>
        </p:grpSpPr>
        <p:sp>
          <p:nvSpPr>
            <p:cNvPr id="5" name="Rounded Rectangle 4"/>
            <p:cNvSpPr/>
            <p:nvPr/>
          </p:nvSpPr>
          <p:spPr>
            <a:xfrm>
              <a:off x="574157" y="1052623"/>
              <a:ext cx="6444527" cy="893135"/>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145079" y="340242"/>
              <a:ext cx="1871330" cy="276999"/>
            </a:xfrm>
            <a:prstGeom prst="rect">
              <a:avLst/>
            </a:prstGeom>
            <a:noFill/>
            <a:ln w="19050">
              <a:solidFill>
                <a:schemeClr val="accent2"/>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Links to other worksheets</a:t>
              </a:r>
            </a:p>
          </p:txBody>
        </p:sp>
        <p:cxnSp>
          <p:nvCxnSpPr>
            <p:cNvPr id="20" name="Curved Connector 19"/>
            <p:cNvCxnSpPr>
              <a:stCxn id="11" idx="1"/>
              <a:endCxn id="5" idx="0"/>
            </p:cNvCxnSpPr>
            <p:nvPr/>
          </p:nvCxnSpPr>
          <p:spPr>
            <a:xfrm rot="10800000" flipV="1">
              <a:off x="3796421" y="478741"/>
              <a:ext cx="3348658" cy="573881"/>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4" name="Group 23"/>
          <p:cNvGrpSpPr/>
          <p:nvPr/>
        </p:nvGrpSpPr>
        <p:grpSpPr>
          <a:xfrm>
            <a:off x="574158" y="719473"/>
            <a:ext cx="8470593" cy="2340844"/>
            <a:chOff x="574158" y="719473"/>
            <a:chExt cx="8470593" cy="2340844"/>
          </a:xfrm>
        </p:grpSpPr>
        <p:sp>
          <p:nvSpPr>
            <p:cNvPr id="8" name="Rounded Rectangle 7"/>
            <p:cNvSpPr/>
            <p:nvPr/>
          </p:nvSpPr>
          <p:spPr>
            <a:xfrm>
              <a:off x="574158" y="2062716"/>
              <a:ext cx="1648047" cy="997601"/>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7173421" y="719473"/>
              <a:ext cx="1871330" cy="646331"/>
            </a:xfrm>
            <a:prstGeom prst="rect">
              <a:avLst/>
            </a:prstGeom>
            <a:noFill/>
            <a:ln w="19050">
              <a:solidFill>
                <a:schemeClr val="accent2"/>
              </a:solidFill>
            </a:ln>
          </p:spPr>
          <p:txBody>
            <a:bodyPr wrap="square" rtlCol="0">
              <a:spAutoFit/>
            </a:bodyPr>
            <a:lstStyle/>
            <a:p>
              <a:pPr marL="0" defTabSz="430213">
                <a:spcAft>
                  <a:spcPts val="400"/>
                </a:spcAft>
                <a:buSzPct val="100000"/>
              </a:pPr>
              <a:r>
                <a:rPr lang="en-US" sz="1200" dirty="0" err="1" smtClean="0">
                  <a:solidFill>
                    <a:srgbClr val="000000"/>
                  </a:solidFill>
                  <a:latin typeface="HP Simplified" pitchFamily="34" charset="0"/>
                  <a:cs typeface="HP Simplified" pitchFamily="34" charset="0"/>
                </a:rPr>
                <a:t>Insplore</a:t>
              </a:r>
              <a:r>
                <a:rPr lang="en-US" sz="1200" dirty="0" smtClean="0">
                  <a:solidFill>
                    <a:srgbClr val="000000"/>
                  </a:solidFill>
                  <a:latin typeface="HP Simplified" pitchFamily="34" charset="0"/>
                  <a:cs typeface="HP Simplified" pitchFamily="34" charset="0"/>
                </a:rPr>
                <a:t> date &amp; time, system name, </a:t>
              </a:r>
              <a:r>
                <a:rPr lang="en-US" sz="1200" dirty="0" err="1" smtClean="0">
                  <a:solidFill>
                    <a:srgbClr val="000000"/>
                  </a:solidFill>
                  <a:latin typeface="HP Simplified" pitchFamily="34" charset="0"/>
                  <a:cs typeface="HP Simplified" pitchFamily="34" charset="0"/>
                </a:rPr>
                <a:t>InServ</a:t>
              </a:r>
              <a:r>
                <a:rPr lang="en-US" sz="1200" dirty="0" smtClean="0">
                  <a:solidFill>
                    <a:srgbClr val="000000"/>
                  </a:solidFill>
                  <a:latin typeface="HP Simplified" pitchFamily="34" charset="0"/>
                  <a:cs typeface="HP Simplified" pitchFamily="34" charset="0"/>
                </a:rPr>
                <a:t> Type, </a:t>
              </a:r>
              <a:r>
                <a:rPr lang="en-US" sz="1200" dirty="0" err="1" smtClean="0">
                  <a:solidFill>
                    <a:srgbClr val="000000"/>
                  </a:solidFill>
                  <a:latin typeface="HP Simplified" pitchFamily="34" charset="0"/>
                  <a:cs typeface="HP Simplified" pitchFamily="34" charset="0"/>
                </a:rPr>
                <a:t>Inserv</a:t>
              </a:r>
              <a:r>
                <a:rPr lang="en-US" sz="1200" dirty="0" smtClean="0">
                  <a:solidFill>
                    <a:srgbClr val="000000"/>
                  </a:solidFill>
                  <a:latin typeface="HP Simplified" pitchFamily="34" charset="0"/>
                  <a:cs typeface="HP Simplified" pitchFamily="34" charset="0"/>
                </a:rPr>
                <a:t> serial number</a:t>
              </a:r>
            </a:p>
          </p:txBody>
        </p:sp>
        <p:cxnSp>
          <p:nvCxnSpPr>
            <p:cNvPr id="23" name="Curved Connector 22"/>
            <p:cNvCxnSpPr>
              <a:stCxn id="16" idx="1"/>
              <a:endCxn id="8" idx="0"/>
            </p:cNvCxnSpPr>
            <p:nvPr/>
          </p:nvCxnSpPr>
          <p:spPr>
            <a:xfrm rot="10800000" flipV="1">
              <a:off x="1398183" y="1042638"/>
              <a:ext cx="5775239" cy="1020077"/>
            </a:xfrm>
            <a:prstGeom prst="curvedConnector2">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29" name="Group 28"/>
          <p:cNvGrpSpPr/>
          <p:nvPr/>
        </p:nvGrpSpPr>
        <p:grpSpPr>
          <a:xfrm>
            <a:off x="2466753" y="1449612"/>
            <a:ext cx="6574460" cy="1006509"/>
            <a:chOff x="2466753" y="1449612"/>
            <a:chExt cx="6574460" cy="1006509"/>
          </a:xfrm>
        </p:grpSpPr>
        <p:sp>
          <p:nvSpPr>
            <p:cNvPr id="6" name="Rounded Rectangle 5"/>
            <p:cNvSpPr/>
            <p:nvPr/>
          </p:nvSpPr>
          <p:spPr>
            <a:xfrm>
              <a:off x="2466753" y="2062716"/>
              <a:ext cx="1520456" cy="393405"/>
            </a:xfrm>
            <a:prstGeom prst="round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TextBox 12"/>
            <p:cNvSpPr txBox="1"/>
            <p:nvPr/>
          </p:nvSpPr>
          <p:spPr>
            <a:xfrm>
              <a:off x="7169883" y="1449612"/>
              <a:ext cx="1871330" cy="276999"/>
            </a:xfrm>
            <a:prstGeom prst="rect">
              <a:avLst/>
            </a:prstGeom>
            <a:noFill/>
            <a:ln w="19050">
              <a:solidFill>
                <a:schemeClr val="accent2"/>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Version information</a:t>
              </a:r>
            </a:p>
          </p:txBody>
        </p:sp>
        <p:cxnSp>
          <p:nvCxnSpPr>
            <p:cNvPr id="28" name="Curved Connector 27"/>
            <p:cNvCxnSpPr>
              <a:stCxn id="13" idx="1"/>
              <a:endCxn id="6" idx="0"/>
            </p:cNvCxnSpPr>
            <p:nvPr/>
          </p:nvCxnSpPr>
          <p:spPr>
            <a:xfrm rot="10800000" flipV="1">
              <a:off x="3226981" y="1588112"/>
              <a:ext cx="3942902" cy="474604"/>
            </a:xfrm>
            <a:prstGeom prst="curvedConnector2">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2048" name="Group 2047"/>
          <p:cNvGrpSpPr/>
          <p:nvPr/>
        </p:nvGrpSpPr>
        <p:grpSpPr>
          <a:xfrm>
            <a:off x="3987209" y="2062715"/>
            <a:ext cx="5046909" cy="997601"/>
            <a:chOff x="3987209" y="2062715"/>
            <a:chExt cx="5046909" cy="997601"/>
          </a:xfrm>
        </p:grpSpPr>
        <p:sp>
          <p:nvSpPr>
            <p:cNvPr id="9" name="Rounded Rectangle 8"/>
            <p:cNvSpPr/>
            <p:nvPr/>
          </p:nvSpPr>
          <p:spPr>
            <a:xfrm>
              <a:off x="3987209" y="2062715"/>
              <a:ext cx="3031476" cy="997601"/>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7162788" y="2271891"/>
              <a:ext cx="1871330" cy="461665"/>
            </a:xfrm>
            <a:prstGeom prst="rect">
              <a:avLst/>
            </a:prstGeom>
            <a:noFill/>
            <a:ln w="19050">
              <a:solidFill>
                <a:schemeClr val="accent2"/>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Nr of objects and distribution across nodes</a:t>
              </a:r>
            </a:p>
          </p:txBody>
        </p:sp>
        <p:cxnSp>
          <p:nvCxnSpPr>
            <p:cNvPr id="31" name="Straight Arrow Connector 30"/>
            <p:cNvCxnSpPr>
              <a:stCxn id="14" idx="1"/>
            </p:cNvCxnSpPr>
            <p:nvPr/>
          </p:nvCxnSpPr>
          <p:spPr>
            <a:xfrm flipH="1" flipV="1">
              <a:off x="7018685" y="2502723"/>
              <a:ext cx="144103" cy="1"/>
            </a:xfrm>
            <a:prstGeom prst="straightConnector1">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2053" name="Group 2052"/>
          <p:cNvGrpSpPr/>
          <p:nvPr/>
        </p:nvGrpSpPr>
        <p:grpSpPr>
          <a:xfrm>
            <a:off x="2466753" y="2456121"/>
            <a:ext cx="6577998" cy="1825948"/>
            <a:chOff x="2466753" y="2456121"/>
            <a:chExt cx="6577998" cy="1825948"/>
          </a:xfrm>
        </p:grpSpPr>
        <p:sp>
          <p:nvSpPr>
            <p:cNvPr id="7" name="Rounded Rectangle 6"/>
            <p:cNvSpPr/>
            <p:nvPr/>
          </p:nvSpPr>
          <p:spPr>
            <a:xfrm>
              <a:off x="2466753" y="2456121"/>
              <a:ext cx="595424" cy="520995"/>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7173421" y="4005070"/>
              <a:ext cx="1871330" cy="276999"/>
            </a:xfrm>
            <a:prstGeom prst="rect">
              <a:avLst/>
            </a:prstGeom>
            <a:noFill/>
            <a:ln w="19050">
              <a:solidFill>
                <a:schemeClr val="accent2"/>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Analysis Summary</a:t>
              </a:r>
            </a:p>
          </p:txBody>
        </p:sp>
        <p:cxnSp>
          <p:nvCxnSpPr>
            <p:cNvPr id="2051" name="Curved Connector 2050"/>
            <p:cNvCxnSpPr>
              <a:stCxn id="15" idx="1"/>
            </p:cNvCxnSpPr>
            <p:nvPr/>
          </p:nvCxnSpPr>
          <p:spPr>
            <a:xfrm rot="10800000">
              <a:off x="3062177" y="2733556"/>
              <a:ext cx="4111244" cy="1410014"/>
            </a:xfrm>
            <a:prstGeom prst="curvedConnector3">
              <a:avLst>
                <a:gd name="adj1" fmla="val 75604"/>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382159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48"/>
                                        </p:tgtEl>
                                        <p:attrNameLst>
                                          <p:attrName>style.visibility</p:attrName>
                                        </p:attrNameLst>
                                      </p:cBhvr>
                                      <p:to>
                                        <p:strVal val="visible"/>
                                      </p:to>
                                    </p:set>
                                    <p:animEffect transition="in" filter="fade">
                                      <p:cBhvr>
                                        <p:cTn id="22" dur="500"/>
                                        <p:tgtEl>
                                          <p:spTgt spid="20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53"/>
                                        </p:tgtEl>
                                        <p:attrNameLst>
                                          <p:attrName>style.visibility</p:attrName>
                                        </p:attrNameLst>
                                      </p:cBhvr>
                                      <p:to>
                                        <p:strVal val="visible"/>
                                      </p:to>
                                    </p:set>
                                    <p:animEffect transition="in" filter="fade">
                                      <p:cBhvr>
                                        <p:cTn id="32"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Overview worksheet</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grpSp>
        <p:nvGrpSpPr>
          <p:cNvPr id="19" name="Group 18"/>
          <p:cNvGrpSpPr/>
          <p:nvPr/>
        </p:nvGrpSpPr>
        <p:grpSpPr>
          <a:xfrm>
            <a:off x="3812741" y="146178"/>
            <a:ext cx="5263908" cy="3015927"/>
            <a:chOff x="3812741" y="146178"/>
            <a:chExt cx="5263908" cy="3015927"/>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741" y="146178"/>
              <a:ext cx="5024111" cy="301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5380073" y="1201470"/>
              <a:ext cx="510364" cy="340251"/>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7205319" y="2357024"/>
              <a:ext cx="1871330" cy="276999"/>
            </a:xfrm>
            <a:prstGeom prst="rect">
              <a:avLst/>
            </a:prstGeom>
            <a:noFill/>
            <a:ln w="19050">
              <a:solidFill>
                <a:schemeClr val="accent2"/>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Analysis Summary</a:t>
              </a:r>
            </a:p>
          </p:txBody>
        </p:sp>
        <p:cxnSp>
          <p:nvCxnSpPr>
            <p:cNvPr id="2051" name="Curved Connector 2050"/>
            <p:cNvCxnSpPr>
              <a:stCxn id="15" idx="1"/>
              <a:endCxn id="7" idx="3"/>
            </p:cNvCxnSpPr>
            <p:nvPr/>
          </p:nvCxnSpPr>
          <p:spPr>
            <a:xfrm rot="10800000">
              <a:off x="5890437" y="1371596"/>
              <a:ext cx="1314882" cy="1123928"/>
            </a:xfrm>
            <a:prstGeom prst="curvedConnector3">
              <a:avLst>
                <a:gd name="adj1" fmla="val 50000"/>
              </a:avLst>
            </a:prstGeom>
            <a:ln w="19050">
              <a:tailEnd type="arrow"/>
            </a:ln>
          </p:spPr>
          <p:style>
            <a:lnRef idx="1">
              <a:schemeClr val="accent2"/>
            </a:lnRef>
            <a:fillRef idx="0">
              <a:schemeClr val="accent2"/>
            </a:fillRef>
            <a:effectRef idx="0">
              <a:schemeClr val="accent2"/>
            </a:effectRef>
            <a:fontRef idx="minor">
              <a:schemeClr val="tx1"/>
            </a:fontRef>
          </p:style>
        </p:cxnSp>
      </p:gr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53" y="3022953"/>
            <a:ext cx="8867561" cy="2086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2" name="TextBox 2051"/>
          <p:cNvSpPr txBox="1"/>
          <p:nvPr/>
        </p:nvSpPr>
        <p:spPr>
          <a:xfrm>
            <a:off x="382772" y="1933560"/>
            <a:ext cx="2311851" cy="636072"/>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After following hyperlink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a:t>
            </a:r>
            <a:r>
              <a:rPr lang="en-US" sz="1600" u="sng" dirty="0" smtClean="0">
                <a:solidFill>
                  <a:srgbClr val="00B0F0"/>
                </a:solidFill>
                <a:latin typeface="HP Simplified" pitchFamily="34" charset="0"/>
                <a:cs typeface="HP Simplified" pitchFamily="34" charset="0"/>
              </a:rPr>
              <a:t>Analysis Summary</a:t>
            </a:r>
            <a:r>
              <a:rPr lang="en-US" sz="1600" dirty="0" smtClean="0">
                <a:solidFill>
                  <a:srgbClr val="000000"/>
                </a:solidFill>
                <a:latin typeface="HP Simplified" pitchFamily="34" charset="0"/>
                <a:cs typeface="HP Simplified" pitchFamily="34" charset="0"/>
              </a:rPr>
              <a:t>”</a:t>
            </a:r>
          </a:p>
        </p:txBody>
      </p:sp>
    </p:spTree>
    <p:extLst>
      <p:ext uri="{BB962C8B-B14F-4D97-AF65-F5344CB8AC3E}">
        <p14:creationId xmlns:p14="http://schemas.microsoft.com/office/powerpoint/2010/main" val="20171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1000" fill="hold"/>
                                        <p:tgtEl>
                                          <p:spTgt spid="2052"/>
                                        </p:tgtEl>
                                        <p:attrNameLst>
                                          <p:attrName>ppt_w</p:attrName>
                                        </p:attrNameLst>
                                      </p:cBhvr>
                                      <p:tavLst>
                                        <p:tav tm="0">
                                          <p:val>
                                            <p:fltVal val="0"/>
                                          </p:val>
                                        </p:tav>
                                        <p:tav tm="100000">
                                          <p:val>
                                            <p:strVal val="#ppt_w"/>
                                          </p:val>
                                        </p:tav>
                                      </p:tavLst>
                                    </p:anim>
                                    <p:anim calcmode="lin" valueType="num">
                                      <p:cBhvr>
                                        <p:cTn id="8" dur="1000" fill="hold"/>
                                        <p:tgtEl>
                                          <p:spTgt spid="2052"/>
                                        </p:tgtEl>
                                        <p:attrNameLst>
                                          <p:attrName>ppt_h</p:attrName>
                                        </p:attrNameLst>
                                      </p:cBhvr>
                                      <p:tavLst>
                                        <p:tav tm="0">
                                          <p:val>
                                            <p:fltVal val="0"/>
                                          </p:val>
                                        </p:tav>
                                        <p:tav tm="100000">
                                          <p:val>
                                            <p:strVal val="#ppt_h"/>
                                          </p:val>
                                        </p:tav>
                                      </p:tavLst>
                                    </p:anim>
                                    <p:anim calcmode="lin" valueType="num">
                                      <p:cBhvr>
                                        <p:cTn id="9" dur="1000" fill="hold"/>
                                        <p:tgtEl>
                                          <p:spTgt spid="2052"/>
                                        </p:tgtEl>
                                        <p:attrNameLst>
                                          <p:attrName>style.rotation</p:attrName>
                                        </p:attrNameLst>
                                      </p:cBhvr>
                                      <p:tavLst>
                                        <p:tav tm="0">
                                          <p:val>
                                            <p:fltVal val="90"/>
                                          </p:val>
                                        </p:tav>
                                        <p:tav tm="100000">
                                          <p:val>
                                            <p:fltVal val="0"/>
                                          </p:val>
                                        </p:tav>
                                      </p:tavLst>
                                    </p:anim>
                                    <p:animEffect transition="in" filter="fade">
                                      <p:cBhvr>
                                        <p:cTn id="10" dur="1000"/>
                                        <p:tgtEl>
                                          <p:spTgt spid="2052"/>
                                        </p:tgtEl>
                                      </p:cBhvr>
                                    </p:animEffect>
                                  </p:childTnLst>
                                </p:cTn>
                              </p:par>
                            </p:childTnLst>
                          </p:cTn>
                        </p:par>
                        <p:par>
                          <p:cTn id="11" fill="hold">
                            <p:stCondLst>
                              <p:cond delay="1000"/>
                            </p:stCondLst>
                            <p:childTnLst>
                              <p:par>
                                <p:cTn id="12" presetID="6" presetClass="entr" presetSubtype="16"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circle(in)">
                                      <p:cBhvr>
                                        <p:cTn id="14"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Capture related worksheets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4" name="Content Placeholder 3"/>
          <p:cNvSpPr>
            <a:spLocks noGrp="1"/>
          </p:cNvSpPr>
          <p:nvPr>
            <p:ph sz="quarter" idx="10"/>
          </p:nvPr>
        </p:nvSpPr>
        <p:spPr>
          <a:xfrm>
            <a:off x="318860" y="1188721"/>
            <a:ext cx="8601856" cy="3228975"/>
          </a:xfrm>
        </p:spPr>
        <p:txBody>
          <a:bodyPr/>
          <a:lstStyle/>
          <a:p>
            <a:pPr marL="285750" indent="-285750">
              <a:buFont typeface="Arial" panose="020B0604020202020204" pitchFamily="34" charset="0"/>
              <a:buChar char="•"/>
            </a:pPr>
            <a:r>
              <a:rPr lang="en-US" dirty="0" smtClean="0"/>
              <a:t>2 worksheets:</a:t>
            </a:r>
          </a:p>
          <a:p>
            <a:pPr marL="285750" lvl="1" indent="-285750">
              <a:buFont typeface="Arial" panose="020B0604020202020204" pitchFamily="34" charset="0"/>
              <a:buChar char="•"/>
            </a:pPr>
            <a:r>
              <a:rPr lang="en-US" i="1" dirty="0" smtClean="0">
                <a:solidFill>
                  <a:srgbClr val="FF0000"/>
                </a:solidFill>
              </a:rPr>
              <a:t>Capture Log Data</a:t>
            </a:r>
            <a:r>
              <a:rPr lang="en-US" dirty="0" smtClean="0"/>
              <a:t>. Contains a time-stamped overview of all occurrences, within the monitor window, of the strings specified in &lt;INEX_HOME&gt;\</a:t>
            </a:r>
            <a:r>
              <a:rPr lang="en-US" dirty="0" err="1" smtClean="0"/>
              <a:t>defs</a:t>
            </a:r>
            <a:r>
              <a:rPr lang="en-US" dirty="0" smtClean="0"/>
              <a:t>\capture_definitions.txt in the specified files. The overview is </a:t>
            </a:r>
            <a:r>
              <a:rPr lang="en-US" smtClean="0"/>
              <a:t>in chronological order</a:t>
            </a:r>
            <a:r>
              <a:rPr lang="en-US" dirty="0" smtClean="0"/>
              <a:t>. </a:t>
            </a:r>
          </a:p>
          <a:p>
            <a:pPr marL="300037" lvl="4" indent="0">
              <a:buNone/>
            </a:pPr>
            <a:r>
              <a:rPr lang="en-US" sz="1600" dirty="0" smtClean="0"/>
              <a:t>Worksheet allows the “</a:t>
            </a:r>
            <a:r>
              <a:rPr lang="en-US" sz="1600" dirty="0" err="1" smtClean="0"/>
              <a:t>OpenFile</a:t>
            </a:r>
            <a:r>
              <a:rPr lang="en-US" sz="1600" dirty="0" smtClean="0"/>
              <a:t>” macro to open file and jump to line-number where the string is encountered. </a:t>
            </a:r>
          </a:p>
          <a:p>
            <a:pPr marL="300037" lvl="4" indent="0">
              <a:buNone/>
            </a:pPr>
            <a:endParaRPr lang="en-US" sz="1600" dirty="0"/>
          </a:p>
          <a:p>
            <a:pPr marL="285750" lvl="2" indent="-285750"/>
            <a:r>
              <a:rPr lang="en-US" sz="1600" i="1" dirty="0" smtClean="0">
                <a:solidFill>
                  <a:srgbClr val="FF0000"/>
                </a:solidFill>
              </a:rPr>
              <a:t>Captured Log Data – Summary</a:t>
            </a:r>
            <a:r>
              <a:rPr lang="en-US" sz="1600" dirty="0" smtClean="0"/>
              <a:t>. Contains an overview of the number of occurrences, within the monitor window, of the strings specified in &lt;INEX_HOME&gt;\</a:t>
            </a:r>
            <a:r>
              <a:rPr lang="en-US" sz="1600" dirty="0" err="1" smtClean="0"/>
              <a:t>defs</a:t>
            </a:r>
            <a:r>
              <a:rPr lang="en-US" sz="1600" dirty="0" smtClean="0"/>
              <a:t>\capture_definitions.txt in the specified files. </a:t>
            </a:r>
          </a:p>
          <a:p>
            <a:pPr marL="285750" lvl="2" indent="-285750"/>
            <a:endParaRPr lang="en-US" sz="1600" dirty="0"/>
          </a:p>
          <a:p>
            <a:pPr marL="285750" lvl="0" indent="-285750">
              <a:buFont typeface="Arial" panose="020B0604020202020204" pitchFamily="34" charset="0"/>
              <a:buChar char="•"/>
            </a:pPr>
            <a:r>
              <a:rPr lang="en-US" dirty="0" smtClean="0">
                <a:solidFill>
                  <a:srgbClr val="0096D6"/>
                </a:solidFill>
              </a:rPr>
              <a:t>Capture definitions may occur, via mapping on analysis code, in the “Analysis Overview” on the “Overview” worksheet. </a:t>
            </a:r>
            <a:endParaRPr lang="en-US" dirty="0">
              <a:solidFill>
                <a:srgbClr val="0096D6"/>
              </a:solidFill>
            </a:endParaRPr>
          </a:p>
          <a:p>
            <a:pPr marL="285750" lvl="2" indent="-285750"/>
            <a:endParaRPr lang="en-US" sz="1600" dirty="0"/>
          </a:p>
        </p:txBody>
      </p:sp>
    </p:spTree>
    <p:extLst>
      <p:ext uri="{BB962C8B-B14F-4D97-AF65-F5344CB8AC3E}">
        <p14:creationId xmlns:p14="http://schemas.microsoft.com/office/powerpoint/2010/main" val="6471295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76959"/>
            <a:ext cx="8117206" cy="276999"/>
          </a:xfrm>
        </p:spPr>
        <p:txBody>
          <a:bodyPr/>
          <a:lstStyle/>
          <a:p>
            <a:r>
              <a:rPr lang="en-US" dirty="0" smtClean="0"/>
              <a:t>Capture related worksheets</a:t>
            </a:r>
            <a:endParaRPr lang="en-US" dirty="0"/>
          </a:p>
        </p:txBody>
      </p:sp>
      <p:sp>
        <p:nvSpPr>
          <p:cNvPr id="3" name="Title 2"/>
          <p:cNvSpPr>
            <a:spLocks noGrp="1"/>
          </p:cNvSpPr>
          <p:nvPr>
            <p:ph type="title"/>
          </p:nvPr>
        </p:nvSpPr>
        <p:spPr>
          <a:xfrm>
            <a:off x="331470" y="160633"/>
            <a:ext cx="8117206" cy="430887"/>
          </a:xfrm>
        </p:spPr>
        <p:txBody>
          <a:bodyPr/>
          <a:lstStyle/>
          <a:p>
            <a:r>
              <a:rPr lang="en-US" dirty="0" smtClean="0"/>
              <a:t>iNex Spreadsheets</a:t>
            </a:r>
            <a:endParaRPr lang="en-US" dirty="0"/>
          </a:p>
        </p:txBody>
      </p:sp>
      <p:grpSp>
        <p:nvGrpSpPr>
          <p:cNvPr id="7" name="Group 6"/>
          <p:cNvGrpSpPr/>
          <p:nvPr/>
        </p:nvGrpSpPr>
        <p:grpSpPr>
          <a:xfrm>
            <a:off x="0" y="2785724"/>
            <a:ext cx="6305141" cy="2328792"/>
            <a:chOff x="0" y="2785724"/>
            <a:chExt cx="6305141" cy="2328792"/>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60096"/>
              <a:ext cx="6305141" cy="2054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345" y="2785724"/>
              <a:ext cx="1593450" cy="307777"/>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Analysis Overview </a:t>
              </a:r>
            </a:p>
          </p:txBody>
        </p:sp>
        <p:sp>
          <p:nvSpPr>
            <p:cNvPr id="6" name="Down Arrow 5"/>
            <p:cNvSpPr/>
            <p:nvPr/>
          </p:nvSpPr>
          <p:spPr>
            <a:xfrm>
              <a:off x="1605496" y="2828261"/>
              <a:ext cx="484632" cy="242468"/>
            </a:xfrm>
            <a:prstGeom prst="down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3827705" y="42532"/>
            <a:ext cx="5278019" cy="5050465"/>
            <a:chOff x="3827705" y="42532"/>
            <a:chExt cx="5278019" cy="5050465"/>
          </a:xfrm>
        </p:grpSpPr>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4858" y="42532"/>
              <a:ext cx="2750866" cy="505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827705" y="180753"/>
              <a:ext cx="2313903" cy="307777"/>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Capture Log Data - Summary</a:t>
              </a:r>
            </a:p>
          </p:txBody>
        </p:sp>
        <p:sp>
          <p:nvSpPr>
            <p:cNvPr id="9" name="Right Arrow 8"/>
            <p:cNvSpPr/>
            <p:nvPr/>
          </p:nvSpPr>
          <p:spPr>
            <a:xfrm>
              <a:off x="6057555" y="75815"/>
              <a:ext cx="247586" cy="484632"/>
            </a:xfrm>
            <a:prstGeom prst="righ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41345" y="956568"/>
            <a:ext cx="6263796" cy="2030692"/>
            <a:chOff x="41345" y="956568"/>
            <a:chExt cx="6263796" cy="2030692"/>
          </a:xfrm>
        </p:grpSpPr>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45" y="956568"/>
              <a:ext cx="6263796" cy="1721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4189285" y="2679483"/>
              <a:ext cx="1454501" cy="307777"/>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Capture Log Data</a:t>
              </a:r>
            </a:p>
          </p:txBody>
        </p:sp>
        <p:sp>
          <p:nvSpPr>
            <p:cNvPr id="12" name="Up Arrow 11"/>
            <p:cNvSpPr/>
            <p:nvPr/>
          </p:nvSpPr>
          <p:spPr>
            <a:xfrm>
              <a:off x="3740410" y="2679482"/>
              <a:ext cx="484632" cy="307777"/>
            </a:xfrm>
            <a:prstGeom prst="up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2782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23794"/>
            <a:ext cx="8117206" cy="276999"/>
          </a:xfrm>
        </p:spPr>
        <p:txBody>
          <a:bodyPr/>
          <a:lstStyle/>
          <a:p>
            <a:r>
              <a:rPr lang="en-US" dirty="0" smtClean="0"/>
              <a:t>Capture related worksheets</a:t>
            </a:r>
            <a:endParaRPr lang="en-US" dirty="0"/>
          </a:p>
        </p:txBody>
      </p:sp>
      <p:sp>
        <p:nvSpPr>
          <p:cNvPr id="3" name="Title 2"/>
          <p:cNvSpPr>
            <a:spLocks noGrp="1"/>
          </p:cNvSpPr>
          <p:nvPr>
            <p:ph type="title"/>
          </p:nvPr>
        </p:nvSpPr>
        <p:spPr>
          <a:xfrm>
            <a:off x="331470" y="107468"/>
            <a:ext cx="8117206" cy="430887"/>
          </a:xfrm>
        </p:spPr>
        <p:txBody>
          <a:bodyPr/>
          <a:lstStyle/>
          <a:p>
            <a:r>
              <a:rPr lang="en-US" dirty="0" smtClean="0"/>
              <a:t>iNex Spreadsheets</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4653"/>
            <a:ext cx="5371657" cy="224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5944" y="3117557"/>
            <a:ext cx="4997745" cy="1961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975499" y="1190847"/>
            <a:ext cx="3083442" cy="748923"/>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Select  Cell on row </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Invoke “</a:t>
            </a:r>
            <a:r>
              <a:rPr lang="en-US" sz="1200" dirty="0" err="1" smtClean="0">
                <a:solidFill>
                  <a:srgbClr val="000000"/>
                </a:solidFill>
                <a:latin typeface="HP Simplified" pitchFamily="34" charset="0"/>
                <a:cs typeface="HP Simplified" pitchFamily="34" charset="0"/>
              </a:rPr>
              <a:t>OpenFile</a:t>
            </a:r>
            <a:r>
              <a:rPr lang="en-US" sz="1200" dirty="0" smtClean="0">
                <a:solidFill>
                  <a:srgbClr val="000000"/>
                </a:solidFill>
                <a:latin typeface="HP Simplified" pitchFamily="34" charset="0"/>
                <a:cs typeface="HP Simplified" pitchFamily="34" charset="0"/>
              </a:rPr>
              <a:t>” macro (</a:t>
            </a:r>
            <a:r>
              <a:rPr lang="en-US" sz="1200" dirty="0" err="1" smtClean="0">
                <a:solidFill>
                  <a:srgbClr val="000000"/>
                </a:solidFill>
                <a:latin typeface="HP Simplified" pitchFamily="34" charset="0"/>
                <a:cs typeface="HP Simplified" pitchFamily="34" charset="0"/>
              </a:rPr>
              <a:t>Ctrl+Shft+G</a:t>
            </a:r>
            <a:r>
              <a:rPr lang="en-US" sz="1200" dirty="0" smtClean="0">
                <a:solidFill>
                  <a:srgbClr val="000000"/>
                </a:solidFill>
                <a:latin typeface="HP Simplified" pitchFamily="34" charset="0"/>
                <a:cs typeface="HP Simplified" pitchFamily="34" charset="0"/>
              </a:rPr>
              <a:t>)</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Pop-up box will appear</a:t>
            </a:r>
          </a:p>
        </p:txBody>
      </p:sp>
      <p:sp>
        <p:nvSpPr>
          <p:cNvPr id="14" name="Down Arrow 13"/>
          <p:cNvSpPr/>
          <p:nvPr/>
        </p:nvSpPr>
        <p:spPr>
          <a:xfrm>
            <a:off x="7028121" y="2062703"/>
            <a:ext cx="484632" cy="978408"/>
          </a:xfrm>
          <a:prstGeom prst="down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163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171"/>
                                        </p:tgtEl>
                                        <p:attrNameLst>
                                          <p:attrName>style.visibility</p:attrName>
                                        </p:attrNameLst>
                                      </p:cBhvr>
                                      <p:to>
                                        <p:strVal val="visible"/>
                                      </p:to>
                                    </p:set>
                                    <p:animEffect transition="in" filter="barn(inVertical)">
                                      <p:cBhvr>
                                        <p:cTn id="11"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PD related worksheets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4" name="Content Placeholder 3"/>
          <p:cNvSpPr>
            <a:spLocks noGrp="1"/>
          </p:cNvSpPr>
          <p:nvPr>
            <p:ph sz="quarter" idx="10"/>
          </p:nvPr>
        </p:nvSpPr>
        <p:spPr/>
        <p:txBody>
          <a:bodyPr/>
          <a:lstStyle/>
          <a:p>
            <a:r>
              <a:rPr lang="en-US" dirty="0" smtClean="0"/>
              <a:t>4 worksheets:</a:t>
            </a:r>
          </a:p>
          <a:p>
            <a:pPr marL="285750" indent="-285750">
              <a:buFont typeface="Arial" panose="020B0604020202020204" pitchFamily="34" charset="0"/>
              <a:buChar char="•"/>
            </a:pPr>
            <a:r>
              <a:rPr lang="en-US" sz="1600" b="0" i="1" dirty="0" smtClean="0">
                <a:solidFill>
                  <a:srgbClr val="FF0000"/>
                </a:solidFill>
              </a:rPr>
              <a:t>Physical Disks</a:t>
            </a:r>
            <a:r>
              <a:rPr lang="en-US" sz="1600" b="0" dirty="0" smtClean="0">
                <a:solidFill>
                  <a:srgbClr val="000000"/>
                </a:solidFill>
              </a:rPr>
              <a:t>, provides all configuration information related to a disk drive. Contains ‘</a:t>
            </a:r>
            <a:r>
              <a:rPr lang="en-US" sz="1600" b="0" dirty="0" err="1" smtClean="0">
                <a:solidFill>
                  <a:srgbClr val="000000"/>
                </a:solidFill>
              </a:rPr>
              <a:t>databars</a:t>
            </a:r>
            <a:r>
              <a:rPr lang="en-US" sz="1600" b="0" dirty="0" smtClean="0">
                <a:solidFill>
                  <a:srgbClr val="000000"/>
                </a:solidFill>
              </a:rPr>
              <a:t>’ for “life left” of a disk drive as well as occupancy level. </a:t>
            </a:r>
          </a:p>
          <a:p>
            <a:pPr marL="285750" indent="-285750">
              <a:buFont typeface="Arial" panose="020B0604020202020204" pitchFamily="34" charset="0"/>
              <a:buChar char="•"/>
            </a:pPr>
            <a:r>
              <a:rPr lang="en-US" sz="1600" b="0" i="1" dirty="0">
                <a:solidFill>
                  <a:srgbClr val="FF0000"/>
                </a:solidFill>
              </a:rPr>
              <a:t>PD Capacity Charts</a:t>
            </a:r>
            <a:r>
              <a:rPr lang="en-US" sz="1600" b="0" dirty="0">
                <a:solidFill>
                  <a:srgbClr val="000000"/>
                </a:solidFill>
              </a:rPr>
              <a:t>, </a:t>
            </a:r>
            <a:r>
              <a:rPr lang="en-US" sz="1600" b="0" dirty="0" smtClean="0">
                <a:solidFill>
                  <a:srgbClr val="000000"/>
                </a:solidFill>
              </a:rPr>
              <a:t>provides several graphs related to balancing of PDs and PD types across node-pairs, as well as balancing of data across PDs of the same type.</a:t>
            </a:r>
            <a:endParaRPr lang="en-US" sz="1600" b="0" dirty="0">
              <a:solidFill>
                <a:srgbClr val="000000"/>
              </a:solidFill>
            </a:endParaRPr>
          </a:p>
          <a:p>
            <a:pPr marL="285750" indent="-285750">
              <a:buFont typeface="Arial" panose="020B0604020202020204" pitchFamily="34" charset="0"/>
              <a:buChar char="•"/>
            </a:pPr>
            <a:r>
              <a:rPr lang="en-US" sz="1600" b="0" i="1" dirty="0" smtClean="0">
                <a:solidFill>
                  <a:srgbClr val="FF0000"/>
                </a:solidFill>
              </a:rPr>
              <a:t>PD </a:t>
            </a:r>
            <a:r>
              <a:rPr lang="en-US" sz="1600" b="0" i="1" dirty="0" err="1" smtClean="0">
                <a:solidFill>
                  <a:srgbClr val="FF0000"/>
                </a:solidFill>
              </a:rPr>
              <a:t>AscAscq</a:t>
            </a:r>
            <a:r>
              <a:rPr lang="en-US" sz="1600" b="0" dirty="0" smtClean="0">
                <a:solidFill>
                  <a:srgbClr val="000000"/>
                </a:solidFill>
              </a:rPr>
              <a:t>, provides an overview, sorted on PD position (</a:t>
            </a:r>
            <a:r>
              <a:rPr lang="en-US" sz="1600" b="0" dirty="0" err="1" smtClean="0">
                <a:solidFill>
                  <a:srgbClr val="000000"/>
                </a:solidFill>
              </a:rPr>
              <a:t>Cage:Mag:Disk</a:t>
            </a:r>
            <a:r>
              <a:rPr lang="en-US" sz="1600" b="0" dirty="0" smtClean="0">
                <a:solidFill>
                  <a:srgbClr val="000000"/>
                </a:solidFill>
              </a:rPr>
              <a:t>), with number of </a:t>
            </a:r>
            <a:r>
              <a:rPr lang="en-US" sz="1600" b="0" dirty="0" err="1" smtClean="0">
                <a:solidFill>
                  <a:srgbClr val="000000"/>
                </a:solidFill>
              </a:rPr>
              <a:t>AscAScq’s</a:t>
            </a:r>
            <a:r>
              <a:rPr lang="en-US" sz="1600" b="0" dirty="0" smtClean="0">
                <a:solidFill>
                  <a:srgbClr val="000000"/>
                </a:solidFill>
              </a:rPr>
              <a:t> logged by the PD as well as actual </a:t>
            </a:r>
            <a:r>
              <a:rPr lang="en-US" sz="1600" b="0" dirty="0" err="1" smtClean="0">
                <a:solidFill>
                  <a:srgbClr val="000000"/>
                </a:solidFill>
              </a:rPr>
              <a:t>AscAscq’s</a:t>
            </a:r>
            <a:r>
              <a:rPr lang="en-US" sz="1600" b="0" dirty="0" smtClean="0">
                <a:solidFill>
                  <a:srgbClr val="000000"/>
                </a:solidFill>
              </a:rPr>
              <a:t>. </a:t>
            </a:r>
          </a:p>
          <a:p>
            <a:pPr marL="285750" indent="-285750">
              <a:buFont typeface="Arial" panose="020B0604020202020204" pitchFamily="34" charset="0"/>
              <a:buChar char="•"/>
            </a:pPr>
            <a:r>
              <a:rPr lang="en-US" sz="1600" b="0" i="1" dirty="0" smtClean="0">
                <a:solidFill>
                  <a:srgbClr val="FF0000"/>
                </a:solidFill>
              </a:rPr>
              <a:t>PD </a:t>
            </a:r>
            <a:r>
              <a:rPr lang="en-US" sz="1600" b="0" i="1" dirty="0" err="1" smtClean="0">
                <a:solidFill>
                  <a:srgbClr val="FF0000"/>
                </a:solidFill>
              </a:rPr>
              <a:t>Chunklets</a:t>
            </a:r>
            <a:r>
              <a:rPr lang="en-US" sz="1600" b="0" dirty="0" smtClean="0">
                <a:solidFill>
                  <a:srgbClr val="000000"/>
                </a:solidFill>
              </a:rPr>
              <a:t>, provides 2 unrelated overviews:</a:t>
            </a:r>
          </a:p>
          <a:p>
            <a:pPr marL="455613" lvl="2" indent="-285750">
              <a:buFont typeface="Arial" panose="020B0604020202020204" pitchFamily="34" charset="0"/>
              <a:buChar char="•"/>
            </a:pPr>
            <a:r>
              <a:rPr lang="en-US" i="1" dirty="0" smtClean="0">
                <a:solidFill>
                  <a:srgbClr val="FF0000"/>
                </a:solidFill>
              </a:rPr>
              <a:t>PDs with relocated </a:t>
            </a:r>
            <a:r>
              <a:rPr lang="en-US" i="1" dirty="0" err="1" smtClean="0">
                <a:solidFill>
                  <a:srgbClr val="FF0000"/>
                </a:solidFill>
              </a:rPr>
              <a:t>chunklets</a:t>
            </a:r>
            <a:r>
              <a:rPr lang="en-US" dirty="0" smtClean="0"/>
              <a:t>, which is an overview of all temporary relocated </a:t>
            </a:r>
            <a:r>
              <a:rPr lang="en-US" dirty="0" err="1" smtClean="0"/>
              <a:t>chunklets</a:t>
            </a:r>
            <a:r>
              <a:rPr lang="en-US" dirty="0" smtClean="0"/>
              <a:t>, where they are now as well as their original location. </a:t>
            </a:r>
          </a:p>
          <a:p>
            <a:pPr marL="455613" lvl="2" indent="-285750">
              <a:buFont typeface="Arial" panose="020B0604020202020204" pitchFamily="34" charset="0"/>
              <a:buChar char="•"/>
            </a:pPr>
            <a:r>
              <a:rPr lang="en-US" b="0" i="1" dirty="0" smtClean="0">
                <a:solidFill>
                  <a:srgbClr val="FF0000"/>
                </a:solidFill>
              </a:rPr>
              <a:t>PDs with </a:t>
            </a:r>
            <a:r>
              <a:rPr lang="en-US" b="0" i="1" dirty="0" err="1" smtClean="0">
                <a:solidFill>
                  <a:srgbClr val="FF0000"/>
                </a:solidFill>
              </a:rPr>
              <a:t>chunklets</a:t>
            </a:r>
            <a:r>
              <a:rPr lang="en-US" b="0" i="1" dirty="0" smtClean="0">
                <a:solidFill>
                  <a:srgbClr val="FF0000"/>
                </a:solidFill>
              </a:rPr>
              <a:t> reporting IO errors</a:t>
            </a:r>
            <a:r>
              <a:rPr lang="en-US" dirty="0"/>
              <a:t>,</a:t>
            </a:r>
            <a:r>
              <a:rPr lang="en-US" b="0" dirty="0" smtClean="0">
                <a:solidFill>
                  <a:srgbClr val="000000"/>
                </a:solidFill>
              </a:rPr>
              <a:t> </a:t>
            </a:r>
            <a:r>
              <a:rPr lang="en-US" dirty="0"/>
              <a:t>w</a:t>
            </a:r>
            <a:r>
              <a:rPr lang="en-US" b="0" dirty="0" smtClean="0">
                <a:solidFill>
                  <a:srgbClr val="000000"/>
                </a:solidFill>
              </a:rPr>
              <a:t>hich is an overview of PD </a:t>
            </a:r>
            <a:r>
              <a:rPr lang="en-US" b="0" dirty="0" err="1" smtClean="0">
                <a:solidFill>
                  <a:srgbClr val="000000"/>
                </a:solidFill>
              </a:rPr>
              <a:t>chunklets</a:t>
            </a:r>
            <a:r>
              <a:rPr lang="en-US" b="0" dirty="0" smtClean="0">
                <a:solidFill>
                  <a:srgbClr val="000000"/>
                </a:solidFill>
              </a:rPr>
              <a:t> using PD blocks, which report </a:t>
            </a:r>
            <a:r>
              <a:rPr lang="en-US" b="0" dirty="0" err="1" smtClean="0">
                <a:solidFill>
                  <a:srgbClr val="000000"/>
                </a:solidFill>
              </a:rPr>
              <a:t>AscAscq</a:t>
            </a:r>
            <a:r>
              <a:rPr lang="en-US" b="0" dirty="0" smtClean="0">
                <a:solidFill>
                  <a:srgbClr val="000000"/>
                </a:solidFill>
              </a:rPr>
              <a:t>. The overview contains the mapping of PD </a:t>
            </a:r>
            <a:r>
              <a:rPr lang="en-US" b="0" dirty="0" err="1" smtClean="0">
                <a:solidFill>
                  <a:srgbClr val="000000"/>
                </a:solidFill>
              </a:rPr>
              <a:t>Ch</a:t>
            </a:r>
            <a:r>
              <a:rPr lang="en-US" b="0" dirty="0" smtClean="0">
                <a:solidFill>
                  <a:srgbClr val="000000"/>
                </a:solidFill>
              </a:rPr>
              <a:t> </a:t>
            </a:r>
            <a:r>
              <a:rPr lang="en-US" b="0" dirty="0" smtClean="0">
                <a:solidFill>
                  <a:srgbClr val="000000"/>
                </a:solidFill>
                <a:sym typeface="Wingdings" panose="05000000000000000000" pitchFamily="2" charset="2"/>
              </a:rPr>
              <a:t> LD </a:t>
            </a:r>
            <a:r>
              <a:rPr lang="en-US" b="0" dirty="0" err="1" smtClean="0">
                <a:solidFill>
                  <a:srgbClr val="000000"/>
                </a:solidFill>
                <a:sym typeface="Wingdings" panose="05000000000000000000" pitchFamily="2" charset="2"/>
              </a:rPr>
              <a:t>Ch</a:t>
            </a:r>
            <a:r>
              <a:rPr lang="en-US" b="0" dirty="0" smtClean="0">
                <a:solidFill>
                  <a:srgbClr val="000000"/>
                </a:solidFill>
                <a:sym typeface="Wingdings" panose="05000000000000000000" pitchFamily="2" charset="2"/>
              </a:rPr>
              <a:t> whenever possible. </a:t>
            </a:r>
            <a:endParaRPr lang="en-US" b="0" dirty="0" smtClean="0">
              <a:solidFill>
                <a:srgbClr val="000000"/>
              </a:solidFill>
            </a:endParaRPr>
          </a:p>
        </p:txBody>
      </p:sp>
    </p:spTree>
    <p:extLst>
      <p:ext uri="{BB962C8B-B14F-4D97-AF65-F5344CB8AC3E}">
        <p14:creationId xmlns:p14="http://schemas.microsoft.com/office/powerpoint/2010/main" val="26567490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66326"/>
            <a:ext cx="8117206" cy="276999"/>
          </a:xfrm>
        </p:spPr>
        <p:txBody>
          <a:bodyPr/>
          <a:lstStyle/>
          <a:p>
            <a:r>
              <a:rPr lang="en-US" dirty="0" smtClean="0"/>
              <a:t>PD related worksheets. “Physical Disks”</a:t>
            </a:r>
            <a:endParaRPr lang="en-US" dirty="0"/>
          </a:p>
        </p:txBody>
      </p:sp>
      <p:sp>
        <p:nvSpPr>
          <p:cNvPr id="3" name="Title 2"/>
          <p:cNvSpPr>
            <a:spLocks noGrp="1"/>
          </p:cNvSpPr>
          <p:nvPr>
            <p:ph type="title"/>
          </p:nvPr>
        </p:nvSpPr>
        <p:spPr>
          <a:xfrm>
            <a:off x="331470" y="150000"/>
            <a:ext cx="8117206" cy="430887"/>
          </a:xfrm>
        </p:spPr>
        <p:txBody>
          <a:bodyPr/>
          <a:lstStyle/>
          <a:p>
            <a:r>
              <a:rPr lang="en-US" dirty="0" smtClean="0"/>
              <a:t>iNex spreadsheets</a:t>
            </a:r>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586" y="966087"/>
            <a:ext cx="8910084" cy="2044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p:cNvGrpSpPr/>
          <p:nvPr/>
        </p:nvGrpSpPr>
        <p:grpSpPr>
          <a:xfrm>
            <a:off x="6019800" y="438150"/>
            <a:ext cx="2132871" cy="781050"/>
            <a:chOff x="6019800" y="438150"/>
            <a:chExt cx="2132871" cy="781050"/>
          </a:xfrm>
        </p:grpSpPr>
        <p:sp>
          <p:nvSpPr>
            <p:cNvPr id="7" name="TextBox 6"/>
            <p:cNvSpPr txBox="1"/>
            <p:nvPr/>
          </p:nvSpPr>
          <p:spPr>
            <a:xfrm>
              <a:off x="7210425" y="438150"/>
              <a:ext cx="942246" cy="338554"/>
            </a:xfrm>
            <a:prstGeom prst="rect">
              <a:avLst/>
            </a:prstGeom>
            <a:noFill/>
            <a:ln w="19050">
              <a:solidFill>
                <a:schemeClr val="accent2"/>
              </a:solidFill>
            </a:ln>
          </p:spPr>
          <p:txBody>
            <a:bodyPr wrap="none" rtlCol="0">
              <a:spAutoFit/>
            </a:bodyPr>
            <a:lstStyle/>
            <a:p>
              <a:pPr marL="0" defTabSz="430213">
                <a:spcAft>
                  <a:spcPts val="400"/>
                </a:spcAft>
                <a:buSzPct val="100000"/>
              </a:pPr>
              <a:r>
                <a:rPr lang="en-US" sz="1600" dirty="0" err="1" smtClean="0">
                  <a:solidFill>
                    <a:srgbClr val="000000"/>
                  </a:solidFill>
                  <a:latin typeface="HP Simplified" pitchFamily="34" charset="0"/>
                  <a:cs typeface="HP Simplified" pitchFamily="34" charset="0"/>
                </a:rPr>
                <a:t>databars</a:t>
              </a:r>
              <a:endParaRPr lang="en-US" sz="1600" dirty="0" smtClean="0">
                <a:solidFill>
                  <a:srgbClr val="000000"/>
                </a:solidFill>
                <a:latin typeface="HP Simplified" pitchFamily="34" charset="0"/>
                <a:cs typeface="HP Simplified" pitchFamily="34" charset="0"/>
              </a:endParaRPr>
            </a:p>
          </p:txBody>
        </p:sp>
        <p:cxnSp>
          <p:nvCxnSpPr>
            <p:cNvPr id="16" name="Straight Arrow Connector 15"/>
            <p:cNvCxnSpPr/>
            <p:nvPr/>
          </p:nvCxnSpPr>
          <p:spPr>
            <a:xfrm>
              <a:off x="6019800" y="590550"/>
              <a:ext cx="9525" cy="609600"/>
            </a:xfrm>
            <a:prstGeom prst="straightConnector1">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6772275" y="609600"/>
              <a:ext cx="9525" cy="609600"/>
            </a:xfrm>
            <a:prstGeom prst="straightConnector1">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a:stCxn id="7" idx="1"/>
            </p:cNvCxnSpPr>
            <p:nvPr/>
          </p:nvCxnSpPr>
          <p:spPr>
            <a:xfrm flipH="1">
              <a:off x="6019800" y="607427"/>
              <a:ext cx="1190625" cy="2173"/>
            </a:xfrm>
            <a:prstGeom prst="line">
              <a:avLst/>
            </a:prstGeom>
            <a:ln w="19050" cmpd="sng">
              <a:solidFill>
                <a:schemeClr val="accent2"/>
              </a:solidFill>
            </a:ln>
            <a:effectLst/>
          </p:spPr>
          <p:style>
            <a:lnRef idx="2">
              <a:schemeClr val="accent1"/>
            </a:lnRef>
            <a:fillRef idx="0">
              <a:schemeClr val="accent1"/>
            </a:fillRef>
            <a:effectRef idx="1">
              <a:schemeClr val="accent1"/>
            </a:effectRef>
            <a:fontRef idx="minor">
              <a:schemeClr val="tx1"/>
            </a:fontRef>
          </p:style>
        </p:cxnSp>
      </p:grpSp>
      <p:sp>
        <p:nvSpPr>
          <p:cNvPr id="21" name="TextBox 20"/>
          <p:cNvSpPr txBox="1"/>
          <p:nvPr/>
        </p:nvSpPr>
        <p:spPr>
          <a:xfrm>
            <a:off x="123825" y="3162300"/>
            <a:ext cx="8324850" cy="1928733"/>
          </a:xfrm>
          <a:prstGeom prst="rect">
            <a:avLst/>
          </a:prstGeom>
          <a:solidFill>
            <a:schemeClr val="bg1"/>
          </a:solidFill>
          <a:ln w="19050">
            <a:solidFill>
              <a:schemeClr val="accent2"/>
            </a:solidFill>
          </a:ln>
        </p:spPr>
        <p:txBody>
          <a:bodyPr wrap="square" rtlCol="0">
            <a:spAutoFit/>
          </a:bodyPr>
          <a:lstStyle/>
          <a:p>
            <a:pPr defTabSz="430213">
              <a:spcAft>
                <a:spcPts val="400"/>
              </a:spcAft>
              <a:buSzPct val="100000"/>
            </a:pPr>
            <a:r>
              <a:rPr lang="en-US" sz="1200" dirty="0" smtClean="0">
                <a:solidFill>
                  <a:srgbClr val="000000"/>
                </a:solidFill>
                <a:latin typeface="HP Simplified" pitchFamily="34" charset="0"/>
                <a:cs typeface="HP Simplified" pitchFamily="34" charset="0"/>
              </a:rPr>
              <a:t>This worksheet shows:</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PD Position, </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PD back-end info, </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PD </a:t>
            </a:r>
            <a:r>
              <a:rPr lang="en-US" sz="1200" dirty="0">
                <a:solidFill>
                  <a:srgbClr val="000000"/>
                </a:solidFill>
                <a:latin typeface="HP Simplified" pitchFamily="34" charset="0"/>
                <a:cs typeface="HP Simplified" pitchFamily="34" charset="0"/>
              </a:rPr>
              <a:t>device info (</a:t>
            </a:r>
            <a:r>
              <a:rPr lang="en-US" sz="1200" dirty="0" smtClean="0">
                <a:solidFill>
                  <a:srgbClr val="000000"/>
                </a:solidFill>
                <a:latin typeface="HP Simplified" pitchFamily="34" charset="0"/>
                <a:cs typeface="HP Simplified" pitchFamily="34" charset="0"/>
              </a:rPr>
              <a:t>vendor, model, type, speed, firmware, serial number, WWN, state, detailed state, temp, life-left), </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Capacity Info (raw, used, free, percent), </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Error Counts (read, write, correctable y/n), </a:t>
            </a:r>
          </a:p>
          <a:p>
            <a:pPr marL="285750" indent="-285750" defTabSz="430213">
              <a:spcAft>
                <a:spcPts val="400"/>
              </a:spcAft>
              <a:buSzPct val="100000"/>
              <a:buFont typeface="Arial" panose="020B0604020202020204" pitchFamily="34" charset="0"/>
              <a:buChar char="•"/>
            </a:pPr>
            <a:r>
              <a:rPr lang="en-US" sz="1200" dirty="0" err="1" smtClean="0">
                <a:solidFill>
                  <a:srgbClr val="000000"/>
                </a:solidFill>
                <a:latin typeface="HP Simplified" pitchFamily="34" charset="0"/>
                <a:cs typeface="HP Simplified" pitchFamily="34" charset="0"/>
              </a:rPr>
              <a:t>Chunklet</a:t>
            </a:r>
            <a:r>
              <a:rPr lang="en-US" sz="1200" dirty="0" smtClean="0">
                <a:solidFill>
                  <a:srgbClr val="000000"/>
                </a:solidFill>
                <a:latin typeface="HP Simplified" pitchFamily="34" charset="0"/>
                <a:cs typeface="HP Simplified" pitchFamily="34" charset="0"/>
              </a:rPr>
              <a:t> information (normal, spare, used, unused, OK, Fail, </a:t>
            </a:r>
            <a:r>
              <a:rPr lang="en-US" sz="1200" dirty="0" err="1" smtClean="0">
                <a:solidFill>
                  <a:srgbClr val="000000"/>
                </a:solidFill>
                <a:latin typeface="HP Simplified" pitchFamily="34" charset="0"/>
                <a:cs typeface="HP Simplified" pitchFamily="34" charset="0"/>
              </a:rPr>
              <a:t>UnInit</a:t>
            </a:r>
            <a:r>
              <a:rPr lang="en-US" sz="1200" dirty="0" smtClean="0">
                <a:solidFill>
                  <a:srgbClr val="000000"/>
                </a:solidFill>
                <a:latin typeface="HP Simplified" pitchFamily="34" charset="0"/>
                <a:cs typeface="HP Simplified" pitchFamily="34" charset="0"/>
              </a:rPr>
              <a:t>, </a:t>
            </a:r>
            <a:r>
              <a:rPr lang="en-US" sz="1200" dirty="0" err="1" smtClean="0">
                <a:solidFill>
                  <a:srgbClr val="000000"/>
                </a:solidFill>
                <a:latin typeface="HP Simplified" pitchFamily="34" charset="0"/>
                <a:cs typeface="HP Simplified" pitchFamily="34" charset="0"/>
              </a:rPr>
              <a:t>UnAvailable</a:t>
            </a:r>
            <a:r>
              <a:rPr lang="en-US" sz="1200" dirty="0" smtClean="0">
                <a:solidFill>
                  <a:srgbClr val="000000"/>
                </a:solidFill>
                <a:latin typeface="HP Simplified" pitchFamily="34" charset="0"/>
                <a:cs typeface="HP Simplified" pitchFamily="34" charset="0"/>
              </a:rPr>
              <a:t>)</a:t>
            </a:r>
          </a:p>
          <a:p>
            <a:pPr marL="285750" indent="-285750" defTabSz="430213">
              <a:spcAft>
                <a:spcPts val="400"/>
              </a:spcAft>
              <a:buSzPct val="100000"/>
              <a:buFont typeface="Arial" panose="020B0604020202020204" pitchFamily="34" charset="0"/>
              <a:buChar char="•"/>
            </a:pPr>
            <a:r>
              <a:rPr lang="en-US" sz="1200" dirty="0" smtClean="0">
                <a:solidFill>
                  <a:srgbClr val="000000"/>
                </a:solidFill>
                <a:latin typeface="HP Simplified" pitchFamily="34" charset="0"/>
                <a:cs typeface="HP Simplified" pitchFamily="34" charset="0"/>
              </a:rPr>
              <a:t>TOC information (not shown above, “</a:t>
            </a:r>
            <a:r>
              <a:rPr lang="en-US" sz="1200" dirty="0" err="1" smtClean="0">
                <a:solidFill>
                  <a:srgbClr val="0070C0"/>
                </a:solidFill>
                <a:latin typeface="HP Simplified" pitchFamily="34" charset="0"/>
                <a:cs typeface="HP Simplified" pitchFamily="34" charset="0"/>
              </a:rPr>
              <a:t>toctool</a:t>
            </a:r>
            <a:r>
              <a:rPr lang="en-US" sz="1200" dirty="0" smtClean="0">
                <a:solidFill>
                  <a:srgbClr val="0070C0"/>
                </a:solidFill>
                <a:latin typeface="HP Simplified" pitchFamily="34" charset="0"/>
                <a:cs typeface="HP Simplified" pitchFamily="34" charset="0"/>
              </a:rPr>
              <a:t> –l</a:t>
            </a:r>
            <a:r>
              <a:rPr lang="en-US" sz="1200" dirty="0" smtClean="0">
                <a:solidFill>
                  <a:srgbClr val="000000"/>
                </a:solidFill>
                <a:latin typeface="HP Simplified" pitchFamily="34" charset="0"/>
                <a:cs typeface="HP Simplified" pitchFamily="34" charset="0"/>
              </a:rPr>
              <a:t>”  output)</a:t>
            </a:r>
          </a:p>
        </p:txBody>
      </p:sp>
    </p:spTree>
    <p:extLst>
      <p:ext uri="{BB962C8B-B14F-4D97-AF65-F5344CB8AC3E}">
        <p14:creationId xmlns:p14="http://schemas.microsoft.com/office/powerpoint/2010/main" val="36330465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66326"/>
            <a:ext cx="8117206" cy="276999"/>
          </a:xfrm>
        </p:spPr>
        <p:txBody>
          <a:bodyPr/>
          <a:lstStyle/>
          <a:p>
            <a:r>
              <a:rPr lang="en-US" dirty="0" smtClean="0"/>
              <a:t>PD related worksheets. “PD Capacity Charts” </a:t>
            </a:r>
            <a:endParaRPr lang="en-US" dirty="0"/>
          </a:p>
        </p:txBody>
      </p:sp>
      <p:sp>
        <p:nvSpPr>
          <p:cNvPr id="3" name="Title 2"/>
          <p:cNvSpPr>
            <a:spLocks noGrp="1"/>
          </p:cNvSpPr>
          <p:nvPr>
            <p:ph type="title"/>
          </p:nvPr>
        </p:nvSpPr>
        <p:spPr>
          <a:xfrm>
            <a:off x="331470" y="150000"/>
            <a:ext cx="8117206" cy="430887"/>
          </a:xfrm>
        </p:spPr>
        <p:txBody>
          <a:bodyPr/>
          <a:lstStyle/>
          <a:p>
            <a:r>
              <a:rPr lang="en-US" dirty="0" smtClean="0"/>
              <a:t>iNex spreadsheets</a:t>
            </a:r>
            <a:endParaRPr lang="en-US"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09" y="1066800"/>
            <a:ext cx="5538626" cy="1287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84" y="2838450"/>
            <a:ext cx="8355649" cy="208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99232" y="1104900"/>
            <a:ext cx="2417841" cy="748923"/>
          </a:xfrm>
          <a:prstGeom prst="rect">
            <a:avLst/>
          </a:prstGeom>
          <a:noFill/>
          <a:ln w="19050">
            <a:solidFill>
              <a:schemeClr val="accent2"/>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Overview of number of PDs, </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Total / Used / Free capacity </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balancing across all nodes</a:t>
            </a:r>
          </a:p>
        </p:txBody>
      </p:sp>
      <p:sp>
        <p:nvSpPr>
          <p:cNvPr id="5" name="Left Arrow 4"/>
          <p:cNvSpPr/>
          <p:nvPr/>
        </p:nvSpPr>
        <p:spPr>
          <a:xfrm>
            <a:off x="5563435" y="1249640"/>
            <a:ext cx="523040" cy="484632"/>
          </a:xfrm>
          <a:prstGeom prst="lef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199233" y="2085975"/>
            <a:ext cx="2417841" cy="748923"/>
          </a:xfrm>
          <a:prstGeom prst="rect">
            <a:avLst/>
          </a:prstGeom>
          <a:noFill/>
          <a:ln w="19050">
            <a:solidFill>
              <a:schemeClr val="accent2"/>
            </a:solidFill>
          </a:ln>
        </p:spPr>
        <p:txBody>
          <a:bodyPr wrap="non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Overview of number of types of PD,</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Total / Used / Free capacity</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Balancing across all nodes and PDs</a:t>
            </a:r>
          </a:p>
        </p:txBody>
      </p:sp>
      <p:cxnSp>
        <p:nvCxnSpPr>
          <p:cNvPr id="9" name="Curved Connector 8"/>
          <p:cNvCxnSpPr>
            <a:stCxn id="6" idx="1"/>
            <a:endCxn id="9220" idx="0"/>
          </p:cNvCxnSpPr>
          <p:nvPr/>
        </p:nvCxnSpPr>
        <p:spPr>
          <a:xfrm rot="10800000" flipV="1">
            <a:off x="4231209" y="2460436"/>
            <a:ext cx="1968024" cy="378013"/>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463211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31470" y="105408"/>
            <a:ext cx="8117206" cy="430887"/>
          </a:xfrm>
        </p:spPr>
        <p:txBody>
          <a:bodyPr/>
          <a:lstStyle/>
          <a:p>
            <a:r>
              <a:rPr lang="en-US" dirty="0" smtClean="0"/>
              <a:t>Topics to be discussed (2/2)</a:t>
            </a:r>
            <a:endParaRPr lang="en-US" dirty="0"/>
          </a:p>
        </p:txBody>
      </p:sp>
      <p:sp>
        <p:nvSpPr>
          <p:cNvPr id="6" name="Content Placeholder 5"/>
          <p:cNvSpPr>
            <a:spLocks noGrp="1"/>
          </p:cNvSpPr>
          <p:nvPr>
            <p:ph sz="quarter" idx="10"/>
          </p:nvPr>
        </p:nvSpPr>
        <p:spPr>
          <a:xfrm>
            <a:off x="329184" y="670097"/>
            <a:ext cx="8119872" cy="3228975"/>
          </a:xfrm>
        </p:spPr>
        <p:txBody>
          <a:bodyPr/>
          <a:lstStyle/>
          <a:p>
            <a:pPr marL="285750" indent="-285750">
              <a:buFont typeface="Arial" panose="020B0604020202020204" pitchFamily="34" charset="0"/>
              <a:buChar char="•"/>
            </a:pPr>
            <a:r>
              <a:rPr lang="en-US" dirty="0" err="1"/>
              <a:t>a</a:t>
            </a:r>
            <a:r>
              <a:rPr lang="en-US" dirty="0" err="1" smtClean="0"/>
              <a:t>uto_update</a:t>
            </a:r>
            <a:r>
              <a:rPr lang="en-US" dirty="0" smtClean="0"/>
              <a:t>, how does it really (not) works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3PAR Virtualization Mapping Information, the MS-Access database</a:t>
            </a:r>
          </a:p>
          <a:p>
            <a:pPr marL="455613" lvl="2" indent="-285750">
              <a:buFont typeface="Arial" panose="020B0604020202020204" pitchFamily="34" charset="0"/>
              <a:buChar char="•"/>
            </a:pPr>
            <a:r>
              <a:rPr lang="en-US" dirty="0" smtClean="0"/>
              <a:t>Which info is (not) in the database.</a:t>
            </a:r>
          </a:p>
          <a:p>
            <a:pPr marL="455613" lvl="2" indent="-285750">
              <a:buFont typeface="Arial" panose="020B0604020202020204" pitchFamily="34" charset="0"/>
              <a:buChar char="•"/>
            </a:pPr>
            <a:r>
              <a:rPr lang="en-US" dirty="0" smtClean="0"/>
              <a:t>Forms </a:t>
            </a:r>
          </a:p>
          <a:p>
            <a:pPr marL="455613" lvl="2" indent="-285750">
              <a:buFont typeface="Arial" panose="020B0604020202020204" pitchFamily="34" charset="0"/>
              <a:buChar char="•"/>
            </a:pPr>
            <a:r>
              <a:rPr lang="en-US" dirty="0"/>
              <a:t>F</a:t>
            </a:r>
            <a:r>
              <a:rPr lang="en-US" dirty="0" smtClean="0"/>
              <a:t>ind (and fix) remote </a:t>
            </a:r>
            <a:r>
              <a:rPr lang="en-US" dirty="0" err="1" smtClean="0"/>
              <a:t>chunklets</a:t>
            </a:r>
            <a:endParaRPr lang="en-US" dirty="0" smtClean="0"/>
          </a:p>
          <a:p>
            <a:pPr lvl="2" indent="0">
              <a:buNone/>
            </a:pPr>
            <a:endParaRPr lang="en-US" dirty="0" smtClean="0"/>
          </a:p>
          <a:p>
            <a:pPr marL="285750" indent="-285750">
              <a:buFont typeface="Arial" panose="020B0604020202020204" pitchFamily="34" charset="0"/>
              <a:buChar char="•"/>
            </a:pPr>
            <a:r>
              <a:rPr lang="en-US" dirty="0" smtClean="0"/>
              <a:t>Customer Found Issue (CFI) database inter-action</a:t>
            </a:r>
          </a:p>
          <a:p>
            <a:pPr marL="455613" lvl="2" indent="-285750">
              <a:buFont typeface="Arial" panose="020B0604020202020204" pitchFamily="34" charset="0"/>
              <a:buChar char="•"/>
            </a:pPr>
            <a:r>
              <a:rPr lang="en-US" dirty="0" smtClean="0"/>
              <a:t>Automatic Upload of GR8/SI case number to CFI.</a:t>
            </a:r>
          </a:p>
          <a:p>
            <a:pPr marL="455613" lvl="2" indent="-285750">
              <a:buFont typeface="Arial" panose="020B0604020202020204" pitchFamily="34" charset="0"/>
              <a:buChar char="•"/>
            </a:pPr>
            <a:r>
              <a:rPr lang="en-US" dirty="0" smtClean="0"/>
              <a:t>Automatic Download of 3PAR oriented copy of central CFI database</a:t>
            </a:r>
          </a:p>
          <a:p>
            <a:pPr marL="455613" lvl="2" indent="-285750">
              <a:buFont typeface="Arial" panose="020B0604020202020204" pitchFamily="34" charset="0"/>
              <a:buChar char="•"/>
            </a:pPr>
            <a:r>
              <a:rPr lang="en-US" dirty="0" smtClean="0"/>
              <a:t>Using MS-Excel to review local copy of CFI database.</a:t>
            </a:r>
          </a:p>
          <a:p>
            <a:pPr marL="455613" lvl="2" indent="-285750">
              <a:buFont typeface="Arial" panose="020B0604020202020204" pitchFamily="34" charset="0"/>
              <a:buChar char="•"/>
            </a:pPr>
            <a:r>
              <a:rPr lang="en-US" dirty="0" smtClean="0"/>
              <a:t>Node Crash Footprint Recognition.</a:t>
            </a:r>
          </a:p>
          <a:p>
            <a:pPr marL="455613" lvl="2"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Questions</a:t>
            </a:r>
            <a:endParaRPr lang="en-US" dirty="0"/>
          </a:p>
        </p:txBody>
      </p:sp>
    </p:spTree>
    <p:extLst>
      <p:ext uri="{BB962C8B-B14F-4D97-AF65-F5344CB8AC3E}">
        <p14:creationId xmlns:p14="http://schemas.microsoft.com/office/powerpoint/2010/main" val="3983570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PD related worksheets “PD </a:t>
            </a:r>
            <a:r>
              <a:rPr lang="en-US" dirty="0" err="1" smtClean="0"/>
              <a:t>AscAscq</a:t>
            </a:r>
            <a:r>
              <a:rPr lang="en-US" dirty="0" smtClean="0"/>
              <a:t>”</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1181100"/>
            <a:ext cx="8910927" cy="350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91938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PD related worksheets “PD </a:t>
            </a:r>
            <a:r>
              <a:rPr lang="en-US" dirty="0" err="1" smtClean="0"/>
              <a:t>Chunklets</a:t>
            </a:r>
            <a:r>
              <a:rPr lang="en-US" dirty="0" smtClean="0"/>
              <a:t>” 1/2</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25" y="1047389"/>
            <a:ext cx="8753475" cy="990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238125" y="1047389"/>
            <a:ext cx="4533900" cy="990960"/>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5"/>
          <p:cNvGrpSpPr/>
          <p:nvPr/>
        </p:nvGrpSpPr>
        <p:grpSpPr>
          <a:xfrm>
            <a:off x="238125" y="2695575"/>
            <a:ext cx="8531017" cy="1895475"/>
            <a:chOff x="238125" y="2695575"/>
            <a:chExt cx="8531017" cy="1895475"/>
          </a:xfrm>
        </p:grpSpPr>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25" y="2695575"/>
              <a:ext cx="5070664"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411300" y="2733675"/>
              <a:ext cx="3357842" cy="1138773"/>
            </a:xfrm>
            <a:prstGeom prst="rect">
              <a:avLst/>
            </a:prstGeom>
            <a:noFill/>
            <a:ln w="19050">
              <a:solidFill>
                <a:schemeClr val="accent2">
                  <a:shade val="95000"/>
                  <a:satMod val="105000"/>
                </a:schemeClr>
              </a:solidFill>
            </a:ln>
          </p:spPr>
          <p:txBody>
            <a:bodyPr wrap="none" rtlCol="0">
              <a:spAutoFit/>
            </a:bodyPr>
            <a:lstStyle/>
            <a:p>
              <a:pPr marL="0" algn="ctr" defTabSz="430213">
                <a:spcAft>
                  <a:spcPts val="400"/>
                </a:spcAft>
                <a:buSzPct val="100000"/>
              </a:pPr>
              <a:r>
                <a:rPr lang="en-US" sz="1600" dirty="0" smtClean="0">
                  <a:solidFill>
                    <a:srgbClr val="0070C0"/>
                  </a:solidFill>
                  <a:latin typeface="HP Simplified" pitchFamily="34" charset="0"/>
                  <a:cs typeface="HP Simplified" pitchFamily="34" charset="0"/>
                </a:rPr>
                <a:t>Lefthand part of worksheet</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Overview of relocated </a:t>
              </a:r>
              <a:r>
                <a:rPr lang="en-US" sz="1400" dirty="0" err="1" smtClean="0">
                  <a:solidFill>
                    <a:srgbClr val="000000"/>
                  </a:solidFill>
                  <a:latin typeface="HP Simplified" pitchFamily="34" charset="0"/>
                  <a:cs typeface="HP Simplified" pitchFamily="34" charset="0"/>
                </a:rPr>
                <a:t>chunklets</a:t>
              </a:r>
              <a:r>
                <a:rPr lang="en-US" sz="1400" dirty="0" smtClean="0">
                  <a:solidFill>
                    <a:srgbClr val="000000"/>
                  </a:solidFill>
                  <a:latin typeface="HP Simplified" pitchFamily="34" charset="0"/>
                  <a:cs typeface="HP Simplified" pitchFamily="34" charset="0"/>
                </a:rPr>
                <a:t> and where</a:t>
              </a:r>
            </a:p>
            <a:p>
              <a:pPr marL="0" defTabSz="430213">
                <a:spcAft>
                  <a:spcPts val="400"/>
                </a:spcAft>
                <a:buSzPct val="100000"/>
              </a:pPr>
              <a:r>
                <a:rPr lang="en-US" sz="1400" dirty="0">
                  <a:solidFill>
                    <a:srgbClr val="000000"/>
                  </a:solidFill>
                  <a:latin typeface="HP Simplified" pitchFamily="34" charset="0"/>
                  <a:cs typeface="HP Simplified" pitchFamily="34" charset="0"/>
                </a:rPr>
                <a:t>t</a:t>
              </a:r>
              <a:r>
                <a:rPr lang="en-US" sz="1400" dirty="0" smtClean="0">
                  <a:solidFill>
                    <a:srgbClr val="000000"/>
                  </a:solidFill>
                  <a:latin typeface="HP Simplified" pitchFamily="34" charset="0"/>
                  <a:cs typeface="HP Simplified" pitchFamily="34" charset="0"/>
                </a:rPr>
                <a:t>hey originate from. Sorted on PD position,</a:t>
              </a:r>
            </a:p>
            <a:p>
              <a:pPr marL="0" defTabSz="430213">
                <a:spcAft>
                  <a:spcPts val="400"/>
                </a:spcAft>
                <a:buSzPct val="100000"/>
              </a:pPr>
              <a:r>
                <a:rPr lang="en-US" sz="1400" dirty="0">
                  <a:solidFill>
                    <a:srgbClr val="000000"/>
                  </a:solidFill>
                  <a:latin typeface="HP Simplified" pitchFamily="34" charset="0"/>
                  <a:cs typeface="HP Simplified" pitchFamily="34" charset="0"/>
                </a:rPr>
                <a:t>c</a:t>
              </a:r>
              <a:r>
                <a:rPr lang="en-US" sz="1400" dirty="0" smtClean="0">
                  <a:solidFill>
                    <a:srgbClr val="000000"/>
                  </a:solidFill>
                  <a:latin typeface="HP Simplified" pitchFamily="34" charset="0"/>
                  <a:cs typeface="HP Simplified" pitchFamily="34" charset="0"/>
                </a:rPr>
                <a:t>ontains PD </a:t>
              </a:r>
              <a:r>
                <a:rPr lang="en-US" sz="1400" dirty="0" err="1" smtClean="0">
                  <a:solidFill>
                    <a:srgbClr val="000000"/>
                  </a:solidFill>
                  <a:latin typeface="HP Simplified" pitchFamily="34" charset="0"/>
                  <a:cs typeface="HP Simplified" pitchFamily="34" charset="0"/>
                </a:rPr>
                <a:t>Ch</a:t>
              </a:r>
              <a:r>
                <a:rPr lang="en-US" sz="1400" dirty="0" smtClean="0">
                  <a:solidFill>
                    <a:srgbClr val="000000"/>
                  </a:solidFill>
                  <a:latin typeface="HP Simplified" pitchFamily="34" charset="0"/>
                  <a:cs typeface="HP Simplified" pitchFamily="34" charset="0"/>
                </a:rPr>
                <a:t> </a:t>
              </a:r>
              <a:r>
                <a:rPr lang="en-US" sz="1400" dirty="0" smtClean="0">
                  <a:solidFill>
                    <a:srgbClr val="000000"/>
                  </a:solidFill>
                  <a:latin typeface="HP Simplified" pitchFamily="34" charset="0"/>
                  <a:cs typeface="HP Simplified" pitchFamily="34" charset="0"/>
                  <a:sym typeface="Wingdings" panose="05000000000000000000" pitchFamily="2" charset="2"/>
                </a:rPr>
                <a:t></a:t>
              </a:r>
              <a:r>
                <a:rPr lang="en-US" sz="1400" dirty="0" smtClean="0">
                  <a:solidFill>
                    <a:srgbClr val="000000"/>
                  </a:solidFill>
                  <a:latin typeface="HP Simplified" pitchFamily="34" charset="0"/>
                  <a:cs typeface="HP Simplified" pitchFamily="34" charset="0"/>
                </a:rPr>
                <a:t> LD Name and LD </a:t>
              </a:r>
              <a:r>
                <a:rPr lang="en-US" sz="1400" dirty="0" err="1" smtClean="0">
                  <a:solidFill>
                    <a:srgbClr val="000000"/>
                  </a:solidFill>
                  <a:latin typeface="HP Simplified" pitchFamily="34" charset="0"/>
                  <a:cs typeface="HP Simplified" pitchFamily="34" charset="0"/>
                </a:rPr>
                <a:t>Ch</a:t>
              </a:r>
              <a:endParaRPr lang="en-US" sz="1400" dirty="0" smtClean="0">
                <a:solidFill>
                  <a:srgbClr val="000000"/>
                </a:solidFill>
                <a:latin typeface="HP Simplified" pitchFamily="34" charset="0"/>
                <a:cs typeface="HP Simplified" pitchFamily="34" charset="0"/>
              </a:endParaRPr>
            </a:p>
          </p:txBody>
        </p:sp>
      </p:grpSp>
    </p:spTree>
    <p:extLst>
      <p:ext uri="{BB962C8B-B14F-4D97-AF65-F5344CB8AC3E}">
        <p14:creationId xmlns:p14="http://schemas.microsoft.com/office/powerpoint/2010/main" val="2144352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46615"/>
            <a:ext cx="8117206" cy="276999"/>
          </a:xfrm>
        </p:spPr>
        <p:txBody>
          <a:bodyPr/>
          <a:lstStyle/>
          <a:p>
            <a:r>
              <a:rPr lang="en-US" dirty="0" smtClean="0"/>
              <a:t>PD related worksheets “PD </a:t>
            </a:r>
            <a:r>
              <a:rPr lang="en-US" dirty="0" err="1" smtClean="0"/>
              <a:t>Chunklets</a:t>
            </a:r>
            <a:r>
              <a:rPr lang="en-US" dirty="0" smtClean="0"/>
              <a:t> 2/2”</a:t>
            </a:r>
            <a:endParaRPr lang="en-US" dirty="0"/>
          </a:p>
        </p:txBody>
      </p:sp>
      <p:sp>
        <p:nvSpPr>
          <p:cNvPr id="3" name="Title 2"/>
          <p:cNvSpPr>
            <a:spLocks noGrp="1"/>
          </p:cNvSpPr>
          <p:nvPr>
            <p:ph type="title"/>
          </p:nvPr>
        </p:nvSpPr>
        <p:spPr>
          <a:xfrm>
            <a:off x="331470" y="130289"/>
            <a:ext cx="8117206" cy="430887"/>
          </a:xfrm>
        </p:spPr>
        <p:txBody>
          <a:bodyPr/>
          <a:lstStyle/>
          <a:p>
            <a:r>
              <a:rPr lang="en-US" dirty="0" smtClean="0"/>
              <a:t>iNex spreadsheets</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25" y="942614"/>
            <a:ext cx="8753475" cy="990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5381624" y="980714"/>
            <a:ext cx="3648075" cy="990960"/>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8"/>
          <p:cNvGrpSpPr/>
          <p:nvPr/>
        </p:nvGrpSpPr>
        <p:grpSpPr>
          <a:xfrm>
            <a:off x="390525" y="2443651"/>
            <a:ext cx="8598449" cy="2490298"/>
            <a:chOff x="390525" y="2443651"/>
            <a:chExt cx="8598449" cy="2490298"/>
          </a:xfrm>
        </p:grpSpPr>
        <p:grpSp>
          <p:nvGrpSpPr>
            <p:cNvPr id="6" name="Group 5"/>
            <p:cNvGrpSpPr/>
            <p:nvPr/>
          </p:nvGrpSpPr>
          <p:grpSpPr>
            <a:xfrm>
              <a:off x="390525" y="2443651"/>
              <a:ext cx="8598449" cy="2490298"/>
              <a:chOff x="390525" y="2443651"/>
              <a:chExt cx="8598449" cy="2490298"/>
            </a:xfrm>
          </p:grpSpPr>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0550" y="2443651"/>
                <a:ext cx="4588424" cy="2490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90525" y="2505075"/>
                <a:ext cx="3797130" cy="1374735"/>
              </a:xfrm>
              <a:prstGeom prst="rect">
                <a:avLst/>
              </a:prstGeom>
              <a:noFill/>
              <a:ln w="19050">
                <a:solidFill>
                  <a:schemeClr val="accent2">
                    <a:shade val="95000"/>
                    <a:satMod val="105000"/>
                  </a:schemeClr>
                </a:solidFill>
              </a:ln>
            </p:spPr>
            <p:txBody>
              <a:bodyPr wrap="none" rtlCol="0">
                <a:spAutoFit/>
              </a:bodyPr>
              <a:lstStyle/>
              <a:p>
                <a:pPr marL="0" algn="ctr" defTabSz="430213">
                  <a:spcAft>
                    <a:spcPts val="400"/>
                  </a:spcAft>
                  <a:buSzPct val="100000"/>
                </a:pPr>
                <a:r>
                  <a:rPr lang="en-US" sz="1400" dirty="0" smtClean="0">
                    <a:solidFill>
                      <a:srgbClr val="0070C0"/>
                    </a:solidFill>
                    <a:latin typeface="HP Simplified" pitchFamily="34" charset="0"/>
                    <a:cs typeface="HP Simplified" pitchFamily="34" charset="0"/>
                  </a:rPr>
                  <a:t>Right-hand part of worksheet</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Overview of IO errors logged for PD blocks, which</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are mapped onto PD </a:t>
                </a:r>
                <a:r>
                  <a:rPr lang="en-US" sz="1400" dirty="0" err="1" smtClean="0">
                    <a:solidFill>
                      <a:srgbClr val="000000"/>
                    </a:solidFill>
                    <a:latin typeface="HP Simplified" pitchFamily="34" charset="0"/>
                    <a:cs typeface="HP Simplified" pitchFamily="34" charset="0"/>
                  </a:rPr>
                  <a:t>Ch</a:t>
                </a:r>
                <a:r>
                  <a:rPr lang="en-US" sz="1400" dirty="0" smtClean="0">
                    <a:solidFill>
                      <a:srgbClr val="000000"/>
                    </a:solidFill>
                    <a:latin typeface="HP Simplified" pitchFamily="34" charset="0"/>
                    <a:cs typeface="HP Simplified" pitchFamily="34" charset="0"/>
                  </a:rPr>
                  <a:t> </a:t>
                </a:r>
                <a:r>
                  <a:rPr lang="en-US" sz="1400" dirty="0" smtClean="0">
                    <a:solidFill>
                      <a:srgbClr val="000000"/>
                    </a:solidFill>
                    <a:latin typeface="HP Simplified" pitchFamily="34" charset="0"/>
                    <a:cs typeface="HP Simplified" pitchFamily="34" charset="0"/>
                    <a:sym typeface="Wingdings" panose="05000000000000000000" pitchFamily="2" charset="2"/>
                  </a:rPr>
                  <a:t> LD Name and LD Ch.</a:t>
                </a:r>
              </a:p>
              <a:p>
                <a:pPr marL="0" defTabSz="430213">
                  <a:spcAft>
                    <a:spcPts val="400"/>
                  </a:spcAft>
                  <a:buSzPct val="100000"/>
                </a:pPr>
                <a:r>
                  <a:rPr lang="en-US" sz="1400" dirty="0" smtClean="0">
                    <a:solidFill>
                      <a:srgbClr val="000000"/>
                    </a:solidFill>
                    <a:latin typeface="HP Simplified" pitchFamily="34" charset="0"/>
                    <a:cs typeface="HP Simplified" pitchFamily="34" charset="0"/>
                    <a:sym typeface="Wingdings" panose="05000000000000000000" pitchFamily="2" charset="2"/>
                  </a:rPr>
                  <a:t>Includes IO error count per PD block and</a:t>
                </a:r>
              </a:p>
              <a:p>
                <a:pPr marL="0" defTabSz="430213">
                  <a:spcAft>
                    <a:spcPts val="400"/>
                  </a:spcAft>
                  <a:buSzPct val="100000"/>
                </a:pPr>
                <a:r>
                  <a:rPr lang="en-US" sz="1400" dirty="0" smtClean="0">
                    <a:solidFill>
                      <a:srgbClr val="000000"/>
                    </a:solidFill>
                    <a:latin typeface="HP Simplified" pitchFamily="34" charset="0"/>
                    <a:cs typeface="HP Simplified" pitchFamily="34" charset="0"/>
                    <a:sym typeface="Wingdings" panose="05000000000000000000" pitchFamily="2" charset="2"/>
                  </a:rPr>
                  <a:t>PD Ch.</a:t>
                </a:r>
                <a:endParaRPr lang="en-US" sz="1400" dirty="0" smtClean="0">
                  <a:solidFill>
                    <a:srgbClr val="000000"/>
                  </a:solidFill>
                  <a:latin typeface="HP Simplified" pitchFamily="34" charset="0"/>
                  <a:cs typeface="HP Simplified" pitchFamily="34" charset="0"/>
                </a:endParaRPr>
              </a:p>
            </p:txBody>
          </p:sp>
        </p:grpSp>
        <p:sp>
          <p:nvSpPr>
            <p:cNvPr id="8" name="TextBox 7"/>
            <p:cNvSpPr txBox="1"/>
            <p:nvPr/>
          </p:nvSpPr>
          <p:spPr>
            <a:xfrm>
              <a:off x="390525" y="4333875"/>
              <a:ext cx="3797130" cy="400110"/>
            </a:xfrm>
            <a:prstGeom prst="rect">
              <a:avLst/>
            </a:prstGeom>
            <a:noFill/>
          </p:spPr>
          <p:txBody>
            <a:bodyPr wrap="square" rtlCol="0">
              <a:spAutoFit/>
            </a:bodyPr>
            <a:lstStyle/>
            <a:p>
              <a:pPr marL="0" defTabSz="430213">
                <a:spcAft>
                  <a:spcPts val="400"/>
                </a:spcAft>
                <a:buSzPct val="100000"/>
              </a:pPr>
              <a:r>
                <a:rPr lang="en-US" sz="1000" dirty="0" smtClean="0">
                  <a:solidFill>
                    <a:srgbClr val="000000"/>
                  </a:solidFill>
                  <a:latin typeface="HP Simplified" pitchFamily="34" charset="0"/>
                  <a:cs typeface="HP Simplified" pitchFamily="34" charset="0"/>
                </a:rPr>
                <a:t>NOTE: The graph shows that the </a:t>
              </a:r>
              <a:r>
                <a:rPr lang="en-US" sz="1000" dirty="0" err="1" smtClean="0">
                  <a:solidFill>
                    <a:srgbClr val="000000"/>
                  </a:solidFill>
                  <a:latin typeface="HP Simplified" pitchFamily="34" charset="0"/>
                  <a:cs typeface="HP Simplified" pitchFamily="34" charset="0"/>
                </a:rPr>
                <a:t>CmdStatus</a:t>
              </a:r>
              <a:r>
                <a:rPr lang="en-US" sz="1000" dirty="0" smtClean="0">
                  <a:solidFill>
                    <a:srgbClr val="000000"/>
                  </a:solidFill>
                  <a:latin typeface="HP Simplified" pitchFamily="34" charset="0"/>
                  <a:cs typeface="HP Simplified" pitchFamily="34" charset="0"/>
                </a:rPr>
                <a:t> Column (“AN”) filters out TE_HWERR, only showing TE_CRC, TE_FAIL, TE_MEDFAIL</a:t>
              </a:r>
            </a:p>
          </p:txBody>
        </p:sp>
      </p:grpSp>
    </p:spTree>
    <p:extLst>
      <p:ext uri="{BB962C8B-B14F-4D97-AF65-F5344CB8AC3E}">
        <p14:creationId xmlns:p14="http://schemas.microsoft.com/office/powerpoint/2010/main" val="303540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Host related  worksheets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4" name="Content Placeholder 3"/>
          <p:cNvSpPr>
            <a:spLocks noGrp="1"/>
          </p:cNvSpPr>
          <p:nvPr>
            <p:ph sz="quarter" idx="10"/>
          </p:nvPr>
        </p:nvSpPr>
        <p:spPr/>
        <p:txBody>
          <a:bodyPr/>
          <a:lstStyle/>
          <a:p>
            <a:r>
              <a:rPr lang="en-US" dirty="0" smtClean="0"/>
              <a:t>4 worksheets:</a:t>
            </a:r>
          </a:p>
          <a:p>
            <a:pPr marL="285750" indent="-285750">
              <a:buFont typeface="Arial" panose="020B0604020202020204" pitchFamily="34" charset="0"/>
              <a:buChar char="•"/>
            </a:pPr>
            <a:r>
              <a:rPr lang="en-US" sz="1600" b="0" i="1" dirty="0" smtClean="0">
                <a:solidFill>
                  <a:srgbClr val="FF0000"/>
                </a:solidFill>
              </a:rPr>
              <a:t>SAN Ports</a:t>
            </a:r>
            <a:r>
              <a:rPr lang="en-US" sz="1600" b="0" dirty="0" smtClean="0">
                <a:solidFill>
                  <a:schemeClr val="tx1"/>
                </a:solidFill>
              </a:rPr>
              <a:t>. Provides an overview of the SAN connected devices from a host, </a:t>
            </a:r>
            <a:r>
              <a:rPr lang="en-US" sz="1600" b="0" dirty="0" err="1" smtClean="0">
                <a:solidFill>
                  <a:schemeClr val="tx1"/>
                </a:solidFill>
              </a:rPr>
              <a:t>rcfc</a:t>
            </a:r>
            <a:r>
              <a:rPr lang="en-US" sz="1600" b="0" dirty="0" smtClean="0">
                <a:solidFill>
                  <a:schemeClr val="tx1"/>
                </a:solidFill>
              </a:rPr>
              <a:t>, peer port point of view. Contains count of nr of Initiators per host port. Based upon the “</a:t>
            </a:r>
            <a:r>
              <a:rPr lang="en-US" sz="1600" b="0" dirty="0" err="1" smtClean="0">
                <a:solidFill>
                  <a:schemeClr val="tx1"/>
                </a:solidFill>
              </a:rPr>
              <a:t>showportdev</a:t>
            </a:r>
            <a:r>
              <a:rPr lang="en-US" sz="1600" b="0" dirty="0" smtClean="0">
                <a:solidFill>
                  <a:schemeClr val="tx1"/>
                </a:solidFill>
              </a:rPr>
              <a:t> –all” and </a:t>
            </a:r>
            <a:r>
              <a:rPr lang="en-US" sz="1600" b="0" dirty="0" err="1" smtClean="0">
                <a:solidFill>
                  <a:schemeClr val="tx1"/>
                </a:solidFill>
              </a:rPr>
              <a:t>showportdev</a:t>
            </a:r>
            <a:r>
              <a:rPr lang="en-US" sz="1600" b="0" dirty="0" smtClean="0">
                <a:solidFill>
                  <a:schemeClr val="tx1"/>
                </a:solidFill>
              </a:rPr>
              <a:t> –ns” commands.</a:t>
            </a:r>
          </a:p>
          <a:p>
            <a:pPr marL="285750" indent="-285750">
              <a:buFont typeface="Arial" panose="020B0604020202020204" pitchFamily="34" charset="0"/>
              <a:buChar char="•"/>
            </a:pPr>
            <a:r>
              <a:rPr lang="en-US" sz="1600" b="0" i="1" dirty="0" smtClean="0">
                <a:solidFill>
                  <a:srgbClr val="FF0000"/>
                </a:solidFill>
              </a:rPr>
              <a:t>Hosts and LUNs</a:t>
            </a:r>
            <a:r>
              <a:rPr lang="en-US" sz="1600" b="0" dirty="0" smtClean="0">
                <a:solidFill>
                  <a:schemeClr val="tx1"/>
                </a:solidFill>
              </a:rPr>
              <a:t>. Provides an overview presented LUNs, HBAs, </a:t>
            </a:r>
            <a:r>
              <a:rPr lang="en-US" sz="1600" b="0" dirty="0" err="1" smtClean="0">
                <a:solidFill>
                  <a:schemeClr val="tx1"/>
                </a:solidFill>
              </a:rPr>
              <a:t>hostsets</a:t>
            </a:r>
            <a:r>
              <a:rPr lang="en-US" sz="1600" b="0" dirty="0" smtClean="0">
                <a:solidFill>
                  <a:schemeClr val="tx1"/>
                </a:solidFill>
              </a:rPr>
              <a:t>, iSCSI host definitions per host.</a:t>
            </a:r>
          </a:p>
          <a:p>
            <a:pPr marL="285750" indent="-285750">
              <a:buFont typeface="Arial" panose="020B0604020202020204" pitchFamily="34" charset="0"/>
              <a:buChar char="•"/>
            </a:pPr>
            <a:r>
              <a:rPr lang="en-US" sz="1600" b="0" i="1" dirty="0" smtClean="0">
                <a:solidFill>
                  <a:srgbClr val="FF0000"/>
                </a:solidFill>
              </a:rPr>
              <a:t>Hosts Events Summary</a:t>
            </a:r>
            <a:r>
              <a:rPr lang="en-US" sz="1600" b="0" dirty="0" smtClean="0">
                <a:solidFill>
                  <a:schemeClr val="tx1"/>
                </a:solidFill>
              </a:rPr>
              <a:t>. Provides an overview of number of event types logged per server per host port. Optimized to be used in cases where servers lost access to the </a:t>
            </a:r>
            <a:r>
              <a:rPr lang="en-US" sz="1600" b="0" dirty="0" err="1" smtClean="0">
                <a:solidFill>
                  <a:schemeClr val="tx1"/>
                </a:solidFill>
              </a:rPr>
              <a:t>InServ</a:t>
            </a:r>
            <a:r>
              <a:rPr lang="en-US" sz="1600" b="0" dirty="0" smtClean="0">
                <a:solidFill>
                  <a:schemeClr val="tx1"/>
                </a:solidFill>
              </a:rPr>
              <a:t>. </a:t>
            </a:r>
          </a:p>
          <a:p>
            <a:pPr marL="285750" indent="-285750">
              <a:buFont typeface="Arial" panose="020B0604020202020204" pitchFamily="34" charset="0"/>
              <a:buChar char="•"/>
            </a:pPr>
            <a:r>
              <a:rPr lang="en-US" sz="1600" b="0" i="1" dirty="0" smtClean="0">
                <a:solidFill>
                  <a:srgbClr val="FF0000"/>
                </a:solidFill>
              </a:rPr>
              <a:t>Hosts Events List</a:t>
            </a:r>
            <a:r>
              <a:rPr lang="en-US" sz="1600" b="0" dirty="0" smtClean="0">
                <a:solidFill>
                  <a:schemeClr val="tx1"/>
                </a:solidFill>
              </a:rPr>
              <a:t>. Provides a chronological overview of events, related to a server. The output is sorted per server</a:t>
            </a:r>
            <a:r>
              <a:rPr lang="en-US" sz="1600" b="0" dirty="0">
                <a:solidFill>
                  <a:schemeClr val="tx1"/>
                </a:solidFill>
              </a:rPr>
              <a:t>. Optimized to be used in cases where servers lost access to the </a:t>
            </a:r>
            <a:r>
              <a:rPr lang="en-US" sz="1600" b="0" dirty="0" err="1">
                <a:solidFill>
                  <a:schemeClr val="tx1"/>
                </a:solidFill>
              </a:rPr>
              <a:t>InServ</a:t>
            </a:r>
            <a:r>
              <a:rPr lang="en-US" sz="1600" b="0" dirty="0">
                <a:solidFill>
                  <a:schemeClr val="tx1"/>
                </a:solidFill>
              </a:rPr>
              <a:t>. </a:t>
            </a:r>
          </a:p>
          <a:p>
            <a:pPr marL="285750" indent="-285750">
              <a:buFont typeface="Arial" panose="020B0604020202020204" pitchFamily="34" charset="0"/>
              <a:buChar char="•"/>
            </a:pPr>
            <a:endParaRPr lang="en-US" b="0" dirty="0">
              <a:solidFill>
                <a:schemeClr val="tx1"/>
              </a:solidFill>
            </a:endParaRPr>
          </a:p>
        </p:txBody>
      </p:sp>
    </p:spTree>
    <p:extLst>
      <p:ext uri="{BB962C8B-B14F-4D97-AF65-F5344CB8AC3E}">
        <p14:creationId xmlns:p14="http://schemas.microsoft.com/office/powerpoint/2010/main" val="30605004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Host related  worksheets (“SAN Ports”)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5" y="1146123"/>
            <a:ext cx="8915400" cy="1763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14325" y="3114675"/>
            <a:ext cx="8089907" cy="1641475"/>
          </a:xfrm>
          <a:prstGeom prst="rect">
            <a:avLst/>
          </a:prstGeom>
          <a:noFill/>
          <a:ln w="19050">
            <a:solidFill>
              <a:srgbClr val="FF0000"/>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This worksheet lists:</a:t>
            </a:r>
          </a:p>
          <a:p>
            <a:pPr marL="285750"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SID of the HBA, Index of the SID (in case same SID is observed on different host ports, but not same HBA</a:t>
            </a:r>
          </a:p>
          <a:p>
            <a:pPr marL="285750"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Indication if SID is listed in </a:t>
            </a:r>
            <a:r>
              <a:rPr lang="en-US" sz="1400" dirty="0" err="1" smtClean="0">
                <a:solidFill>
                  <a:srgbClr val="000000"/>
                </a:solidFill>
                <a:latin typeface="HP Simplified" pitchFamily="34" charset="0"/>
                <a:cs typeface="HP Simplified" pitchFamily="34" charset="0"/>
              </a:rPr>
              <a:t>showportdev</a:t>
            </a:r>
            <a:r>
              <a:rPr lang="en-US" sz="1400" dirty="0" smtClean="0">
                <a:solidFill>
                  <a:srgbClr val="000000"/>
                </a:solidFill>
                <a:latin typeface="HP Simplified" pitchFamily="34" charset="0"/>
                <a:cs typeface="HP Simplified" pitchFamily="34" charset="0"/>
              </a:rPr>
              <a:t> –all and </a:t>
            </a:r>
            <a:r>
              <a:rPr lang="en-US" sz="1400" dirty="0" err="1" smtClean="0">
                <a:solidFill>
                  <a:srgbClr val="000000"/>
                </a:solidFill>
                <a:latin typeface="HP Simplified" pitchFamily="34" charset="0"/>
                <a:cs typeface="HP Simplified" pitchFamily="34" charset="0"/>
              </a:rPr>
              <a:t>showportdev</a:t>
            </a:r>
            <a:r>
              <a:rPr lang="en-US" sz="1400" dirty="0" smtClean="0">
                <a:solidFill>
                  <a:srgbClr val="000000"/>
                </a:solidFill>
                <a:latin typeface="HP Simplified" pitchFamily="34" charset="0"/>
                <a:cs typeface="HP Simplified" pitchFamily="34" charset="0"/>
              </a:rPr>
              <a:t> –ns as well as different between both.</a:t>
            </a:r>
          </a:p>
          <a:p>
            <a:pPr marL="285750"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Port WWN and Node WWN</a:t>
            </a:r>
          </a:p>
          <a:p>
            <a:pPr marL="285750"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Type (port, host, </a:t>
            </a:r>
            <a:r>
              <a:rPr lang="en-US" sz="1400" dirty="0" err="1" smtClean="0">
                <a:solidFill>
                  <a:srgbClr val="000000"/>
                </a:solidFill>
                <a:latin typeface="HP Simplified" pitchFamily="34" charset="0"/>
                <a:cs typeface="HP Simplified" pitchFamily="34" charset="0"/>
              </a:rPr>
              <a:t>rcfc</a:t>
            </a:r>
            <a:r>
              <a:rPr lang="en-US" sz="1400" dirty="0" smtClean="0">
                <a:solidFill>
                  <a:srgbClr val="000000"/>
                </a:solidFill>
                <a:latin typeface="HP Simplified" pitchFamily="34" charset="0"/>
                <a:cs typeface="HP Simplified" pitchFamily="34" charset="0"/>
              </a:rPr>
              <a:t>), Server name / </a:t>
            </a:r>
            <a:r>
              <a:rPr lang="en-US" sz="1400" dirty="0" err="1" smtClean="0">
                <a:solidFill>
                  <a:srgbClr val="000000"/>
                </a:solidFill>
                <a:latin typeface="HP Simplified" pitchFamily="34" charset="0"/>
                <a:cs typeface="HP Simplified" pitchFamily="34" charset="0"/>
              </a:rPr>
              <a:t>InServ</a:t>
            </a:r>
            <a:r>
              <a:rPr lang="en-US" sz="1400" dirty="0" smtClean="0">
                <a:solidFill>
                  <a:srgbClr val="000000"/>
                </a:solidFill>
                <a:latin typeface="HP Simplified" pitchFamily="34" charset="0"/>
                <a:cs typeface="HP Simplified" pitchFamily="34" charset="0"/>
              </a:rPr>
              <a:t> host port, persona, list of host ports HBA is logged into</a:t>
            </a:r>
          </a:p>
          <a:p>
            <a:pPr marL="285750" indent="-285750" defTabSz="430213">
              <a:spcAft>
                <a:spcPts val="400"/>
              </a:spcAft>
              <a:buSzPct val="100000"/>
              <a:buFont typeface="Arial" panose="020B0604020202020204" pitchFamily="34" charset="0"/>
              <a:buChar char="•"/>
            </a:pPr>
            <a:r>
              <a:rPr lang="en-US" sz="1400" dirty="0" smtClean="0">
                <a:solidFill>
                  <a:srgbClr val="000000"/>
                </a:solidFill>
                <a:latin typeface="HP Simplified" pitchFamily="34" charset="0"/>
                <a:cs typeface="HP Simplified" pitchFamily="34" charset="0"/>
              </a:rPr>
              <a:t>Number of initiators per host port. </a:t>
            </a:r>
          </a:p>
        </p:txBody>
      </p:sp>
    </p:spTree>
    <p:extLst>
      <p:ext uri="{BB962C8B-B14F-4D97-AF65-F5344CB8AC3E}">
        <p14:creationId xmlns:p14="http://schemas.microsoft.com/office/powerpoint/2010/main" val="18401700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Host related  worksheets (“Hosts and LUNs”)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76" y="1060667"/>
            <a:ext cx="8905874" cy="1925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a:xfrm>
            <a:off x="5505450" y="1504950"/>
            <a:ext cx="333375" cy="1481138"/>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051" name="Group 2050"/>
          <p:cNvGrpSpPr/>
          <p:nvPr/>
        </p:nvGrpSpPr>
        <p:grpSpPr>
          <a:xfrm>
            <a:off x="5672138" y="2986088"/>
            <a:ext cx="3328987" cy="1906942"/>
            <a:chOff x="5672138" y="2986088"/>
            <a:chExt cx="3328987" cy="1906942"/>
          </a:xfrm>
        </p:grpSpPr>
        <p:sp>
          <p:nvSpPr>
            <p:cNvPr id="13" name="TextBox 12"/>
            <p:cNvSpPr txBox="1"/>
            <p:nvPr/>
          </p:nvSpPr>
          <p:spPr>
            <a:xfrm>
              <a:off x="7296150" y="4431365"/>
              <a:ext cx="1704975" cy="461665"/>
            </a:xfrm>
            <a:prstGeom prst="rect">
              <a:avLst/>
            </a:prstGeom>
            <a:solidFill>
              <a:schemeClr val="bg1"/>
            </a:solid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Nr of VVs presented to server</a:t>
              </a:r>
            </a:p>
          </p:txBody>
        </p:sp>
        <p:cxnSp>
          <p:nvCxnSpPr>
            <p:cNvPr id="18" name="Curved Connector 17"/>
            <p:cNvCxnSpPr>
              <a:stCxn id="13" idx="1"/>
            </p:cNvCxnSpPr>
            <p:nvPr/>
          </p:nvCxnSpPr>
          <p:spPr>
            <a:xfrm rot="10800000">
              <a:off x="5672138" y="2986088"/>
              <a:ext cx="1624013" cy="1676110"/>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049" name="Group 2048"/>
          <p:cNvGrpSpPr/>
          <p:nvPr/>
        </p:nvGrpSpPr>
        <p:grpSpPr>
          <a:xfrm>
            <a:off x="6781801" y="1566863"/>
            <a:ext cx="2219324" cy="2550951"/>
            <a:chOff x="6781801" y="1566863"/>
            <a:chExt cx="2219324" cy="2550951"/>
          </a:xfrm>
        </p:grpSpPr>
        <p:sp>
          <p:nvSpPr>
            <p:cNvPr id="15" name="TextBox 14"/>
            <p:cNvSpPr txBox="1"/>
            <p:nvPr/>
          </p:nvSpPr>
          <p:spPr>
            <a:xfrm>
              <a:off x="7286625" y="3840815"/>
              <a:ext cx="1714500" cy="276999"/>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Nr of HBAs in server</a:t>
              </a:r>
            </a:p>
          </p:txBody>
        </p:sp>
        <p:sp>
          <p:nvSpPr>
            <p:cNvPr id="19" name="Rounded Rectangle 18"/>
            <p:cNvSpPr/>
            <p:nvPr/>
          </p:nvSpPr>
          <p:spPr>
            <a:xfrm>
              <a:off x="6781801" y="1566863"/>
              <a:ext cx="266699" cy="1419225"/>
            </a:xfrm>
            <a:prstGeom prst="roundRect">
              <a:avLst/>
            </a:prstGeom>
            <a:no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 name="Curved Connector 22"/>
            <p:cNvCxnSpPr>
              <a:stCxn id="15" idx="1"/>
              <a:endCxn id="19" idx="2"/>
            </p:cNvCxnSpPr>
            <p:nvPr/>
          </p:nvCxnSpPr>
          <p:spPr>
            <a:xfrm rot="10800000">
              <a:off x="6915151" y="2986089"/>
              <a:ext cx="371474" cy="993227"/>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9" name="Group 28"/>
          <p:cNvGrpSpPr/>
          <p:nvPr/>
        </p:nvGrpSpPr>
        <p:grpSpPr>
          <a:xfrm>
            <a:off x="7296150" y="1585913"/>
            <a:ext cx="1704975" cy="2068867"/>
            <a:chOff x="7296150" y="1585913"/>
            <a:chExt cx="1704975" cy="2068867"/>
          </a:xfrm>
        </p:grpSpPr>
        <p:sp>
          <p:nvSpPr>
            <p:cNvPr id="16" name="TextBox 15"/>
            <p:cNvSpPr txBox="1"/>
            <p:nvPr/>
          </p:nvSpPr>
          <p:spPr>
            <a:xfrm>
              <a:off x="7296150" y="3193115"/>
              <a:ext cx="1704975" cy="461665"/>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Nr of host ports where HBA logged into. </a:t>
              </a:r>
            </a:p>
          </p:txBody>
        </p:sp>
        <p:sp>
          <p:nvSpPr>
            <p:cNvPr id="21" name="Rounded Rectangle 20"/>
            <p:cNvSpPr/>
            <p:nvPr/>
          </p:nvSpPr>
          <p:spPr>
            <a:xfrm>
              <a:off x="7753351" y="1585913"/>
              <a:ext cx="266699" cy="1419225"/>
            </a:xfrm>
            <a:prstGeom prst="roundRect">
              <a:avLst/>
            </a:prstGeom>
            <a:no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ounded Rectangle 21"/>
            <p:cNvSpPr/>
            <p:nvPr/>
          </p:nvSpPr>
          <p:spPr>
            <a:xfrm>
              <a:off x="8734426" y="1595438"/>
              <a:ext cx="266699" cy="1419225"/>
            </a:xfrm>
            <a:prstGeom prst="roundRect">
              <a:avLst/>
            </a:prstGeom>
            <a:no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 name="Curved Connector 24"/>
            <p:cNvCxnSpPr>
              <a:stCxn id="16" idx="0"/>
            </p:cNvCxnSpPr>
            <p:nvPr/>
          </p:nvCxnSpPr>
          <p:spPr>
            <a:xfrm rot="16200000" flipV="1">
              <a:off x="7991547" y="3036023"/>
              <a:ext cx="183215" cy="130969"/>
            </a:xfrm>
            <a:prstGeom prst="curvedConnector3">
              <a:avLst>
                <a:gd name="adj1" fmla="val 50000"/>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Curved Connector 26"/>
            <p:cNvCxnSpPr>
              <a:stCxn id="16" idx="0"/>
            </p:cNvCxnSpPr>
            <p:nvPr/>
          </p:nvCxnSpPr>
          <p:spPr>
            <a:xfrm rot="5400000" flipH="1" flipV="1">
              <a:off x="8347544" y="2806233"/>
              <a:ext cx="187977" cy="585788"/>
            </a:xfrm>
            <a:prstGeom prst="curvedConnector2">
              <a:avLst/>
            </a:prstGeom>
            <a:ln w="19050" cmpd="sng">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309563" y="1504950"/>
            <a:ext cx="6472238" cy="3605214"/>
            <a:chOff x="309563" y="1504950"/>
            <a:chExt cx="6472238" cy="3605214"/>
          </a:xfrm>
        </p:grpSpPr>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563" y="3409666"/>
              <a:ext cx="6472238" cy="1700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85775" y="1504950"/>
              <a:ext cx="466725" cy="123825"/>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Curved Connector 6"/>
            <p:cNvCxnSpPr>
              <a:stCxn id="4" idx="3"/>
              <a:endCxn id="5" idx="0"/>
            </p:cNvCxnSpPr>
            <p:nvPr/>
          </p:nvCxnSpPr>
          <p:spPr>
            <a:xfrm>
              <a:off x="952500" y="1566863"/>
              <a:ext cx="2593182" cy="1842803"/>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2182839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9"/>
                                        </p:tgtEl>
                                        <p:attrNameLst>
                                          <p:attrName>style.visibility</p:attrName>
                                        </p:attrNameLst>
                                      </p:cBhvr>
                                      <p:to>
                                        <p:strVal val="visible"/>
                                      </p:to>
                                    </p:set>
                                    <p:animEffect transition="in" filter="fade">
                                      <p:cBhvr>
                                        <p:cTn id="12" dur="500"/>
                                        <p:tgtEl>
                                          <p:spTgt spid="20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Host related  worksheets (“Hosts and LUNs”)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4" y="1076324"/>
            <a:ext cx="6604203"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6860" y="3562349"/>
            <a:ext cx="4106178"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934201" y="1219200"/>
            <a:ext cx="2128838" cy="1928733"/>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Detailed output shows:</a:t>
            </a:r>
          </a:p>
          <a:p>
            <a:pPr defTabSz="430213">
              <a:spcAft>
                <a:spcPts val="400"/>
              </a:spcAft>
              <a:buSzPct val="100000"/>
            </a:pPr>
            <a:r>
              <a:rPr lang="en-US" sz="1200" dirty="0" smtClean="0">
                <a:solidFill>
                  <a:srgbClr val="000000"/>
                </a:solidFill>
                <a:latin typeface="HP Simplified" pitchFamily="34" charset="0"/>
                <a:cs typeface="HP Simplified" pitchFamily="34" charset="0"/>
              </a:rPr>
              <a:t>- LUN nr and associated VV</a:t>
            </a:r>
          </a:p>
          <a:p>
            <a:pPr defTabSz="430213">
              <a:spcAft>
                <a:spcPts val="400"/>
              </a:spcAft>
              <a:buSzPct val="100000"/>
            </a:pPr>
            <a:r>
              <a:rPr lang="en-US" sz="1200" dirty="0" smtClean="0">
                <a:solidFill>
                  <a:srgbClr val="000000"/>
                </a:solidFill>
                <a:latin typeface="HP Simplified" pitchFamily="34" charset="0"/>
                <a:cs typeface="HP Simplified" pitchFamily="34" charset="0"/>
              </a:rPr>
              <a:t>- Server HBA WWNs</a:t>
            </a:r>
          </a:p>
          <a:p>
            <a:pPr defTabSz="430213">
              <a:spcAft>
                <a:spcPts val="400"/>
              </a:spcAft>
              <a:buSzPct val="100000"/>
            </a:pPr>
            <a:r>
              <a:rPr lang="en-US" sz="1200" dirty="0" smtClean="0">
                <a:solidFill>
                  <a:srgbClr val="000000"/>
                </a:solidFill>
                <a:latin typeface="HP Simplified" pitchFamily="34" charset="0"/>
                <a:cs typeface="HP Simplified" pitchFamily="34" charset="0"/>
              </a:rPr>
              <a:t>- Matrix of Nodes and Ports</a:t>
            </a:r>
          </a:p>
          <a:p>
            <a:pPr defTabSz="430213">
              <a:spcAft>
                <a:spcPts val="400"/>
              </a:spcAft>
              <a:buSzPct val="100000"/>
            </a:pPr>
            <a:r>
              <a:rPr lang="en-US" sz="1200" dirty="0" smtClean="0">
                <a:solidFill>
                  <a:srgbClr val="000000"/>
                </a:solidFill>
                <a:latin typeface="HP Simplified" pitchFamily="34" charset="0"/>
                <a:cs typeface="HP Simplified" pitchFamily="34" charset="0"/>
              </a:rPr>
              <a:t>   “Y” means:	VLUN presented</a:t>
            </a:r>
          </a:p>
          <a:p>
            <a:pPr defTabSz="430213">
              <a:spcAft>
                <a:spcPts val="400"/>
              </a:spcAft>
              <a:buSzPct val="100000"/>
            </a:pPr>
            <a:r>
              <a:rPr lang="en-US" sz="1200" dirty="0" smtClean="0">
                <a:solidFill>
                  <a:srgbClr val="000000"/>
                </a:solidFill>
                <a:latin typeface="HP Simplified" pitchFamily="34" charset="0"/>
                <a:cs typeface="HP Simplified" pitchFamily="34" charset="0"/>
              </a:rPr>
              <a:t>    “-” means:	VLUN not </a:t>
            </a:r>
          </a:p>
          <a:p>
            <a:pPr defTabSz="430213">
              <a:spcAft>
                <a:spcPts val="400"/>
              </a:spcAft>
              <a:buSzPct val="100000"/>
            </a:pPr>
            <a:r>
              <a:rPr lang="en-US" sz="1200" dirty="0">
                <a:solidFill>
                  <a:srgbClr val="000000"/>
                </a:solidFill>
                <a:latin typeface="HP Simplified" pitchFamily="34" charset="0"/>
                <a:cs typeface="HP Simplified" pitchFamily="34" charset="0"/>
              </a:rPr>
              <a:t>	</a:t>
            </a:r>
            <a:r>
              <a:rPr lang="en-US" sz="1200" dirty="0" smtClean="0">
                <a:solidFill>
                  <a:srgbClr val="000000"/>
                </a:solidFill>
                <a:latin typeface="HP Simplified" pitchFamily="34" charset="0"/>
                <a:cs typeface="HP Simplified" pitchFamily="34" charset="0"/>
              </a:rPr>
              <a:t>	presented</a:t>
            </a:r>
          </a:p>
          <a:p>
            <a:pPr defTabSz="430213">
              <a:spcAft>
                <a:spcPts val="400"/>
              </a:spcAft>
              <a:buSzPct val="100000"/>
            </a:pPr>
            <a:r>
              <a:rPr lang="en-US" sz="1200" dirty="0" smtClean="0">
                <a:solidFill>
                  <a:srgbClr val="000000"/>
                </a:solidFill>
                <a:latin typeface="HP Simplified" pitchFamily="34" charset="0"/>
                <a:cs typeface="HP Simplified" pitchFamily="34" charset="0"/>
              </a:rPr>
              <a:t>    “x” means: 	no host port</a:t>
            </a:r>
          </a:p>
        </p:txBody>
      </p:sp>
    </p:spTree>
    <p:extLst>
      <p:ext uri="{BB962C8B-B14F-4D97-AF65-F5344CB8AC3E}">
        <p14:creationId xmlns:p14="http://schemas.microsoft.com/office/powerpoint/2010/main" val="36947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75190"/>
            <a:ext cx="8117206" cy="276999"/>
          </a:xfrm>
        </p:spPr>
        <p:txBody>
          <a:bodyPr/>
          <a:lstStyle/>
          <a:p>
            <a:r>
              <a:rPr lang="en-US" dirty="0" smtClean="0"/>
              <a:t>Host related  worksheets (“Hosts Events Summary”)</a:t>
            </a:r>
            <a:endParaRPr lang="en-US" dirty="0"/>
          </a:p>
        </p:txBody>
      </p:sp>
      <p:sp>
        <p:nvSpPr>
          <p:cNvPr id="3" name="Title 2"/>
          <p:cNvSpPr>
            <a:spLocks noGrp="1"/>
          </p:cNvSpPr>
          <p:nvPr>
            <p:ph type="title"/>
          </p:nvPr>
        </p:nvSpPr>
        <p:spPr>
          <a:xfrm>
            <a:off x="331470" y="158864"/>
            <a:ext cx="8117206" cy="430887"/>
          </a:xfrm>
        </p:spPr>
        <p:txBody>
          <a:bodyPr/>
          <a:lstStyle/>
          <a:p>
            <a:r>
              <a:rPr lang="en-US" dirty="0" smtClean="0"/>
              <a:t>iNex Spreadsheets</a:t>
            </a:r>
            <a:endParaRPr lang="en-US"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4" y="941560"/>
            <a:ext cx="6835907" cy="4201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p:nvGrpSpPr>
        <p:grpSpPr>
          <a:xfrm>
            <a:off x="1971676" y="257175"/>
            <a:ext cx="6916909" cy="4886325"/>
            <a:chOff x="1971676" y="257175"/>
            <a:chExt cx="6916909" cy="4886325"/>
          </a:xfrm>
        </p:grpSpPr>
        <p:sp>
          <p:nvSpPr>
            <p:cNvPr id="5" name="Rounded Rectangle 4"/>
            <p:cNvSpPr/>
            <p:nvPr/>
          </p:nvSpPr>
          <p:spPr>
            <a:xfrm>
              <a:off x="1971676" y="1162050"/>
              <a:ext cx="628650" cy="3981450"/>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6172200" y="257175"/>
              <a:ext cx="2716385" cy="338554"/>
            </a:xfrm>
            <a:prstGeom prst="rect">
              <a:avLst/>
            </a:prstGeom>
            <a:noFill/>
            <a:ln w="19050">
              <a:solidFill>
                <a:srgbClr val="FF0000"/>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Path Lost/Normal event count</a:t>
              </a:r>
            </a:p>
          </p:txBody>
        </p:sp>
        <p:cxnSp>
          <p:nvCxnSpPr>
            <p:cNvPr id="13" name="Straight Arrow Connector 12"/>
            <p:cNvCxnSpPr>
              <a:endCxn id="8" idx="1"/>
            </p:cNvCxnSpPr>
            <p:nvPr/>
          </p:nvCxnSpPr>
          <p:spPr>
            <a:xfrm flipV="1">
              <a:off x="2600326" y="426452"/>
              <a:ext cx="3571874" cy="735598"/>
            </a:xfrm>
            <a:prstGeom prst="straightConnector1">
              <a:avLst/>
            </a:prstGeom>
            <a:ln w="19050"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grpSp>
      <p:grpSp>
        <p:nvGrpSpPr>
          <p:cNvPr id="24" name="Group 23"/>
          <p:cNvGrpSpPr/>
          <p:nvPr/>
        </p:nvGrpSpPr>
        <p:grpSpPr>
          <a:xfrm>
            <a:off x="2600326" y="1162050"/>
            <a:ext cx="6306031" cy="3981450"/>
            <a:chOff x="2600326" y="1162050"/>
            <a:chExt cx="6306031" cy="3981450"/>
          </a:xfrm>
        </p:grpSpPr>
        <p:sp>
          <p:nvSpPr>
            <p:cNvPr id="6" name="Rounded Rectangle 5"/>
            <p:cNvSpPr/>
            <p:nvPr/>
          </p:nvSpPr>
          <p:spPr>
            <a:xfrm>
              <a:off x="2600326" y="1162050"/>
              <a:ext cx="3448049" cy="3981450"/>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7458075" y="1162050"/>
              <a:ext cx="1448282" cy="636072"/>
            </a:xfrm>
            <a:prstGeom prst="rect">
              <a:avLst/>
            </a:prstGeom>
            <a:noFill/>
            <a:ln w="19050">
              <a:solidFill>
                <a:srgbClr val="FF0000"/>
              </a:solidFill>
            </a:ln>
          </p:spPr>
          <p:txBody>
            <a:bodyPr wrap="none" rtlCol="0">
              <a:spAutoFit/>
            </a:bodyPr>
            <a:lstStyle/>
            <a:p>
              <a:pPr marL="0" defTabSz="430213">
                <a:spcAft>
                  <a:spcPts val="400"/>
                </a:spcAft>
                <a:buSzPct val="100000"/>
              </a:pPr>
              <a:r>
                <a:rPr lang="en-US" sz="1600" dirty="0" err="1" smtClean="0">
                  <a:solidFill>
                    <a:srgbClr val="000000"/>
                  </a:solidFill>
                  <a:latin typeface="HP Simplified" pitchFamily="34" charset="0"/>
                  <a:cs typeface="HP Simplified" pitchFamily="34" charset="0"/>
                </a:rPr>
                <a:t>Asc</a:t>
              </a:r>
              <a:r>
                <a:rPr lang="en-US" sz="1600" dirty="0" smtClean="0">
                  <a:solidFill>
                    <a:srgbClr val="000000"/>
                  </a:solidFill>
                  <a:latin typeface="HP Simplified" pitchFamily="34" charset="0"/>
                  <a:cs typeface="HP Simplified" pitchFamily="34" charset="0"/>
                </a:rPr>
                <a:t>/</a:t>
              </a:r>
              <a:r>
                <a:rPr lang="en-US" sz="1600" dirty="0" err="1" smtClean="0">
                  <a:solidFill>
                    <a:srgbClr val="000000"/>
                  </a:solidFill>
                  <a:latin typeface="HP Simplified" pitchFamily="34" charset="0"/>
                  <a:cs typeface="HP Simplified" pitchFamily="34" charset="0"/>
                </a:rPr>
                <a:t>Ascq</a:t>
              </a:r>
              <a:r>
                <a:rPr lang="en-US" sz="1600" dirty="0" smtClean="0">
                  <a:solidFill>
                    <a:srgbClr val="000000"/>
                  </a:solidFill>
                  <a:latin typeface="HP Simplified" pitchFamily="34" charset="0"/>
                  <a:cs typeface="HP Simplified" pitchFamily="34" charset="0"/>
                </a:rPr>
                <a:t>/</a:t>
              </a:r>
              <a:r>
                <a:rPr lang="en-US" sz="1600" dirty="0" err="1" smtClean="0">
                  <a:solidFill>
                    <a:srgbClr val="000000"/>
                  </a:solidFill>
                  <a:latin typeface="HP Simplified" pitchFamily="34" charset="0"/>
                  <a:cs typeface="HP Simplified" pitchFamily="34" charset="0"/>
                </a:rPr>
                <a:t>Skey</a:t>
              </a:r>
              <a:r>
                <a:rPr lang="en-US" sz="1600" dirty="0" smtClean="0">
                  <a:solidFill>
                    <a:srgbClr val="000000"/>
                  </a:solidFill>
                  <a:latin typeface="HP Simplified" pitchFamily="34" charset="0"/>
                  <a:cs typeface="HP Simplified" pitchFamily="34" charset="0"/>
                </a:rPr>
                <a:t>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event count</a:t>
              </a:r>
            </a:p>
          </p:txBody>
        </p:sp>
        <p:cxnSp>
          <p:nvCxnSpPr>
            <p:cNvPr id="23" name="Straight Arrow Connector 22"/>
            <p:cNvCxnSpPr>
              <a:stCxn id="15" idx="1"/>
            </p:cNvCxnSpPr>
            <p:nvPr/>
          </p:nvCxnSpPr>
          <p:spPr>
            <a:xfrm flipH="1">
              <a:off x="4457700" y="1480086"/>
              <a:ext cx="3000375" cy="558264"/>
            </a:xfrm>
            <a:prstGeom prst="straightConnector1">
              <a:avLst/>
            </a:prstGeom>
            <a:ln w="19050">
              <a:tailEnd type="oval"/>
            </a:ln>
          </p:spPr>
          <p:style>
            <a:lnRef idx="1">
              <a:schemeClr val="accent2"/>
            </a:lnRef>
            <a:fillRef idx="0">
              <a:schemeClr val="accent2"/>
            </a:fillRef>
            <a:effectRef idx="0">
              <a:schemeClr val="accent2"/>
            </a:effectRef>
            <a:fontRef idx="minor">
              <a:schemeClr val="tx1"/>
            </a:fontRef>
          </p:style>
        </p:cxnSp>
      </p:grpSp>
      <p:grpSp>
        <p:nvGrpSpPr>
          <p:cNvPr id="28" name="Group 27"/>
          <p:cNvGrpSpPr/>
          <p:nvPr/>
        </p:nvGrpSpPr>
        <p:grpSpPr>
          <a:xfrm>
            <a:off x="6048375" y="1162050"/>
            <a:ext cx="3089680" cy="3981450"/>
            <a:chOff x="6048375" y="1162050"/>
            <a:chExt cx="3089680" cy="3981450"/>
          </a:xfrm>
        </p:grpSpPr>
        <p:sp>
          <p:nvSpPr>
            <p:cNvPr id="7" name="Rounded Rectangle 6"/>
            <p:cNvSpPr/>
            <p:nvPr/>
          </p:nvSpPr>
          <p:spPr>
            <a:xfrm>
              <a:off x="6048375" y="1162050"/>
              <a:ext cx="1047750" cy="3981450"/>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7362825" y="2276475"/>
              <a:ext cx="1775230" cy="574516"/>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SCSI reserve / release</a:t>
              </a:r>
            </a:p>
            <a:p>
              <a:pPr marL="0" defTabSz="430213">
                <a:spcAft>
                  <a:spcPts val="400"/>
                </a:spcAft>
                <a:buSzPct val="100000"/>
              </a:pPr>
              <a:r>
                <a:rPr lang="en-US" sz="1400" dirty="0">
                  <a:solidFill>
                    <a:srgbClr val="000000"/>
                  </a:solidFill>
                  <a:latin typeface="HP Simplified" pitchFamily="34" charset="0"/>
                  <a:cs typeface="HP Simplified" pitchFamily="34" charset="0"/>
                </a:rPr>
                <a:t>e</a:t>
              </a:r>
              <a:r>
                <a:rPr lang="en-US" sz="1400" dirty="0" smtClean="0">
                  <a:solidFill>
                    <a:srgbClr val="000000"/>
                  </a:solidFill>
                  <a:latin typeface="HP Simplified" pitchFamily="34" charset="0"/>
                  <a:cs typeface="HP Simplified" pitchFamily="34" charset="0"/>
                </a:rPr>
                <a:t>vent count</a:t>
              </a:r>
            </a:p>
          </p:txBody>
        </p:sp>
        <p:cxnSp>
          <p:nvCxnSpPr>
            <p:cNvPr id="27" name="Straight Arrow Connector 26"/>
            <p:cNvCxnSpPr>
              <a:stCxn id="25" idx="1"/>
            </p:cNvCxnSpPr>
            <p:nvPr/>
          </p:nvCxnSpPr>
          <p:spPr>
            <a:xfrm flipH="1">
              <a:off x="7096125" y="2563733"/>
              <a:ext cx="266700" cy="0"/>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1168791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18040"/>
            <a:ext cx="8117206" cy="276999"/>
          </a:xfrm>
        </p:spPr>
        <p:txBody>
          <a:bodyPr/>
          <a:lstStyle/>
          <a:p>
            <a:r>
              <a:rPr lang="en-US" dirty="0" smtClean="0"/>
              <a:t>Host related  worksheets (“Hosts Events List”)</a:t>
            </a:r>
            <a:endParaRPr lang="en-US" dirty="0"/>
          </a:p>
        </p:txBody>
      </p:sp>
      <p:sp>
        <p:nvSpPr>
          <p:cNvPr id="3" name="Title 2"/>
          <p:cNvSpPr>
            <a:spLocks noGrp="1"/>
          </p:cNvSpPr>
          <p:nvPr>
            <p:ph type="title"/>
          </p:nvPr>
        </p:nvSpPr>
        <p:spPr>
          <a:xfrm>
            <a:off x="331470" y="101714"/>
            <a:ext cx="8117206" cy="430887"/>
          </a:xfrm>
        </p:spPr>
        <p:txBody>
          <a:bodyPr/>
          <a:lstStyle/>
          <a:p>
            <a:r>
              <a:rPr lang="en-US" dirty="0" smtClean="0"/>
              <a:t>iNex Spreadsheets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895350"/>
            <a:ext cx="8991603" cy="131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57921" y="2260405"/>
            <a:ext cx="6641562" cy="636072"/>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Initial display is compressed and shows total event count / host.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Detailed display shows chronological ordered listing of events for that server</a:t>
            </a:r>
          </a:p>
        </p:txBody>
      </p:sp>
      <p:grpSp>
        <p:nvGrpSpPr>
          <p:cNvPr id="8" name="Group 7"/>
          <p:cNvGrpSpPr/>
          <p:nvPr/>
        </p:nvGrpSpPr>
        <p:grpSpPr>
          <a:xfrm>
            <a:off x="66675" y="2128723"/>
            <a:ext cx="8963025" cy="2814751"/>
            <a:chOff x="66675" y="2128723"/>
            <a:chExt cx="8963025" cy="2814751"/>
          </a:xfrm>
        </p:grpSpPr>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62" y="2913765"/>
              <a:ext cx="8948738" cy="2029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6675" y="2128723"/>
              <a:ext cx="1886483" cy="85840"/>
            </a:xfrm>
            <a:prstGeom prst="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1009916" y="2214563"/>
              <a:ext cx="394602" cy="699202"/>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53714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4" name="Content Placeholder 3"/>
          <p:cNvSpPr>
            <a:spLocks noGrp="1"/>
          </p:cNvSpPr>
          <p:nvPr>
            <p:ph sz="quarter" idx="10"/>
          </p:nvPr>
        </p:nvSpPr>
        <p:spPr/>
        <p:txBody>
          <a:bodyPr/>
          <a:lstStyle/>
          <a:p>
            <a:r>
              <a:rPr lang="en-US" dirty="0" smtClean="0"/>
              <a:t>3 worksheets:</a:t>
            </a:r>
          </a:p>
          <a:p>
            <a:pPr marL="285750" indent="-285750">
              <a:buFont typeface="Arial" panose="020B0604020202020204" pitchFamily="34" charset="0"/>
              <a:buChar char="•"/>
            </a:pPr>
            <a:r>
              <a:rPr lang="en-US" sz="1600" b="0" i="1" dirty="0" smtClean="0">
                <a:solidFill>
                  <a:srgbClr val="FF0000"/>
                </a:solidFill>
              </a:rPr>
              <a:t>SR AO </a:t>
            </a:r>
            <a:r>
              <a:rPr lang="en-US" sz="1600" b="0" i="1" dirty="0" err="1" smtClean="0">
                <a:solidFill>
                  <a:srgbClr val="FF0000"/>
                </a:solidFill>
              </a:rPr>
              <a:t>Config</a:t>
            </a:r>
            <a:r>
              <a:rPr lang="en-US" sz="1600" b="0" i="1" dirty="0" smtClean="0">
                <a:solidFill>
                  <a:srgbClr val="FF0000"/>
                </a:solidFill>
              </a:rPr>
              <a:t> and Events</a:t>
            </a:r>
            <a:r>
              <a:rPr lang="en-US" sz="1600" b="0" dirty="0" smtClean="0">
                <a:solidFill>
                  <a:schemeClr val="tx1"/>
                </a:solidFill>
              </a:rPr>
              <a:t>. Provides an overview of the actual AO configuration, SR configuration, list of the scheduled tasks and events related to AO objects. </a:t>
            </a:r>
          </a:p>
          <a:p>
            <a:pPr marL="285750" indent="-285750">
              <a:buFont typeface="Arial" panose="020B0604020202020204" pitchFamily="34" charset="0"/>
              <a:buChar char="•"/>
            </a:pPr>
            <a:r>
              <a:rPr lang="en-US" sz="1600" b="0" i="1" dirty="0" smtClean="0">
                <a:solidFill>
                  <a:srgbClr val="FF0000"/>
                </a:solidFill>
              </a:rPr>
              <a:t>SR AO Logs</a:t>
            </a:r>
            <a:r>
              <a:rPr lang="en-US" sz="1600" b="0" dirty="0" smtClean="0">
                <a:solidFill>
                  <a:schemeClr val="tx1"/>
                </a:solidFill>
              </a:rPr>
              <a:t>. Provides a chronological overview of the log entries of the SR and AO related processes on all nodes.  </a:t>
            </a:r>
          </a:p>
          <a:p>
            <a:pPr marL="285750" indent="-285750">
              <a:buFont typeface="Arial" panose="020B0604020202020204" pitchFamily="34" charset="0"/>
              <a:buChar char="•"/>
            </a:pPr>
            <a:r>
              <a:rPr lang="en-US" sz="1600" b="0" i="1" dirty="0" smtClean="0">
                <a:solidFill>
                  <a:srgbClr val="FF0000"/>
                </a:solidFill>
              </a:rPr>
              <a:t>SR AO Data Statistics</a:t>
            </a:r>
            <a:r>
              <a:rPr lang="en-US" sz="1600" b="0" dirty="0" smtClean="0">
                <a:solidFill>
                  <a:schemeClr val="tx1"/>
                </a:solidFill>
              </a:rPr>
              <a:t>. Provides graphical representations on statistics of AO data movement. These statistics are used by AO to determine the next set of region moves. </a:t>
            </a:r>
            <a:endParaRPr lang="en-US" sz="1600" b="0" dirty="0">
              <a:solidFill>
                <a:schemeClr val="tx1"/>
              </a:solidFill>
            </a:endParaRPr>
          </a:p>
        </p:txBody>
      </p:sp>
    </p:spTree>
    <p:extLst>
      <p:ext uri="{BB962C8B-B14F-4D97-AF65-F5344CB8AC3E}">
        <p14:creationId xmlns:p14="http://schemas.microsoft.com/office/powerpoint/2010/main" val="31741020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Quick Introduction</a:t>
            </a:r>
            <a:endParaRPr lang="en-US" dirty="0"/>
          </a:p>
        </p:txBody>
      </p:sp>
    </p:spTree>
    <p:extLst>
      <p:ext uri="{BB962C8B-B14F-4D97-AF65-F5344CB8AC3E}">
        <p14:creationId xmlns:p14="http://schemas.microsoft.com/office/powerpoint/2010/main" val="14494298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 (“SR AO </a:t>
            </a:r>
            <a:r>
              <a:rPr lang="en-US" dirty="0" err="1" smtClean="0"/>
              <a:t>Config</a:t>
            </a:r>
            <a:r>
              <a:rPr lang="en-US" dirty="0" smtClean="0"/>
              <a:t> and Events” 1/2)</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5" name="Rectangle 4"/>
          <p:cNvSpPr/>
          <p:nvPr/>
        </p:nvSpPr>
        <p:spPr>
          <a:xfrm>
            <a:off x="588271" y="-342314"/>
            <a:ext cx="2204834" cy="338554"/>
          </a:xfrm>
          <a:prstGeom prst="rect">
            <a:avLst/>
          </a:prstGeom>
        </p:spPr>
        <p:txBody>
          <a:bodyPr wrap="none">
            <a:spAutoFit/>
          </a:bodyPr>
          <a:lstStyle/>
          <a:p>
            <a:r>
              <a:rPr lang="en-US" sz="1600" i="1" dirty="0">
                <a:solidFill>
                  <a:prstClr val="black"/>
                </a:solidFill>
                <a:latin typeface="HP Simplified" pitchFamily="34" charset="0"/>
              </a:rPr>
              <a:t>SR AO </a:t>
            </a:r>
            <a:r>
              <a:rPr lang="en-US" sz="1600" i="1" dirty="0" err="1">
                <a:solidFill>
                  <a:prstClr val="black"/>
                </a:solidFill>
                <a:latin typeface="HP Simplified" pitchFamily="34" charset="0"/>
              </a:rPr>
              <a:t>Config</a:t>
            </a:r>
            <a:r>
              <a:rPr lang="en-US" sz="1600" i="1" dirty="0">
                <a:solidFill>
                  <a:prstClr val="black"/>
                </a:solidFill>
                <a:latin typeface="HP Simplified" pitchFamily="34" charset="0"/>
              </a:rPr>
              <a:t> and Events</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3" y="1319876"/>
            <a:ext cx="6630911" cy="2777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120770" y="1535502"/>
            <a:ext cx="8854975" cy="612475"/>
            <a:chOff x="120770" y="1535502"/>
            <a:chExt cx="8854975" cy="612475"/>
          </a:xfrm>
        </p:grpSpPr>
        <p:sp>
          <p:nvSpPr>
            <p:cNvPr id="6" name="TextBox 5"/>
            <p:cNvSpPr txBox="1"/>
            <p:nvPr/>
          </p:nvSpPr>
          <p:spPr>
            <a:xfrm>
              <a:off x="7289321" y="1630394"/>
              <a:ext cx="1686424" cy="338554"/>
            </a:xfrm>
            <a:prstGeom prst="rect">
              <a:avLst/>
            </a:prstGeom>
            <a:noFill/>
            <a:ln w="19050">
              <a:solidFill>
                <a:schemeClr val="accent2"/>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AO configurations</a:t>
              </a:r>
            </a:p>
          </p:txBody>
        </p:sp>
        <p:sp>
          <p:nvSpPr>
            <p:cNvPr id="7" name="Rounded Rectangle 6"/>
            <p:cNvSpPr/>
            <p:nvPr/>
          </p:nvSpPr>
          <p:spPr>
            <a:xfrm>
              <a:off x="120770" y="1535502"/>
              <a:ext cx="6533954" cy="612475"/>
            </a:xfrm>
            <a:prstGeom prst="round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10" name="Straight Arrow Connector 9"/>
            <p:cNvCxnSpPr>
              <a:stCxn id="6" idx="1"/>
            </p:cNvCxnSpPr>
            <p:nvPr/>
          </p:nvCxnSpPr>
          <p:spPr>
            <a:xfrm flipH="1">
              <a:off x="6654724" y="1799671"/>
              <a:ext cx="634597" cy="0"/>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15" name="Group 14"/>
          <p:cNvGrpSpPr/>
          <p:nvPr/>
        </p:nvGrpSpPr>
        <p:grpSpPr>
          <a:xfrm>
            <a:off x="117902" y="2300348"/>
            <a:ext cx="8525654" cy="1796873"/>
            <a:chOff x="117902" y="2300348"/>
            <a:chExt cx="8525654" cy="1796873"/>
          </a:xfrm>
        </p:grpSpPr>
        <p:sp>
          <p:nvSpPr>
            <p:cNvPr id="9" name="TextBox 8"/>
            <p:cNvSpPr txBox="1"/>
            <p:nvPr/>
          </p:nvSpPr>
          <p:spPr>
            <a:xfrm>
              <a:off x="7286453" y="2895548"/>
              <a:ext cx="1357103" cy="636072"/>
            </a:xfrm>
            <a:prstGeom prst="rect">
              <a:avLst/>
            </a:prstGeom>
            <a:noFill/>
            <a:ln w="19050">
              <a:solidFill>
                <a:schemeClr val="accent2"/>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SR node and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DB table sizes</a:t>
              </a:r>
            </a:p>
          </p:txBody>
        </p:sp>
        <p:sp>
          <p:nvSpPr>
            <p:cNvPr id="11" name="Rounded Rectangle 10"/>
            <p:cNvSpPr/>
            <p:nvPr/>
          </p:nvSpPr>
          <p:spPr>
            <a:xfrm>
              <a:off x="117902" y="2300348"/>
              <a:ext cx="2675203" cy="1796873"/>
            </a:xfrm>
            <a:prstGeom prst="round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14" name="Straight Arrow Connector 13"/>
            <p:cNvCxnSpPr>
              <a:stCxn id="9" idx="1"/>
              <a:endCxn id="11" idx="3"/>
            </p:cNvCxnSpPr>
            <p:nvPr/>
          </p:nvCxnSpPr>
          <p:spPr>
            <a:xfrm flipH="1" flipV="1">
              <a:off x="2793105" y="3198785"/>
              <a:ext cx="4493348" cy="14799"/>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414487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 (“SR AO </a:t>
            </a:r>
            <a:r>
              <a:rPr lang="en-US" dirty="0" err="1" smtClean="0"/>
              <a:t>Config</a:t>
            </a:r>
            <a:r>
              <a:rPr lang="en-US" dirty="0" smtClean="0"/>
              <a:t> and Events”  2/2)</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642" y="2390868"/>
            <a:ext cx="8773071" cy="2540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146642" y="1578634"/>
            <a:ext cx="8773071" cy="1871932"/>
            <a:chOff x="146642" y="1578634"/>
            <a:chExt cx="8773071" cy="1871932"/>
          </a:xfrm>
        </p:grpSpPr>
        <p:sp>
          <p:nvSpPr>
            <p:cNvPr id="4" name="Rounded Rectangle 3"/>
            <p:cNvSpPr/>
            <p:nvPr/>
          </p:nvSpPr>
          <p:spPr>
            <a:xfrm>
              <a:off x="146642" y="2390868"/>
              <a:ext cx="8773071" cy="1059698"/>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733245" y="1578634"/>
              <a:ext cx="2814297" cy="338554"/>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Overview of all schedules tasks</a:t>
              </a:r>
            </a:p>
          </p:txBody>
        </p:sp>
        <p:cxnSp>
          <p:nvCxnSpPr>
            <p:cNvPr id="12" name="Straight Arrow Connector 11"/>
            <p:cNvCxnSpPr>
              <a:stCxn id="7" idx="2"/>
            </p:cNvCxnSpPr>
            <p:nvPr/>
          </p:nvCxnSpPr>
          <p:spPr>
            <a:xfrm flipH="1">
              <a:off x="2140393" y="1917188"/>
              <a:ext cx="1" cy="473680"/>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16" name="Group 15"/>
          <p:cNvGrpSpPr/>
          <p:nvPr/>
        </p:nvGrpSpPr>
        <p:grpSpPr>
          <a:xfrm>
            <a:off x="146642" y="1575766"/>
            <a:ext cx="8773071" cy="3263653"/>
            <a:chOff x="146642" y="1575766"/>
            <a:chExt cx="8773071" cy="3263653"/>
          </a:xfrm>
        </p:grpSpPr>
        <p:sp>
          <p:nvSpPr>
            <p:cNvPr id="6" name="Rounded Rectangle 5"/>
            <p:cNvSpPr/>
            <p:nvPr/>
          </p:nvSpPr>
          <p:spPr>
            <a:xfrm>
              <a:off x="146642" y="3562709"/>
              <a:ext cx="8773071" cy="1276710"/>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293701" y="1575766"/>
              <a:ext cx="2978123" cy="338554"/>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Overview of SR AO related events</a:t>
              </a:r>
            </a:p>
          </p:txBody>
        </p:sp>
        <p:cxnSp>
          <p:nvCxnSpPr>
            <p:cNvPr id="15" name="Curved Connector 14"/>
            <p:cNvCxnSpPr>
              <a:stCxn id="9" idx="2"/>
              <a:endCxn id="6" idx="0"/>
            </p:cNvCxnSpPr>
            <p:nvPr/>
          </p:nvCxnSpPr>
          <p:spPr>
            <a:xfrm rot="5400000">
              <a:off x="4833777" y="1613722"/>
              <a:ext cx="1648389" cy="2249585"/>
            </a:xfrm>
            <a:prstGeom prst="curvedConnector3">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166974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 (“SR AO Logs”)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63" y="1285337"/>
            <a:ext cx="8985835" cy="3858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76429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 (“SR AO Data Statistics 1/5”)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0431" y="296792"/>
            <a:ext cx="3484174" cy="692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81" y="1110558"/>
            <a:ext cx="6049204" cy="3953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702066" y="595230"/>
            <a:ext cx="1570452" cy="120770"/>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4" name="TextBox 3"/>
          <p:cNvSpPr txBox="1"/>
          <p:nvPr/>
        </p:nvSpPr>
        <p:spPr>
          <a:xfrm>
            <a:off x="6573328" y="2027189"/>
            <a:ext cx="2441277" cy="830997"/>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Combined overview of all AO region moves between the tiers. </a:t>
            </a:r>
          </a:p>
        </p:txBody>
      </p:sp>
    </p:spTree>
    <p:extLst>
      <p:ext uri="{BB962C8B-B14F-4D97-AF65-F5344CB8AC3E}">
        <p14:creationId xmlns:p14="http://schemas.microsoft.com/office/powerpoint/2010/main" val="12557409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 (“SR AO Data Statistics 2/5”)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1676" y="330396"/>
            <a:ext cx="3364302" cy="6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10117"/>
            <a:ext cx="6589020" cy="36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814204" y="741872"/>
            <a:ext cx="1086928" cy="120770"/>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 name="TextBox 6"/>
          <p:cNvSpPr txBox="1"/>
          <p:nvPr/>
        </p:nvSpPr>
        <p:spPr>
          <a:xfrm>
            <a:off x="6901132" y="1647645"/>
            <a:ext cx="2104846" cy="1569660"/>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Overview, per AO configuration of the data movement To / From a tier versus the size of the CPG on that tier.</a:t>
            </a:r>
          </a:p>
        </p:txBody>
      </p:sp>
    </p:spTree>
    <p:extLst>
      <p:ext uri="{BB962C8B-B14F-4D97-AF65-F5344CB8AC3E}">
        <p14:creationId xmlns:p14="http://schemas.microsoft.com/office/powerpoint/2010/main" val="402146606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 (“SR AO Data Statistics 3/5”)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2960" y="320096"/>
            <a:ext cx="3337524" cy="663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814204" y="854010"/>
            <a:ext cx="1086928" cy="120770"/>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38" y="2234243"/>
            <a:ext cx="9064696" cy="2834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4310" y="1492380"/>
            <a:ext cx="5504905" cy="636072"/>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IO region density report per AO configuration,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Non-cumulative view. </a:t>
            </a:r>
            <a:r>
              <a:rPr lang="en-US" sz="1200" dirty="0" smtClean="0">
                <a:solidFill>
                  <a:srgbClr val="000000"/>
                </a:solidFill>
                <a:latin typeface="HP Simplified" pitchFamily="34" charset="0"/>
                <a:cs typeface="HP Simplified" pitchFamily="34" charset="0"/>
              </a:rPr>
              <a:t>Based upon “</a:t>
            </a:r>
            <a:r>
              <a:rPr lang="en-US" sz="1200" dirty="0" err="1" smtClean="0">
                <a:solidFill>
                  <a:srgbClr val="000000"/>
                </a:solidFill>
                <a:latin typeface="HP Simplified" pitchFamily="34" charset="0"/>
                <a:cs typeface="HP Simplified" pitchFamily="34" charset="0"/>
              </a:rPr>
              <a:t>srrgiodensity</a:t>
            </a:r>
            <a:r>
              <a:rPr lang="en-US" sz="1200" dirty="0" smtClean="0">
                <a:solidFill>
                  <a:srgbClr val="000000"/>
                </a:solidFill>
                <a:latin typeface="HP Simplified" pitchFamily="34" charset="0"/>
                <a:cs typeface="HP Simplified" pitchFamily="34" charset="0"/>
              </a:rPr>
              <a:t> –</a:t>
            </a:r>
            <a:r>
              <a:rPr lang="en-US" sz="1200" dirty="0" err="1" smtClean="0">
                <a:solidFill>
                  <a:srgbClr val="000000"/>
                </a:solidFill>
                <a:latin typeface="HP Simplified" pitchFamily="34" charset="0"/>
                <a:cs typeface="HP Simplified" pitchFamily="34" charset="0"/>
              </a:rPr>
              <a:t>btsecs</a:t>
            </a:r>
            <a:r>
              <a:rPr lang="en-US" sz="1200" dirty="0" smtClean="0">
                <a:solidFill>
                  <a:srgbClr val="000000"/>
                </a:solidFill>
                <a:latin typeface="HP Simplified" pitchFamily="34" charset="0"/>
                <a:cs typeface="HP Simplified" pitchFamily="34" charset="0"/>
              </a:rPr>
              <a:t> -1d &lt;AO </a:t>
            </a:r>
            <a:r>
              <a:rPr lang="en-US" sz="1200" dirty="0" err="1" smtClean="0">
                <a:solidFill>
                  <a:srgbClr val="000000"/>
                </a:solidFill>
                <a:latin typeface="HP Simplified" pitchFamily="34" charset="0"/>
                <a:cs typeface="HP Simplified" pitchFamily="34" charset="0"/>
              </a:rPr>
              <a:t>cfgname</a:t>
            </a:r>
            <a:r>
              <a:rPr lang="en-US" sz="1200" dirty="0" smtClean="0">
                <a:solidFill>
                  <a:srgbClr val="000000"/>
                </a:solidFill>
                <a:latin typeface="HP Simplified" pitchFamily="34" charset="0"/>
                <a:cs typeface="HP Simplified" pitchFamily="34" charset="0"/>
              </a:rPr>
              <a:t>&gt;”</a:t>
            </a:r>
            <a:endParaRPr lang="en-US" sz="1600" dirty="0" smtClean="0">
              <a:solidFill>
                <a:srgbClr val="000000"/>
              </a:solidFill>
              <a:latin typeface="HP Simplified" pitchFamily="34" charset="0"/>
              <a:cs typeface="HP Simplified" pitchFamily="34" charset="0"/>
            </a:endParaRPr>
          </a:p>
        </p:txBody>
      </p:sp>
    </p:spTree>
    <p:extLst>
      <p:ext uri="{BB962C8B-B14F-4D97-AF65-F5344CB8AC3E}">
        <p14:creationId xmlns:p14="http://schemas.microsoft.com/office/powerpoint/2010/main" val="7185380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 (“SR AO Data Statistics 4/5”)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2960" y="320096"/>
            <a:ext cx="3337524" cy="663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814204" y="854010"/>
            <a:ext cx="1086928" cy="120770"/>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72100"/>
            <a:ext cx="9144000" cy="2758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7661" y="1069685"/>
            <a:ext cx="5085688" cy="636072"/>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IO region density report per AO configuration, </a:t>
            </a:r>
          </a:p>
          <a:p>
            <a:pPr defTabSz="430213">
              <a:spcAft>
                <a:spcPts val="400"/>
              </a:spcAft>
              <a:buSzPct val="100000"/>
            </a:pPr>
            <a:r>
              <a:rPr lang="en-US" sz="1600" dirty="0">
                <a:solidFill>
                  <a:srgbClr val="000000"/>
                </a:solidFill>
                <a:latin typeface="HP Simplified" pitchFamily="34" charset="0"/>
                <a:cs typeface="HP Simplified" pitchFamily="34" charset="0"/>
              </a:rPr>
              <a:t>cumulative view. </a:t>
            </a:r>
            <a:r>
              <a:rPr lang="en-US" sz="1200" dirty="0">
                <a:solidFill>
                  <a:srgbClr val="000000"/>
                </a:solidFill>
                <a:latin typeface="HP Simplified" pitchFamily="34" charset="0"/>
                <a:cs typeface="HP Simplified" pitchFamily="34" charset="0"/>
              </a:rPr>
              <a:t>Based upon “</a:t>
            </a:r>
            <a:r>
              <a:rPr lang="en-US" sz="1200" dirty="0" err="1">
                <a:solidFill>
                  <a:srgbClr val="000000"/>
                </a:solidFill>
                <a:latin typeface="HP Simplified" pitchFamily="34" charset="0"/>
                <a:cs typeface="HP Simplified" pitchFamily="34" charset="0"/>
              </a:rPr>
              <a:t>srrgiodensity</a:t>
            </a:r>
            <a:r>
              <a:rPr lang="en-US" sz="1200" dirty="0">
                <a:solidFill>
                  <a:srgbClr val="000000"/>
                </a:solidFill>
                <a:latin typeface="HP Simplified" pitchFamily="34" charset="0"/>
                <a:cs typeface="HP Simplified" pitchFamily="34" charset="0"/>
              </a:rPr>
              <a:t> –</a:t>
            </a:r>
            <a:r>
              <a:rPr lang="en-US" sz="1200" dirty="0" err="1">
                <a:solidFill>
                  <a:srgbClr val="000000"/>
                </a:solidFill>
                <a:latin typeface="HP Simplified" pitchFamily="34" charset="0"/>
                <a:cs typeface="HP Simplified" pitchFamily="34" charset="0"/>
              </a:rPr>
              <a:t>btsecs</a:t>
            </a:r>
            <a:r>
              <a:rPr lang="en-US" sz="1200" dirty="0">
                <a:solidFill>
                  <a:srgbClr val="000000"/>
                </a:solidFill>
                <a:latin typeface="HP Simplified" pitchFamily="34" charset="0"/>
                <a:cs typeface="HP Simplified" pitchFamily="34" charset="0"/>
              </a:rPr>
              <a:t> -1d &lt;AO </a:t>
            </a:r>
            <a:r>
              <a:rPr lang="en-US" sz="1200" dirty="0" err="1">
                <a:solidFill>
                  <a:srgbClr val="000000"/>
                </a:solidFill>
                <a:latin typeface="HP Simplified" pitchFamily="34" charset="0"/>
                <a:cs typeface="HP Simplified" pitchFamily="34" charset="0"/>
              </a:rPr>
              <a:t>cfgname</a:t>
            </a:r>
            <a:r>
              <a:rPr lang="en-US" sz="1200" dirty="0">
                <a:solidFill>
                  <a:srgbClr val="000000"/>
                </a:solidFill>
                <a:latin typeface="HP Simplified" pitchFamily="34" charset="0"/>
                <a:cs typeface="HP Simplified" pitchFamily="34" charset="0"/>
              </a:rPr>
              <a:t>&gt;”</a:t>
            </a:r>
            <a:endParaRPr lang="en-US" sz="1200" dirty="0" smtClean="0">
              <a:solidFill>
                <a:srgbClr val="000000"/>
              </a:solidFill>
              <a:latin typeface="HP Simplified" pitchFamily="34" charset="0"/>
              <a:cs typeface="HP Simplified" pitchFamily="34" charset="0"/>
            </a:endParaRPr>
          </a:p>
        </p:txBody>
      </p:sp>
      <p:grpSp>
        <p:nvGrpSpPr>
          <p:cNvPr id="12" name="Group 11"/>
          <p:cNvGrpSpPr/>
          <p:nvPr/>
        </p:nvGrpSpPr>
        <p:grpSpPr>
          <a:xfrm>
            <a:off x="6702725" y="1457864"/>
            <a:ext cx="2389517" cy="2363638"/>
            <a:chOff x="6702725" y="1457864"/>
            <a:chExt cx="2389517" cy="2363638"/>
          </a:xfrm>
        </p:grpSpPr>
        <p:sp>
          <p:nvSpPr>
            <p:cNvPr id="4" name="Rectangle 3"/>
            <p:cNvSpPr/>
            <p:nvPr/>
          </p:nvSpPr>
          <p:spPr>
            <a:xfrm>
              <a:off x="6702725" y="2484408"/>
              <a:ext cx="2389517" cy="1337094"/>
            </a:xfrm>
            <a:prstGeom prst="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6788989" y="1457864"/>
              <a:ext cx="2251495" cy="646331"/>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Calculation table for # of required SSDs to sustain I/O load for this AO configuration</a:t>
              </a:r>
            </a:p>
          </p:txBody>
        </p:sp>
        <p:cxnSp>
          <p:nvCxnSpPr>
            <p:cNvPr id="11" name="Straight Arrow Connector 10"/>
            <p:cNvCxnSpPr>
              <a:stCxn id="8" idx="2"/>
            </p:cNvCxnSpPr>
            <p:nvPr/>
          </p:nvCxnSpPr>
          <p:spPr>
            <a:xfrm flipH="1">
              <a:off x="7914736" y="2104195"/>
              <a:ext cx="1" cy="380213"/>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233580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SR AO related worksheets (“SR AO Data Statistics 5/5”)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2793" y="452650"/>
            <a:ext cx="3104611" cy="61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7306574" y="674899"/>
            <a:ext cx="1173192" cy="196370"/>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71451"/>
            <a:ext cx="9147166" cy="239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8792" y="3243532"/>
            <a:ext cx="4447308" cy="933589"/>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Combined overview of the effectiveness of AO</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For all AO configurations.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Known as the “IO versus Space distribution” graph.</a:t>
            </a:r>
          </a:p>
        </p:txBody>
      </p:sp>
    </p:spTree>
    <p:extLst>
      <p:ext uri="{BB962C8B-B14F-4D97-AF65-F5344CB8AC3E}">
        <p14:creationId xmlns:p14="http://schemas.microsoft.com/office/powerpoint/2010/main" val="14417683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VV related worksheets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4" name="Content Placeholder 3"/>
          <p:cNvSpPr>
            <a:spLocks noGrp="1"/>
          </p:cNvSpPr>
          <p:nvPr>
            <p:ph sz="quarter" idx="10"/>
          </p:nvPr>
        </p:nvSpPr>
        <p:spPr/>
        <p:txBody>
          <a:bodyPr/>
          <a:lstStyle/>
          <a:p>
            <a:r>
              <a:rPr lang="en-US" dirty="0" smtClean="0"/>
              <a:t>2 worksheets:</a:t>
            </a:r>
          </a:p>
          <a:p>
            <a:pPr marL="285750" indent="-285750">
              <a:buFont typeface="Arial" panose="020B0604020202020204" pitchFamily="34" charset="0"/>
              <a:buChar char="•"/>
            </a:pPr>
            <a:r>
              <a:rPr lang="en-US" sz="1600" b="0" dirty="0" smtClean="0">
                <a:solidFill>
                  <a:schemeClr val="tx1"/>
                </a:solidFill>
              </a:rPr>
              <a:t>“</a:t>
            </a:r>
            <a:r>
              <a:rPr lang="en-US" sz="1600" b="0" i="1" dirty="0" smtClean="0">
                <a:solidFill>
                  <a:srgbClr val="FF0000"/>
                </a:solidFill>
              </a:rPr>
              <a:t>Virtual Volumes</a:t>
            </a:r>
            <a:r>
              <a:rPr lang="en-US" sz="1600" b="0" dirty="0" smtClean="0">
                <a:solidFill>
                  <a:schemeClr val="tx1"/>
                </a:solidFill>
              </a:rPr>
              <a:t>”, which provides an overview of the VV characteristics, including presentation to Hosts and CPG distribution, SCSI reservations, </a:t>
            </a:r>
            <a:r>
              <a:rPr lang="en-US" sz="1600" b="0" dirty="0" err="1" smtClean="0">
                <a:solidFill>
                  <a:schemeClr val="tx1"/>
                </a:solidFill>
              </a:rPr>
              <a:t>QoS</a:t>
            </a:r>
            <a:r>
              <a:rPr lang="en-US" sz="1600" b="0" dirty="0" smtClean="0">
                <a:solidFill>
                  <a:schemeClr val="tx1"/>
                </a:solidFill>
              </a:rPr>
              <a:t> definitions, associated snapshots, physical copies</a:t>
            </a:r>
          </a:p>
          <a:p>
            <a:pPr marL="285750" indent="-285750">
              <a:buFont typeface="Arial" panose="020B0604020202020204" pitchFamily="34" charset="0"/>
              <a:buChar char="•"/>
            </a:pPr>
            <a:r>
              <a:rPr lang="en-US" sz="1600" b="0" dirty="0" smtClean="0">
                <a:solidFill>
                  <a:schemeClr val="tx1"/>
                </a:solidFill>
              </a:rPr>
              <a:t>“</a:t>
            </a:r>
            <a:r>
              <a:rPr lang="en-US" sz="1600" b="0" i="1" dirty="0" smtClean="0">
                <a:solidFill>
                  <a:srgbClr val="FF0000"/>
                </a:solidFill>
              </a:rPr>
              <a:t>Remote Copy</a:t>
            </a:r>
            <a:r>
              <a:rPr lang="en-US" sz="1600" b="0" dirty="0" smtClean="0">
                <a:solidFill>
                  <a:schemeClr val="tx1"/>
                </a:solidFill>
              </a:rPr>
              <a:t>”, which provides an overview of the RC configuration, including </a:t>
            </a:r>
            <a:r>
              <a:rPr lang="en-US" sz="1600" b="0" dirty="0" err="1" smtClean="0">
                <a:solidFill>
                  <a:schemeClr val="tx1"/>
                </a:solidFill>
              </a:rPr>
              <a:t>RCGroups</a:t>
            </a:r>
            <a:r>
              <a:rPr lang="en-US" sz="1600" b="0" dirty="0" smtClean="0">
                <a:solidFill>
                  <a:schemeClr val="tx1"/>
                </a:solidFill>
              </a:rPr>
              <a:t>, Links, unknown targets, and overall RC status. </a:t>
            </a:r>
          </a:p>
        </p:txBody>
      </p:sp>
    </p:spTree>
    <p:extLst>
      <p:ext uri="{BB962C8B-B14F-4D97-AF65-F5344CB8AC3E}">
        <p14:creationId xmlns:p14="http://schemas.microsoft.com/office/powerpoint/2010/main" val="7037766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VV related worksheets (Virtual Volumes (1/5)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062748"/>
            <a:ext cx="8773064" cy="2566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p:nvGrpSpPr>
        <p:grpSpPr>
          <a:xfrm>
            <a:off x="258792" y="1054122"/>
            <a:ext cx="1656272" cy="3620513"/>
            <a:chOff x="258792" y="1054122"/>
            <a:chExt cx="1656272" cy="3620513"/>
          </a:xfrm>
        </p:grpSpPr>
        <p:sp>
          <p:nvSpPr>
            <p:cNvPr id="6" name="Rounded Rectangle 5"/>
            <p:cNvSpPr/>
            <p:nvPr/>
          </p:nvSpPr>
          <p:spPr>
            <a:xfrm>
              <a:off x="258792" y="1054122"/>
              <a:ext cx="1656272" cy="2566972"/>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58792" y="4028304"/>
              <a:ext cx="1644697" cy="646331"/>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VV Name, VVID, Domain, </a:t>
              </a:r>
              <a:r>
                <a:rPr lang="en-US" sz="1200" dirty="0" err="1" smtClean="0">
                  <a:solidFill>
                    <a:srgbClr val="000000"/>
                  </a:solidFill>
                  <a:latin typeface="HP Simplified" pitchFamily="34" charset="0"/>
                  <a:cs typeface="HP Simplified" pitchFamily="34" charset="0"/>
                </a:rPr>
                <a:t>Vvset</a:t>
              </a:r>
              <a:r>
                <a:rPr lang="en-US" sz="1200" dirty="0" smtClean="0">
                  <a:solidFill>
                    <a:srgbClr val="000000"/>
                  </a:solidFill>
                  <a:latin typeface="HP Simplified" pitchFamily="34" charset="0"/>
                  <a:cs typeface="HP Simplified" pitchFamily="34" charset="0"/>
                </a:rPr>
                <a:t> and VV Tree (in names)</a:t>
              </a:r>
            </a:p>
          </p:txBody>
        </p:sp>
        <p:cxnSp>
          <p:nvCxnSpPr>
            <p:cNvPr id="13" name="Straight Arrow Connector 12"/>
            <p:cNvCxnSpPr>
              <a:stCxn id="7" idx="0"/>
              <a:endCxn id="6" idx="2"/>
            </p:cNvCxnSpPr>
            <p:nvPr/>
          </p:nvCxnSpPr>
          <p:spPr>
            <a:xfrm flipV="1">
              <a:off x="1081141" y="3621094"/>
              <a:ext cx="5787" cy="407210"/>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17" name="Group 16"/>
          <p:cNvGrpSpPr/>
          <p:nvPr/>
        </p:nvGrpSpPr>
        <p:grpSpPr>
          <a:xfrm>
            <a:off x="1903489" y="1059880"/>
            <a:ext cx="5101159" cy="3663183"/>
            <a:chOff x="1903489" y="1059880"/>
            <a:chExt cx="5101159" cy="3663183"/>
          </a:xfrm>
        </p:grpSpPr>
        <p:sp>
          <p:nvSpPr>
            <p:cNvPr id="8" name="Rounded Rectangle 7"/>
            <p:cNvSpPr/>
            <p:nvPr/>
          </p:nvSpPr>
          <p:spPr>
            <a:xfrm>
              <a:off x="1903489" y="1059880"/>
              <a:ext cx="5101159" cy="2566972"/>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2593571" y="4025436"/>
              <a:ext cx="3971132" cy="697627"/>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VV Type, presented vs allocated capacity, WW LUN ID, State,</a:t>
              </a:r>
            </a:p>
            <a:p>
              <a:pPr marL="0" defTabSz="430213">
                <a:spcAft>
                  <a:spcPts val="400"/>
                </a:spcAft>
                <a:buSzPct val="100000"/>
              </a:pPr>
              <a:r>
                <a:rPr lang="en-US" sz="1200" dirty="0" err="1" smtClean="0">
                  <a:solidFill>
                    <a:srgbClr val="000000"/>
                  </a:solidFill>
                  <a:latin typeface="HP Simplified" pitchFamily="34" charset="0"/>
                  <a:cs typeface="HP Simplified" pitchFamily="34" charset="0"/>
                </a:rPr>
                <a:t>Usr</a:t>
              </a:r>
              <a:r>
                <a:rPr lang="en-US" sz="1200" dirty="0" smtClean="0">
                  <a:solidFill>
                    <a:srgbClr val="000000"/>
                  </a:solidFill>
                  <a:latin typeface="HP Simplified" pitchFamily="34" charset="0"/>
                  <a:cs typeface="HP Simplified" pitchFamily="34" charset="0"/>
                </a:rPr>
                <a:t> CPG, Snap CPG, </a:t>
              </a:r>
              <a:r>
                <a:rPr lang="en-US" sz="1200" dirty="0" err="1" smtClean="0">
                  <a:solidFill>
                    <a:srgbClr val="000000"/>
                  </a:solidFill>
                  <a:latin typeface="HP Simplified" pitchFamily="34" charset="0"/>
                  <a:cs typeface="HP Simplified" pitchFamily="34" charset="0"/>
                </a:rPr>
                <a:t>RCGroup</a:t>
              </a:r>
              <a:r>
                <a:rPr lang="en-US" sz="1200" dirty="0" smtClean="0">
                  <a:solidFill>
                    <a:srgbClr val="000000"/>
                  </a:solidFill>
                  <a:latin typeface="HP Simplified" pitchFamily="34" charset="0"/>
                  <a:cs typeface="HP Simplified" pitchFamily="34" charset="0"/>
                </a:rPr>
                <a:t>, hyperlinks to SCSI reservations and </a:t>
              </a:r>
              <a:r>
                <a:rPr lang="en-US" sz="1200" dirty="0" err="1" smtClean="0">
                  <a:solidFill>
                    <a:srgbClr val="000000"/>
                  </a:solidFill>
                  <a:latin typeface="HP Simplified" pitchFamily="34" charset="0"/>
                  <a:cs typeface="HP Simplified" pitchFamily="34" charset="0"/>
                </a:rPr>
                <a:t>QoS</a:t>
              </a:r>
              <a:r>
                <a:rPr lang="en-US" sz="1200" dirty="0" smtClean="0">
                  <a:solidFill>
                    <a:srgbClr val="000000"/>
                  </a:solidFill>
                  <a:latin typeface="HP Simplified" pitchFamily="34" charset="0"/>
                  <a:cs typeface="HP Simplified" pitchFamily="34" charset="0"/>
                </a:rPr>
                <a:t> definitions. </a:t>
              </a:r>
            </a:p>
          </p:txBody>
        </p:sp>
        <p:cxnSp>
          <p:nvCxnSpPr>
            <p:cNvPr id="16" name="Straight Arrow Connector 15"/>
            <p:cNvCxnSpPr>
              <a:stCxn id="12" idx="0"/>
            </p:cNvCxnSpPr>
            <p:nvPr/>
          </p:nvCxnSpPr>
          <p:spPr>
            <a:xfrm flipV="1">
              <a:off x="4579137" y="3634303"/>
              <a:ext cx="0" cy="391133"/>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20" name="Group 19"/>
          <p:cNvGrpSpPr/>
          <p:nvPr/>
        </p:nvGrpSpPr>
        <p:grpSpPr>
          <a:xfrm>
            <a:off x="7004647" y="1067331"/>
            <a:ext cx="1768417" cy="3473934"/>
            <a:chOff x="7004647" y="1067331"/>
            <a:chExt cx="1768417" cy="3473934"/>
          </a:xfrm>
        </p:grpSpPr>
        <p:sp>
          <p:nvSpPr>
            <p:cNvPr id="9" name="Rounded Rectangle 8"/>
            <p:cNvSpPr/>
            <p:nvPr/>
          </p:nvSpPr>
          <p:spPr>
            <a:xfrm>
              <a:off x="7004647" y="1067331"/>
              <a:ext cx="1768417" cy="2566972"/>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066506" y="4028304"/>
              <a:ext cx="1706558" cy="512961"/>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VV presentation, </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Active / Standby paths</a:t>
              </a:r>
            </a:p>
          </p:txBody>
        </p:sp>
        <p:cxnSp>
          <p:nvCxnSpPr>
            <p:cNvPr id="19" name="Straight Arrow Connector 18"/>
            <p:cNvCxnSpPr>
              <a:stCxn id="11" idx="0"/>
            </p:cNvCxnSpPr>
            <p:nvPr/>
          </p:nvCxnSpPr>
          <p:spPr>
            <a:xfrm flipV="1">
              <a:off x="7919785" y="3634303"/>
              <a:ext cx="0" cy="394001"/>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86508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46670"/>
            <a:ext cx="8117206" cy="276999"/>
          </a:xfrm>
        </p:spPr>
        <p:txBody>
          <a:bodyPr/>
          <a:lstStyle/>
          <a:p>
            <a:r>
              <a:rPr lang="en-US" dirty="0" smtClean="0"/>
              <a:t>Gary’s poetry (short version)</a:t>
            </a:r>
            <a:endParaRPr lang="en-US" dirty="0"/>
          </a:p>
        </p:txBody>
      </p:sp>
      <p:sp>
        <p:nvSpPr>
          <p:cNvPr id="3" name="Title 2"/>
          <p:cNvSpPr>
            <a:spLocks noGrp="1"/>
          </p:cNvSpPr>
          <p:nvPr>
            <p:ph type="title"/>
          </p:nvPr>
        </p:nvSpPr>
        <p:spPr>
          <a:xfrm>
            <a:off x="331470" y="119056"/>
            <a:ext cx="8117206" cy="430887"/>
          </a:xfrm>
        </p:spPr>
        <p:txBody>
          <a:bodyPr/>
          <a:lstStyle/>
          <a:p>
            <a:r>
              <a:rPr lang="en-US" dirty="0" smtClean="0"/>
              <a:t>Quick Introduction</a:t>
            </a:r>
            <a:endParaRPr lang="en-US" dirty="0"/>
          </a:p>
        </p:txBody>
      </p:sp>
      <p:sp>
        <p:nvSpPr>
          <p:cNvPr id="4" name="Content Placeholder 3"/>
          <p:cNvSpPr>
            <a:spLocks noGrp="1"/>
          </p:cNvSpPr>
          <p:nvPr>
            <p:ph sz="quarter" idx="10"/>
          </p:nvPr>
        </p:nvSpPr>
        <p:spPr>
          <a:xfrm>
            <a:off x="329184" y="881641"/>
            <a:ext cx="8726106" cy="3228975"/>
          </a:xfrm>
        </p:spPr>
        <p:txBody>
          <a:bodyPr/>
          <a:lstStyle/>
          <a:p>
            <a:r>
              <a:rPr lang="en-US" sz="1000" b="0" dirty="0" smtClean="0">
                <a:solidFill>
                  <a:srgbClr val="000000"/>
                </a:solidFill>
              </a:rPr>
              <a:t>iNex </a:t>
            </a:r>
            <a:r>
              <a:rPr lang="en-US" sz="1000" b="0" dirty="0">
                <a:solidFill>
                  <a:srgbClr val="000000"/>
                </a:solidFill>
              </a:rPr>
              <a:t>is a tool that parses a 3PAR </a:t>
            </a:r>
            <a:r>
              <a:rPr lang="en-US" sz="1000" b="0" dirty="0" err="1">
                <a:solidFill>
                  <a:srgbClr val="000000"/>
                </a:solidFill>
              </a:rPr>
              <a:t>InSplore</a:t>
            </a:r>
            <a:r>
              <a:rPr lang="en-US" sz="1000" b="0" dirty="0">
                <a:solidFill>
                  <a:srgbClr val="000000"/>
                </a:solidFill>
              </a:rPr>
              <a:t> file, hence the name </a:t>
            </a:r>
            <a:r>
              <a:rPr lang="en-US" sz="1000" b="0" dirty="0" err="1">
                <a:solidFill>
                  <a:srgbClr val="000000"/>
                </a:solidFill>
              </a:rPr>
              <a:t>INsplore</a:t>
            </a:r>
            <a:r>
              <a:rPr lang="en-US" sz="1000" b="0" dirty="0">
                <a:solidFill>
                  <a:srgbClr val="000000"/>
                </a:solidFill>
              </a:rPr>
              <a:t> Explorer. </a:t>
            </a:r>
            <a:r>
              <a:rPr lang="en-US" sz="1000" b="0" dirty="0" smtClean="0">
                <a:solidFill>
                  <a:srgbClr val="000000"/>
                </a:solidFill>
              </a:rPr>
              <a:t>iNex </a:t>
            </a:r>
            <a:r>
              <a:rPr lang="en-US" sz="1000" b="0" dirty="0">
                <a:solidFill>
                  <a:srgbClr val="000000"/>
                </a:solidFill>
              </a:rPr>
              <a:t>has both a GUI and CLI interface. </a:t>
            </a:r>
            <a:r>
              <a:rPr lang="en-US" sz="1000" b="0" dirty="0" smtClean="0">
                <a:solidFill>
                  <a:srgbClr val="000000"/>
                </a:solidFill>
              </a:rPr>
              <a:t>iNex </a:t>
            </a:r>
            <a:r>
              <a:rPr lang="en-US" sz="1000" b="0" dirty="0">
                <a:solidFill>
                  <a:srgbClr val="000000"/>
                </a:solidFill>
              </a:rPr>
              <a:t>also runs on both Windows and Linux</a:t>
            </a:r>
            <a:r>
              <a:rPr lang="en-US" sz="1000" b="0" dirty="0" smtClean="0">
                <a:solidFill>
                  <a:srgbClr val="000000"/>
                </a:solidFill>
              </a:rPr>
              <a:t>. </a:t>
            </a:r>
            <a:r>
              <a:rPr lang="en-US" sz="800" b="0" dirty="0" smtClean="0">
                <a:solidFill>
                  <a:srgbClr val="000000"/>
                </a:solidFill>
              </a:rPr>
              <a:t>(it also accepts </a:t>
            </a:r>
            <a:r>
              <a:rPr lang="en-US" sz="800" b="0" dirty="0" err="1" smtClean="0">
                <a:solidFill>
                  <a:srgbClr val="000000"/>
                </a:solidFill>
              </a:rPr>
              <a:t>config</a:t>
            </a:r>
            <a:r>
              <a:rPr lang="en-US" sz="800" b="0" dirty="0" smtClean="0">
                <a:solidFill>
                  <a:srgbClr val="000000"/>
                </a:solidFill>
              </a:rPr>
              <a:t>.&lt;date&gt;.&lt;time&gt;.0001 and </a:t>
            </a:r>
            <a:r>
              <a:rPr lang="en-US" sz="800" b="0" dirty="0" err="1" smtClean="0">
                <a:solidFill>
                  <a:srgbClr val="000000"/>
                </a:solidFill>
              </a:rPr>
              <a:t>evtlog</a:t>
            </a:r>
            <a:r>
              <a:rPr lang="en-US" sz="800" b="0" dirty="0" smtClean="0">
                <a:solidFill>
                  <a:srgbClr val="000000"/>
                </a:solidFill>
              </a:rPr>
              <a:t>.&lt;date&gt;.&lt;time&gt;.debug files as available on </a:t>
            </a:r>
            <a:r>
              <a:rPr lang="en-US" sz="800" b="0" dirty="0" err="1" smtClean="0">
                <a:solidFill>
                  <a:srgbClr val="000000"/>
                </a:solidFill>
              </a:rPr>
              <a:t>STaTS</a:t>
            </a:r>
            <a:r>
              <a:rPr lang="en-US" sz="800" b="0" dirty="0" smtClean="0">
                <a:solidFill>
                  <a:srgbClr val="000000"/>
                </a:solidFill>
              </a:rPr>
              <a:t>)</a:t>
            </a:r>
            <a:endParaRPr lang="en-US" sz="800" b="0" dirty="0">
              <a:solidFill>
                <a:srgbClr val="000000"/>
              </a:solidFill>
            </a:endParaRPr>
          </a:p>
          <a:p>
            <a:r>
              <a:rPr lang="en-US" sz="1000" b="0" dirty="0" err="1" smtClean="0">
                <a:solidFill>
                  <a:srgbClr val="000000"/>
                </a:solidFill>
              </a:rPr>
              <a:t>iNex</a:t>
            </a:r>
            <a:r>
              <a:rPr lang="en-US" sz="1000" b="0" dirty="0" smtClean="0">
                <a:solidFill>
                  <a:srgbClr val="000000"/>
                </a:solidFill>
              </a:rPr>
              <a:t> </a:t>
            </a:r>
            <a:r>
              <a:rPr lang="en-US" sz="1000" b="0" dirty="0">
                <a:solidFill>
                  <a:srgbClr val="000000"/>
                </a:solidFill>
              </a:rPr>
              <a:t>provides a myriad of information regarding configurations with respects to almost every aspect of a 3PAR array… hosts, ports, PDs, LDs, VVs, VLUNs, CPGs, etc. It cross references related information into tables with links for ease of access and review. It provides analysis of the configurations and presents </a:t>
            </a:r>
            <a:r>
              <a:rPr lang="en-US" sz="1000" b="0" dirty="0" err="1">
                <a:solidFill>
                  <a:srgbClr val="000000"/>
                </a:solidFill>
              </a:rPr>
              <a:t>mis</a:t>
            </a:r>
            <a:r>
              <a:rPr lang="en-US" sz="1000" b="0" dirty="0">
                <a:solidFill>
                  <a:srgbClr val="000000"/>
                </a:solidFill>
              </a:rPr>
              <a:t>-configurations in color coded trees for quick identification. </a:t>
            </a:r>
            <a:r>
              <a:rPr lang="en-US" sz="1000" b="0" dirty="0" smtClean="0">
                <a:solidFill>
                  <a:srgbClr val="000000"/>
                </a:solidFill>
              </a:rPr>
              <a:t>iNex </a:t>
            </a:r>
            <a:r>
              <a:rPr lang="en-US" sz="1000" b="0" dirty="0">
                <a:solidFill>
                  <a:srgbClr val="000000"/>
                </a:solidFill>
              </a:rPr>
              <a:t>looks at PDs and for SSDs provide a graphical view of how much service life is left. It analyzes AO data. The list goes on…</a:t>
            </a:r>
          </a:p>
          <a:p>
            <a:r>
              <a:rPr lang="en-US" sz="1000" b="0" dirty="0" smtClean="0">
                <a:solidFill>
                  <a:srgbClr val="000000"/>
                </a:solidFill>
              </a:rPr>
              <a:t>iNex </a:t>
            </a:r>
            <a:r>
              <a:rPr lang="en-US" sz="1000" b="0" dirty="0">
                <a:solidFill>
                  <a:srgbClr val="000000"/>
                </a:solidFill>
              </a:rPr>
              <a:t>has a simple but thorough rule set for reviewing the logs and reporting known issues, again presenting this information in color coded </a:t>
            </a:r>
            <a:r>
              <a:rPr lang="en-US" sz="1000" b="0" dirty="0" smtClean="0">
                <a:solidFill>
                  <a:srgbClr val="000000"/>
                </a:solidFill>
              </a:rPr>
              <a:t>trees </a:t>
            </a:r>
            <a:r>
              <a:rPr lang="en-US" sz="1000" b="0" dirty="0">
                <a:solidFill>
                  <a:srgbClr val="000000"/>
                </a:solidFill>
              </a:rPr>
              <a:t>for quick identification and </a:t>
            </a:r>
            <a:r>
              <a:rPr lang="en-US" sz="1000" b="0" dirty="0" smtClean="0">
                <a:solidFill>
                  <a:srgbClr val="000000"/>
                </a:solidFill>
              </a:rPr>
              <a:t>reference. The rule set is enhanced as an ongoing activity due to knowledge gained while working ERT cases. </a:t>
            </a:r>
            <a:endParaRPr lang="en-US" sz="1000" b="0" dirty="0">
              <a:solidFill>
                <a:srgbClr val="000000"/>
              </a:solidFill>
            </a:endParaRPr>
          </a:p>
          <a:p>
            <a:r>
              <a:rPr lang="en-US" sz="1000" b="0" dirty="0" smtClean="0">
                <a:solidFill>
                  <a:srgbClr val="000000"/>
                </a:solidFill>
              </a:rPr>
              <a:t>iNex </a:t>
            </a:r>
            <a:r>
              <a:rPr lang="en-US" sz="1000" b="0" dirty="0">
                <a:solidFill>
                  <a:srgbClr val="000000"/>
                </a:solidFill>
              </a:rPr>
              <a:t>also now has the capability to identify when an array is exhibiting issues related to a specific CFI and then post the case number to the CFI automatically!</a:t>
            </a:r>
          </a:p>
          <a:p>
            <a:r>
              <a:rPr lang="en-US" sz="1000" b="0" dirty="0">
                <a:solidFill>
                  <a:srgbClr val="000000"/>
                </a:solidFill>
              </a:rPr>
              <a:t>The next version of </a:t>
            </a:r>
            <a:r>
              <a:rPr lang="en-US" sz="1000" b="0" dirty="0" smtClean="0">
                <a:solidFill>
                  <a:srgbClr val="000000"/>
                </a:solidFill>
              </a:rPr>
              <a:t>iNex </a:t>
            </a:r>
            <a:r>
              <a:rPr lang="en-US" sz="1000" b="0" dirty="0">
                <a:solidFill>
                  <a:srgbClr val="000000"/>
                </a:solidFill>
              </a:rPr>
              <a:t>is intended to have the capability to do crash dump analysis by looking for known crash footprints and presenting those to the user… quick identification of the crash and if it is known, </a:t>
            </a:r>
            <a:r>
              <a:rPr lang="en-US" sz="1000" b="0" dirty="0" smtClean="0">
                <a:solidFill>
                  <a:srgbClr val="000000"/>
                </a:solidFill>
              </a:rPr>
              <a:t>so is </a:t>
            </a:r>
            <a:r>
              <a:rPr lang="en-US" sz="1000" b="0" dirty="0">
                <a:solidFill>
                  <a:srgbClr val="000000"/>
                </a:solidFill>
              </a:rPr>
              <a:t>a </a:t>
            </a:r>
            <a:r>
              <a:rPr lang="en-US" sz="1000" b="0" dirty="0" smtClean="0">
                <a:solidFill>
                  <a:srgbClr val="000000"/>
                </a:solidFill>
              </a:rPr>
              <a:t>CFI / bug-number, may be even a fix</a:t>
            </a:r>
            <a:r>
              <a:rPr lang="en-US" sz="1000" b="0" dirty="0">
                <a:solidFill>
                  <a:srgbClr val="000000"/>
                </a:solidFill>
              </a:rPr>
              <a:t>! That should help reduce </a:t>
            </a:r>
            <a:r>
              <a:rPr lang="en-US" sz="1000" b="0" dirty="0" smtClean="0">
                <a:solidFill>
                  <a:srgbClr val="000000"/>
                </a:solidFill>
              </a:rPr>
              <a:t>AOD and the number of ERT elevations.</a:t>
            </a:r>
            <a:endParaRPr lang="en-US" sz="1000" b="0" dirty="0">
              <a:solidFill>
                <a:srgbClr val="000000"/>
              </a:solidFill>
            </a:endParaRPr>
          </a:p>
          <a:p>
            <a:r>
              <a:rPr lang="en-US" sz="1000" b="0" dirty="0" smtClean="0">
                <a:solidFill>
                  <a:srgbClr val="000000"/>
                </a:solidFill>
              </a:rPr>
              <a:t>iNex </a:t>
            </a:r>
            <a:r>
              <a:rPr lang="en-US" sz="1000" b="0" dirty="0">
                <a:solidFill>
                  <a:srgbClr val="000000"/>
                </a:solidFill>
              </a:rPr>
              <a:t>creates several </a:t>
            </a:r>
            <a:r>
              <a:rPr lang="en-US" sz="1000" b="0" dirty="0" smtClean="0">
                <a:solidFill>
                  <a:srgbClr val="000000"/>
                </a:solidFill>
              </a:rPr>
              <a:t>MS-Excel </a:t>
            </a:r>
            <a:r>
              <a:rPr lang="en-US" sz="1000" b="0" dirty="0">
                <a:solidFill>
                  <a:srgbClr val="000000"/>
                </a:solidFill>
              </a:rPr>
              <a:t>spreadsheets to present its findings to the user. The spreadsheets also contains the configuration information in tabular form, with links as previously mentioned, to present the data in an easy and quick navigable format! The spreadsheets also contain graphs where appropriate to help understand the data being presented. </a:t>
            </a:r>
            <a:r>
              <a:rPr lang="en-US" sz="1000" b="0" dirty="0" smtClean="0">
                <a:solidFill>
                  <a:srgbClr val="000000"/>
                </a:solidFill>
              </a:rPr>
              <a:t>iNex </a:t>
            </a:r>
            <a:r>
              <a:rPr lang="en-US" sz="1000" b="0" dirty="0">
                <a:solidFill>
                  <a:srgbClr val="000000"/>
                </a:solidFill>
              </a:rPr>
              <a:t>also creates an </a:t>
            </a:r>
            <a:r>
              <a:rPr lang="en-US" sz="1000" b="0" dirty="0" smtClean="0">
                <a:solidFill>
                  <a:srgbClr val="000000"/>
                </a:solidFill>
              </a:rPr>
              <a:t>MS-Access database </a:t>
            </a:r>
            <a:r>
              <a:rPr lang="en-US" sz="1000" b="0" dirty="0">
                <a:solidFill>
                  <a:srgbClr val="000000"/>
                </a:solidFill>
              </a:rPr>
              <a:t>containing PD, LD and VV information that can quickly identify what PD affects what LDs or VVs or both for example. This data also includes the PD </a:t>
            </a:r>
            <a:r>
              <a:rPr lang="en-US" sz="1000" b="0" dirty="0" err="1">
                <a:solidFill>
                  <a:srgbClr val="000000"/>
                </a:solidFill>
              </a:rPr>
              <a:t>chunklets</a:t>
            </a:r>
            <a:r>
              <a:rPr lang="en-US" sz="1000" b="0" dirty="0">
                <a:solidFill>
                  <a:srgbClr val="000000"/>
                </a:solidFill>
              </a:rPr>
              <a:t> and the LD </a:t>
            </a:r>
            <a:r>
              <a:rPr lang="en-US" sz="1000" b="0" dirty="0" err="1">
                <a:solidFill>
                  <a:srgbClr val="000000"/>
                </a:solidFill>
              </a:rPr>
              <a:t>chunklets</a:t>
            </a:r>
            <a:r>
              <a:rPr lang="en-US" sz="1000" b="0" dirty="0">
                <a:solidFill>
                  <a:srgbClr val="000000"/>
                </a:solidFill>
              </a:rPr>
              <a:t>. With this kind of data available, quick identification of so called “disk” related problems becomes fast and accurate!</a:t>
            </a:r>
          </a:p>
          <a:p>
            <a:r>
              <a:rPr lang="en-US" sz="1000" b="0" dirty="0" smtClean="0">
                <a:solidFill>
                  <a:srgbClr val="000000"/>
                </a:solidFill>
              </a:rPr>
              <a:t>Unfortunately </a:t>
            </a:r>
            <a:r>
              <a:rPr lang="en-US" sz="1000" b="0" dirty="0">
                <a:solidFill>
                  <a:srgbClr val="000000"/>
                </a:solidFill>
              </a:rPr>
              <a:t>a quick summary will not do </a:t>
            </a:r>
            <a:r>
              <a:rPr lang="en-US" sz="1000" b="0" dirty="0" smtClean="0">
                <a:solidFill>
                  <a:srgbClr val="000000"/>
                </a:solidFill>
              </a:rPr>
              <a:t>iNex </a:t>
            </a:r>
            <a:r>
              <a:rPr lang="en-US" sz="1000" b="0" dirty="0">
                <a:solidFill>
                  <a:srgbClr val="000000"/>
                </a:solidFill>
              </a:rPr>
              <a:t>the justice it deserves or describe all the great things it can do quickly, efficiently and accurately. Not to mention the time it will save in getting an analysis done and/or identifying problems.</a:t>
            </a:r>
          </a:p>
          <a:p>
            <a:r>
              <a:rPr lang="en-US" sz="1000" dirty="0"/>
              <a:t> </a:t>
            </a:r>
          </a:p>
          <a:p>
            <a:endParaRPr lang="en-US" sz="1100" b="0" dirty="0"/>
          </a:p>
        </p:txBody>
      </p:sp>
    </p:spTree>
    <p:extLst>
      <p:ext uri="{BB962C8B-B14F-4D97-AF65-F5344CB8AC3E}">
        <p14:creationId xmlns:p14="http://schemas.microsoft.com/office/powerpoint/2010/main" val="298191384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VV related worksheets (Virtual Volumes (2/5)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6897"/>
            <a:ext cx="8900412" cy="2563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3398808" y="1086897"/>
            <a:ext cx="2001328" cy="3583996"/>
            <a:chOff x="3398808" y="1086897"/>
            <a:chExt cx="2001328" cy="3583996"/>
          </a:xfrm>
        </p:grpSpPr>
        <p:sp>
          <p:nvSpPr>
            <p:cNvPr id="4" name="Rounded Rectangle 3"/>
            <p:cNvSpPr/>
            <p:nvPr/>
          </p:nvSpPr>
          <p:spPr>
            <a:xfrm>
              <a:off x="3398808" y="1086897"/>
              <a:ext cx="2001328" cy="2563483"/>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3648974" y="4157932"/>
              <a:ext cx="1518249" cy="512961"/>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VV Tree (using IDs,</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Sometimes names</a:t>
              </a:r>
            </a:p>
          </p:txBody>
        </p:sp>
        <p:cxnSp>
          <p:nvCxnSpPr>
            <p:cNvPr id="8" name="Straight Arrow Connector 7"/>
            <p:cNvCxnSpPr>
              <a:stCxn id="6" idx="0"/>
            </p:cNvCxnSpPr>
            <p:nvPr/>
          </p:nvCxnSpPr>
          <p:spPr>
            <a:xfrm flipH="1" flipV="1">
              <a:off x="4399472" y="3650380"/>
              <a:ext cx="8627" cy="507552"/>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4" name="Group 13"/>
          <p:cNvGrpSpPr/>
          <p:nvPr/>
        </p:nvGrpSpPr>
        <p:grpSpPr>
          <a:xfrm>
            <a:off x="5423049" y="1086897"/>
            <a:ext cx="3539795" cy="3345165"/>
            <a:chOff x="5423049" y="1086897"/>
            <a:chExt cx="3539795" cy="3345165"/>
          </a:xfrm>
        </p:grpSpPr>
        <p:sp>
          <p:nvSpPr>
            <p:cNvPr id="9" name="Rounded Rectangle 8"/>
            <p:cNvSpPr/>
            <p:nvPr/>
          </p:nvSpPr>
          <p:spPr>
            <a:xfrm>
              <a:off x="5423049" y="1086897"/>
              <a:ext cx="3539795" cy="2560615"/>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5966500" y="4155063"/>
              <a:ext cx="2547772" cy="276999"/>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VV size info (“</a:t>
              </a:r>
              <a:r>
                <a:rPr lang="en-US" sz="1200" dirty="0" err="1" smtClean="0">
                  <a:solidFill>
                    <a:srgbClr val="0070C0"/>
                  </a:solidFill>
                  <a:latin typeface="HP Simplified" pitchFamily="34" charset="0"/>
                  <a:cs typeface="HP Simplified" pitchFamily="34" charset="0"/>
                </a:rPr>
                <a:t>showvv</a:t>
              </a:r>
              <a:r>
                <a:rPr lang="en-US" sz="1200" dirty="0" smtClean="0">
                  <a:solidFill>
                    <a:srgbClr val="0070C0"/>
                  </a:solidFill>
                  <a:latin typeface="HP Simplified" pitchFamily="34" charset="0"/>
                  <a:cs typeface="HP Simplified" pitchFamily="34" charset="0"/>
                </a:rPr>
                <a:t> –r</a:t>
              </a:r>
              <a:r>
                <a:rPr lang="en-US" sz="1200" dirty="0" smtClean="0">
                  <a:solidFill>
                    <a:srgbClr val="000000"/>
                  </a:solidFill>
                  <a:latin typeface="HP Simplified" pitchFamily="34" charset="0"/>
                  <a:cs typeface="HP Simplified" pitchFamily="34" charset="0"/>
                </a:rPr>
                <a:t>” output)</a:t>
              </a:r>
            </a:p>
          </p:txBody>
        </p:sp>
        <p:cxnSp>
          <p:nvCxnSpPr>
            <p:cNvPr id="13" name="Straight Arrow Connector 12"/>
            <p:cNvCxnSpPr>
              <a:stCxn id="11" idx="0"/>
            </p:cNvCxnSpPr>
            <p:nvPr/>
          </p:nvCxnSpPr>
          <p:spPr>
            <a:xfrm flipV="1">
              <a:off x="7240386" y="3650380"/>
              <a:ext cx="0" cy="504683"/>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406442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VV related worksheets (Virtual Volumes (3/5)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70753"/>
            <a:ext cx="9020177" cy="238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6435306" y="1070753"/>
            <a:ext cx="2708694" cy="3395453"/>
            <a:chOff x="6435306" y="1070753"/>
            <a:chExt cx="2708694" cy="3395453"/>
          </a:xfrm>
        </p:grpSpPr>
        <p:sp>
          <p:nvSpPr>
            <p:cNvPr id="4" name="Rounded Rectangle 3"/>
            <p:cNvSpPr/>
            <p:nvPr/>
          </p:nvSpPr>
          <p:spPr>
            <a:xfrm>
              <a:off x="6435306" y="1070753"/>
              <a:ext cx="2708694" cy="2386013"/>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978771" y="3830134"/>
              <a:ext cx="1659621" cy="636072"/>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VV creation date, </a:t>
              </a:r>
            </a:p>
            <a:p>
              <a:pPr marL="0" defTabSz="430213">
                <a:spcAft>
                  <a:spcPts val="400"/>
                </a:spcAft>
                <a:buSzPct val="100000"/>
              </a:pPr>
              <a:r>
                <a:rPr lang="en-US" sz="1600" dirty="0" smtClean="0">
                  <a:solidFill>
                    <a:srgbClr val="000000"/>
                  </a:solidFill>
                  <a:latin typeface="HP Simplified" pitchFamily="34" charset="0"/>
                  <a:cs typeface="HP Simplified" pitchFamily="34" charset="0"/>
                </a:rPr>
                <a:t>VV CPG usage</a:t>
              </a:r>
            </a:p>
          </p:txBody>
        </p:sp>
        <p:cxnSp>
          <p:nvCxnSpPr>
            <p:cNvPr id="7" name="Straight Arrow Connector 6"/>
            <p:cNvCxnSpPr>
              <a:stCxn id="5" idx="0"/>
            </p:cNvCxnSpPr>
            <p:nvPr/>
          </p:nvCxnSpPr>
          <p:spPr>
            <a:xfrm flipH="1" flipV="1">
              <a:off x="7808581" y="3456766"/>
              <a:ext cx="1" cy="373368"/>
            </a:xfrm>
            <a:prstGeom prst="straightConnector1">
              <a:avLst/>
            </a:prstGeom>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2143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VV related worksheets (Virtual Volumes (4/5)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8405" y="423490"/>
            <a:ext cx="2834765" cy="540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4" y="2240891"/>
            <a:ext cx="5624337" cy="1702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2882893" y="693835"/>
            <a:ext cx="3181477" cy="1547056"/>
            <a:chOff x="2882893" y="693835"/>
            <a:chExt cx="3181477" cy="1547056"/>
          </a:xfrm>
        </p:grpSpPr>
        <p:sp>
          <p:nvSpPr>
            <p:cNvPr id="5" name="Rectangle 4"/>
            <p:cNvSpPr/>
            <p:nvPr/>
          </p:nvSpPr>
          <p:spPr>
            <a:xfrm>
              <a:off x="5469147" y="693835"/>
              <a:ext cx="595223" cy="160180"/>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11" name="Curved Connector 10"/>
            <p:cNvCxnSpPr>
              <a:stCxn id="5" idx="1"/>
              <a:endCxn id="5124" idx="0"/>
            </p:cNvCxnSpPr>
            <p:nvPr/>
          </p:nvCxnSpPr>
          <p:spPr>
            <a:xfrm rot="10800000" flipV="1">
              <a:off x="2882893" y="773925"/>
              <a:ext cx="2586254" cy="1466966"/>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4" name="Group 3"/>
          <p:cNvGrpSpPr/>
          <p:nvPr/>
        </p:nvGrpSpPr>
        <p:grpSpPr>
          <a:xfrm>
            <a:off x="5960424" y="699593"/>
            <a:ext cx="3089120" cy="3244295"/>
            <a:chOff x="5960424" y="699593"/>
            <a:chExt cx="3089120" cy="3244295"/>
          </a:xfrm>
        </p:grpSpPr>
        <p:grpSp>
          <p:nvGrpSpPr>
            <p:cNvPr id="8" name="Group 7"/>
            <p:cNvGrpSpPr/>
            <p:nvPr/>
          </p:nvGrpSpPr>
          <p:grpSpPr>
            <a:xfrm>
              <a:off x="6639415" y="699593"/>
              <a:ext cx="865569" cy="559863"/>
              <a:chOff x="6639415" y="699593"/>
              <a:chExt cx="865569" cy="559863"/>
            </a:xfrm>
          </p:grpSpPr>
          <p:sp>
            <p:nvSpPr>
              <p:cNvPr id="10" name="Rectangle 9"/>
              <p:cNvSpPr/>
              <p:nvPr/>
            </p:nvSpPr>
            <p:spPr>
              <a:xfrm>
                <a:off x="6639415" y="699593"/>
                <a:ext cx="865569" cy="154422"/>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7" name="Elbow Connector 6"/>
              <p:cNvCxnSpPr>
                <a:stCxn id="10" idx="2"/>
              </p:cNvCxnSpPr>
              <p:nvPr/>
            </p:nvCxnSpPr>
            <p:spPr>
              <a:xfrm rot="5400000">
                <a:off x="6867896" y="1055151"/>
                <a:ext cx="405440" cy="3169"/>
              </a:xfrm>
              <a:prstGeom prst="bentConnector3">
                <a:avLst/>
              </a:prstGeom>
              <a:ln w="19050">
                <a:tailEnd type="arrow"/>
              </a:ln>
            </p:spPr>
            <p:style>
              <a:lnRef idx="1">
                <a:schemeClr val="accent2"/>
              </a:lnRef>
              <a:fillRef idx="0">
                <a:schemeClr val="accent2"/>
              </a:fillRef>
              <a:effectRef idx="0">
                <a:schemeClr val="accent2"/>
              </a:effectRef>
              <a:fontRef idx="minor">
                <a:schemeClr val="tx1"/>
              </a:fontRef>
            </p:style>
          </p:cxnSp>
        </p:gr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0424" y="1259456"/>
              <a:ext cx="3089120" cy="2684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471482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124"/>
                                        </p:tgtEl>
                                        <p:attrNameLst>
                                          <p:attrName>style.visibility</p:attrName>
                                        </p:attrNameLst>
                                      </p:cBhvr>
                                      <p:to>
                                        <p:strVal val="visible"/>
                                      </p:to>
                                    </p:set>
                                    <p:animEffect transition="in" filter="barn(inVertical)">
                                      <p:cBhvr>
                                        <p:cTn id="11" dur="500"/>
                                        <p:tgtEl>
                                          <p:spTgt spid="5124"/>
                                        </p:tgtEl>
                                      </p:cBhvr>
                                    </p:animEffect>
                                  </p:childTnLst>
                                </p:cTn>
                              </p:par>
                            </p:childTnLst>
                          </p:cTn>
                        </p:par>
                        <p:par>
                          <p:cTn id="12" fill="hold">
                            <p:stCondLst>
                              <p:cond delay="1000"/>
                            </p:stCondLst>
                            <p:childTnLst>
                              <p:par>
                                <p:cTn id="13" presetID="22" presetClass="entr" presetSubtype="1" fill="hold"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VV related spreadsheets (“Virtual Volumes” 5/5)</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73942"/>
            <a:ext cx="8488392" cy="3899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676293" y="377438"/>
            <a:ext cx="1812099" cy="338554"/>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Example of VV Tree</a:t>
            </a:r>
          </a:p>
        </p:txBody>
      </p:sp>
    </p:spTree>
    <p:extLst>
      <p:ext uri="{BB962C8B-B14F-4D97-AF65-F5344CB8AC3E}">
        <p14:creationId xmlns:p14="http://schemas.microsoft.com/office/powerpoint/2010/main" val="2940290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VV related worksheets (“Remote Copy” 1/3)</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70" y="1061055"/>
            <a:ext cx="8867955" cy="1272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95" y="3692132"/>
            <a:ext cx="8910538" cy="1212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022546" y="2708734"/>
            <a:ext cx="923651" cy="636072"/>
          </a:xfrm>
          <a:prstGeom prst="rect">
            <a:avLst/>
          </a:prstGeom>
          <a:noFill/>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1:1 sync </a:t>
            </a:r>
          </a:p>
          <a:p>
            <a:pPr marL="0" algn="ctr" defTabSz="430213">
              <a:spcAft>
                <a:spcPts val="400"/>
              </a:spcAft>
              <a:buSzPct val="100000"/>
            </a:pPr>
            <a:r>
              <a:rPr lang="en-US" sz="1600" dirty="0" smtClean="0">
                <a:solidFill>
                  <a:srgbClr val="000000"/>
                </a:solidFill>
                <a:latin typeface="HP Simplified" pitchFamily="34" charset="0"/>
                <a:cs typeface="HP Simplified" pitchFamily="34" charset="0"/>
              </a:rPr>
              <a:t>SLDR </a:t>
            </a:r>
          </a:p>
        </p:txBody>
      </p:sp>
      <p:sp>
        <p:nvSpPr>
          <p:cNvPr id="6" name="Up Arrow 5"/>
          <p:cNvSpPr/>
          <p:nvPr/>
        </p:nvSpPr>
        <p:spPr>
          <a:xfrm>
            <a:off x="8242055" y="2333900"/>
            <a:ext cx="484632" cy="369797"/>
          </a:xfrm>
          <a:prstGeom prst="up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Down Arrow 6"/>
          <p:cNvSpPr/>
          <p:nvPr/>
        </p:nvSpPr>
        <p:spPr>
          <a:xfrm>
            <a:off x="8242055" y="3348563"/>
            <a:ext cx="484632" cy="343569"/>
          </a:xfrm>
          <a:prstGeom prst="down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1" name="Group 20"/>
          <p:cNvGrpSpPr/>
          <p:nvPr/>
        </p:nvGrpSpPr>
        <p:grpSpPr>
          <a:xfrm>
            <a:off x="6538858" y="1069702"/>
            <a:ext cx="2454454" cy="3895148"/>
            <a:chOff x="6538858" y="1069702"/>
            <a:chExt cx="2454454" cy="3895148"/>
          </a:xfrm>
        </p:grpSpPr>
        <p:sp>
          <p:nvSpPr>
            <p:cNvPr id="14" name="Rounded Rectangle 13"/>
            <p:cNvSpPr/>
            <p:nvPr/>
          </p:nvSpPr>
          <p:spPr>
            <a:xfrm>
              <a:off x="7047780" y="1069702"/>
              <a:ext cx="1942553" cy="1272845"/>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ounded Rectangle 15"/>
            <p:cNvSpPr/>
            <p:nvPr/>
          </p:nvSpPr>
          <p:spPr>
            <a:xfrm>
              <a:off x="7050759" y="3692005"/>
              <a:ext cx="1942553" cy="1272845"/>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6538858" y="2906006"/>
              <a:ext cx="1413592" cy="307777"/>
            </a:xfrm>
            <a:prstGeom prst="rect">
              <a:avLst/>
            </a:prstGeom>
            <a:noFill/>
            <a:ln w="19050">
              <a:solidFill>
                <a:srgbClr val="FF0000"/>
              </a:solidFill>
            </a:ln>
          </p:spPr>
          <p:txBody>
            <a:bodyPr wrap="none" rtlCol="0">
              <a:spAutoFit/>
            </a:bodyPr>
            <a:lstStyle/>
            <a:p>
              <a:pPr marL="0" defTabSz="430213">
                <a:spcAft>
                  <a:spcPts val="400"/>
                </a:spcAft>
                <a:buSzPct val="100000"/>
              </a:pPr>
              <a:r>
                <a:rPr lang="en-US" sz="1400" dirty="0" err="1" smtClean="0">
                  <a:solidFill>
                    <a:srgbClr val="000000"/>
                  </a:solidFill>
                  <a:latin typeface="HP Simplified" pitchFamily="34" charset="0"/>
                  <a:cs typeface="HP Simplified" pitchFamily="34" charset="0"/>
                </a:rPr>
                <a:t>RCGroup</a:t>
              </a:r>
              <a:r>
                <a:rPr lang="en-US" sz="1400" dirty="0" smtClean="0">
                  <a:solidFill>
                    <a:srgbClr val="000000"/>
                  </a:solidFill>
                  <a:latin typeface="HP Simplified" pitchFamily="34" charset="0"/>
                  <a:cs typeface="HP Simplified" pitchFamily="34" charset="0"/>
                </a:rPr>
                <a:t> Policies</a:t>
              </a:r>
            </a:p>
          </p:txBody>
        </p:sp>
        <p:cxnSp>
          <p:nvCxnSpPr>
            <p:cNvPr id="17" name="Curved Connector 16"/>
            <p:cNvCxnSpPr>
              <a:stCxn id="10" idx="0"/>
              <a:endCxn id="14" idx="2"/>
            </p:cNvCxnSpPr>
            <p:nvPr/>
          </p:nvCxnSpPr>
          <p:spPr>
            <a:xfrm rot="5400000" flipH="1" flipV="1">
              <a:off x="7350626" y="2237576"/>
              <a:ext cx="563459" cy="773403"/>
            </a:xfrm>
            <a:prstGeom prst="curvedConnector3">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Curved Connector 19"/>
            <p:cNvCxnSpPr>
              <a:stCxn id="10" idx="2"/>
              <a:endCxn id="16" idx="0"/>
            </p:cNvCxnSpPr>
            <p:nvPr/>
          </p:nvCxnSpPr>
          <p:spPr>
            <a:xfrm rot="16200000" flipH="1">
              <a:off x="7394734" y="3064703"/>
              <a:ext cx="478222" cy="776382"/>
            </a:xfrm>
            <a:prstGeom prst="curvedConnector3">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2498681" y="1066813"/>
            <a:ext cx="4552078" cy="3895148"/>
            <a:chOff x="2498681" y="1066813"/>
            <a:chExt cx="4552078" cy="3895148"/>
          </a:xfrm>
        </p:grpSpPr>
        <p:sp>
          <p:nvSpPr>
            <p:cNvPr id="13" name="Rounded Rectangle 12"/>
            <p:cNvSpPr/>
            <p:nvPr/>
          </p:nvSpPr>
          <p:spPr>
            <a:xfrm>
              <a:off x="2498681" y="1066813"/>
              <a:ext cx="4549099" cy="1272845"/>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2501660" y="3689116"/>
              <a:ext cx="4549099" cy="1272845"/>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3525346" y="2703697"/>
              <a:ext cx="2504536" cy="697627"/>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err="1" smtClean="0">
                  <a:solidFill>
                    <a:srgbClr val="000000"/>
                  </a:solidFill>
                  <a:latin typeface="HP Simplified" pitchFamily="34" charset="0"/>
                  <a:cs typeface="HP Simplified" pitchFamily="34" charset="0"/>
                </a:rPr>
                <a:t>RCGroup</a:t>
              </a:r>
              <a:r>
                <a:rPr lang="en-US" sz="1200" dirty="0" smtClean="0">
                  <a:solidFill>
                    <a:srgbClr val="000000"/>
                  </a:solidFill>
                  <a:latin typeface="HP Simplified" pitchFamily="34" charset="0"/>
                  <a:cs typeface="HP Simplified" pitchFamily="34" charset="0"/>
                </a:rPr>
                <a:t> local / remote members, </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RC sync status / members, associated snapshots</a:t>
              </a:r>
            </a:p>
          </p:txBody>
        </p:sp>
        <p:cxnSp>
          <p:nvCxnSpPr>
            <p:cNvPr id="23" name="Straight Arrow Connector 22"/>
            <p:cNvCxnSpPr>
              <a:stCxn id="18" idx="0"/>
            </p:cNvCxnSpPr>
            <p:nvPr/>
          </p:nvCxnSpPr>
          <p:spPr>
            <a:xfrm flipV="1">
              <a:off x="4777614" y="2342548"/>
              <a:ext cx="0" cy="361149"/>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18" idx="2"/>
            </p:cNvCxnSpPr>
            <p:nvPr/>
          </p:nvCxnSpPr>
          <p:spPr>
            <a:xfrm>
              <a:off x="4777614" y="3401324"/>
              <a:ext cx="0" cy="287792"/>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31" name="Group 30"/>
          <p:cNvGrpSpPr/>
          <p:nvPr/>
        </p:nvGrpSpPr>
        <p:grpSpPr>
          <a:xfrm>
            <a:off x="83402" y="1061055"/>
            <a:ext cx="2418258" cy="3900907"/>
            <a:chOff x="83402" y="1061055"/>
            <a:chExt cx="2418258" cy="3900907"/>
          </a:xfrm>
        </p:grpSpPr>
        <p:sp>
          <p:nvSpPr>
            <p:cNvPr id="8" name="Rounded Rectangle 7"/>
            <p:cNvSpPr/>
            <p:nvPr/>
          </p:nvSpPr>
          <p:spPr>
            <a:xfrm>
              <a:off x="86270" y="1061055"/>
              <a:ext cx="2415390" cy="1272845"/>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ounded Rectangle 11"/>
            <p:cNvSpPr/>
            <p:nvPr/>
          </p:nvSpPr>
          <p:spPr>
            <a:xfrm>
              <a:off x="83402" y="3689117"/>
              <a:ext cx="2415390" cy="1272845"/>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345056" y="2765160"/>
              <a:ext cx="1984075" cy="523220"/>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400" dirty="0" err="1" smtClean="0">
                  <a:solidFill>
                    <a:srgbClr val="000000"/>
                  </a:solidFill>
                  <a:latin typeface="HP Simplified" pitchFamily="34" charset="0"/>
                  <a:cs typeface="HP Simplified" pitchFamily="34" charset="0"/>
                </a:rPr>
                <a:t>RCGroup</a:t>
              </a:r>
              <a:r>
                <a:rPr lang="en-US" sz="1400" dirty="0" smtClean="0">
                  <a:solidFill>
                    <a:srgbClr val="000000"/>
                  </a:solidFill>
                  <a:latin typeface="HP Simplified" pitchFamily="34" charset="0"/>
                  <a:cs typeface="HP Simplified" pitchFamily="34" charset="0"/>
                </a:rPr>
                <a:t> ID, Name, Role, Mode, State and Target</a:t>
              </a:r>
            </a:p>
          </p:txBody>
        </p:sp>
        <p:cxnSp>
          <p:nvCxnSpPr>
            <p:cNvPr id="28" name="Straight Arrow Connector 27"/>
            <p:cNvCxnSpPr>
              <a:stCxn id="9" idx="0"/>
            </p:cNvCxnSpPr>
            <p:nvPr/>
          </p:nvCxnSpPr>
          <p:spPr>
            <a:xfrm flipH="1" flipV="1">
              <a:off x="1337093" y="2342548"/>
              <a:ext cx="1" cy="422612"/>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9" idx="2"/>
            </p:cNvCxnSpPr>
            <p:nvPr/>
          </p:nvCxnSpPr>
          <p:spPr>
            <a:xfrm>
              <a:off x="1337094" y="3288380"/>
              <a:ext cx="0" cy="400736"/>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95865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arn(inVertic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VV related worksheets (“Remote Copy” 2/3)</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0953" y="207304"/>
            <a:ext cx="202882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04" y="1487777"/>
            <a:ext cx="9011355" cy="265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34504" y="535916"/>
            <a:ext cx="8151964" cy="2362559"/>
            <a:chOff x="34504" y="535916"/>
            <a:chExt cx="8151964" cy="2362559"/>
          </a:xfrm>
        </p:grpSpPr>
        <p:sp>
          <p:nvSpPr>
            <p:cNvPr id="4" name="Rounded Rectangle 3"/>
            <p:cNvSpPr/>
            <p:nvPr/>
          </p:nvSpPr>
          <p:spPr>
            <a:xfrm>
              <a:off x="34504" y="1487777"/>
              <a:ext cx="5417390" cy="1410698"/>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6737230" y="535916"/>
              <a:ext cx="1449238" cy="14557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Curved Connector 7"/>
            <p:cNvCxnSpPr>
              <a:stCxn id="6" idx="1"/>
              <a:endCxn id="4" idx="0"/>
            </p:cNvCxnSpPr>
            <p:nvPr/>
          </p:nvCxnSpPr>
          <p:spPr>
            <a:xfrm rot="10800000" flipV="1">
              <a:off x="2743200" y="608701"/>
              <a:ext cx="3994031" cy="879075"/>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14" name="Group 13"/>
          <p:cNvGrpSpPr/>
          <p:nvPr/>
        </p:nvGrpSpPr>
        <p:grpSpPr>
          <a:xfrm>
            <a:off x="34504" y="696942"/>
            <a:ext cx="8833451" cy="3512749"/>
            <a:chOff x="34504" y="696942"/>
            <a:chExt cx="8833451" cy="3512749"/>
          </a:xfrm>
        </p:grpSpPr>
        <p:sp>
          <p:nvSpPr>
            <p:cNvPr id="5" name="Rounded Rectangle 4"/>
            <p:cNvSpPr/>
            <p:nvPr/>
          </p:nvSpPr>
          <p:spPr>
            <a:xfrm>
              <a:off x="34504" y="3053751"/>
              <a:ext cx="8833451" cy="1155940"/>
            </a:xfrm>
            <a:prstGeom prst="round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Rectangle 10"/>
            <p:cNvSpPr/>
            <p:nvPr/>
          </p:nvSpPr>
          <p:spPr>
            <a:xfrm>
              <a:off x="6734362" y="696942"/>
              <a:ext cx="1449238" cy="14557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Curved Connector 11"/>
            <p:cNvCxnSpPr>
              <a:stCxn id="11" idx="2"/>
            </p:cNvCxnSpPr>
            <p:nvPr/>
          </p:nvCxnSpPr>
          <p:spPr>
            <a:xfrm rot="5400000">
              <a:off x="5556853" y="1151625"/>
              <a:ext cx="2211241" cy="1593017"/>
            </a:xfrm>
            <a:prstGeom prst="curvedConnector3">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1052401" y="4390853"/>
            <a:ext cx="5475602" cy="338554"/>
          </a:xfrm>
          <a:prstGeom prst="rect">
            <a:avLst/>
          </a:prstGeom>
          <a:noFill/>
          <a:ln w="19050">
            <a:solidFill>
              <a:srgbClr val="FF0000"/>
            </a:solidFill>
          </a:ln>
        </p:spPr>
        <p:txBody>
          <a:bodyPr wrap="none" rtlCol="0">
            <a:spAutoFit/>
          </a:bodyPr>
          <a:lstStyle/>
          <a:p>
            <a:pPr marL="0" defTabSz="430213">
              <a:spcAft>
                <a:spcPts val="400"/>
              </a:spcAft>
              <a:buSzPct val="100000"/>
            </a:pPr>
            <a:r>
              <a:rPr lang="en-US" sz="1600" dirty="0" smtClean="0">
                <a:solidFill>
                  <a:srgbClr val="000000"/>
                </a:solidFill>
                <a:latin typeface="HP Simplified" pitchFamily="34" charset="0"/>
                <a:cs typeface="HP Simplified" pitchFamily="34" charset="0"/>
              </a:rPr>
              <a:t>RC overall status, status of RCFC / RCIP ports, status of RC links</a:t>
            </a:r>
          </a:p>
        </p:txBody>
      </p:sp>
    </p:spTree>
    <p:extLst>
      <p:ext uri="{BB962C8B-B14F-4D97-AF65-F5344CB8AC3E}">
        <p14:creationId xmlns:p14="http://schemas.microsoft.com/office/powerpoint/2010/main" val="151340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1000"/>
                            </p:stCondLst>
                            <p:childTnLst>
                              <p:par>
                                <p:cTn id="9" presetID="22" presetClass="entr" presetSubtype="1" fill="hold"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21" y="1401517"/>
            <a:ext cx="9081719" cy="2635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ubtitle 1"/>
          <p:cNvSpPr>
            <a:spLocks noGrp="1"/>
          </p:cNvSpPr>
          <p:nvPr>
            <p:ph type="subTitle" idx="1"/>
          </p:nvPr>
        </p:nvSpPr>
        <p:spPr/>
        <p:txBody>
          <a:bodyPr/>
          <a:lstStyle/>
          <a:p>
            <a:r>
              <a:rPr lang="en-US" dirty="0" smtClean="0"/>
              <a:t>VV related worksheets (“Remote Copy” 3/3)</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0953" y="207304"/>
            <a:ext cx="202882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34504" y="535916"/>
            <a:ext cx="8151964" cy="2198673"/>
            <a:chOff x="34504" y="535916"/>
            <a:chExt cx="8151964" cy="2198673"/>
          </a:xfrm>
        </p:grpSpPr>
        <p:sp>
          <p:nvSpPr>
            <p:cNvPr id="4" name="Rounded Rectangle 3"/>
            <p:cNvSpPr/>
            <p:nvPr/>
          </p:nvSpPr>
          <p:spPr>
            <a:xfrm>
              <a:off x="34504" y="1487777"/>
              <a:ext cx="5417390" cy="1246812"/>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6737230" y="535916"/>
              <a:ext cx="1449238" cy="14557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Curved Connector 7"/>
            <p:cNvCxnSpPr>
              <a:stCxn id="6" idx="1"/>
              <a:endCxn id="4" idx="0"/>
            </p:cNvCxnSpPr>
            <p:nvPr/>
          </p:nvCxnSpPr>
          <p:spPr>
            <a:xfrm rot="10800000" flipV="1">
              <a:off x="2743200" y="608701"/>
              <a:ext cx="3994031" cy="879075"/>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14" name="Group 13"/>
          <p:cNvGrpSpPr/>
          <p:nvPr/>
        </p:nvGrpSpPr>
        <p:grpSpPr>
          <a:xfrm>
            <a:off x="34504" y="696942"/>
            <a:ext cx="8833451" cy="3255099"/>
            <a:chOff x="34504" y="696942"/>
            <a:chExt cx="8833451" cy="3255099"/>
          </a:xfrm>
        </p:grpSpPr>
        <p:sp>
          <p:nvSpPr>
            <p:cNvPr id="5" name="Rounded Rectangle 4"/>
            <p:cNvSpPr/>
            <p:nvPr/>
          </p:nvSpPr>
          <p:spPr>
            <a:xfrm>
              <a:off x="34504" y="2898483"/>
              <a:ext cx="8833451" cy="1053558"/>
            </a:xfrm>
            <a:prstGeom prst="round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Rectangle 10"/>
            <p:cNvSpPr/>
            <p:nvPr/>
          </p:nvSpPr>
          <p:spPr>
            <a:xfrm>
              <a:off x="6734362" y="696942"/>
              <a:ext cx="1449238" cy="14557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Curved Connector 11"/>
            <p:cNvCxnSpPr>
              <a:stCxn id="11" idx="2"/>
            </p:cNvCxnSpPr>
            <p:nvPr/>
          </p:nvCxnSpPr>
          <p:spPr>
            <a:xfrm rot="5400000">
              <a:off x="5634488" y="1073990"/>
              <a:ext cx="2055970" cy="1593016"/>
            </a:xfrm>
            <a:prstGeom prst="curvedConnector3">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1052401" y="4390853"/>
            <a:ext cx="7134132" cy="338554"/>
          </a:xfrm>
          <a:prstGeom prst="rect">
            <a:avLst/>
          </a:prstGeom>
          <a:noFill/>
          <a:ln w="19050">
            <a:solidFill>
              <a:srgbClr val="FF0000"/>
            </a:solidFill>
          </a:ln>
        </p:spPr>
        <p:txBody>
          <a:bodyPr wrap="none" rtlCol="0">
            <a:spAutoFit/>
          </a:bodyPr>
          <a:lstStyle/>
          <a:p>
            <a:pPr marL="0" defTabSz="430213">
              <a:spcAft>
                <a:spcPts val="400"/>
              </a:spcAft>
              <a:buSzPct val="100000"/>
            </a:pPr>
            <a:r>
              <a:rPr lang="en-US" sz="1600" dirty="0" smtClean="0">
                <a:solidFill>
                  <a:srgbClr val="999999"/>
                </a:solidFill>
                <a:latin typeface="HP Simplified" pitchFamily="34" charset="0"/>
                <a:cs typeface="HP Simplified" pitchFamily="34" charset="0"/>
              </a:rPr>
              <a:t>RC overall status, status of RCFC / RCIP ports, status of RC links </a:t>
            </a:r>
            <a:r>
              <a:rPr lang="en-US" sz="1600" dirty="0" smtClean="0">
                <a:solidFill>
                  <a:srgbClr val="000000"/>
                </a:solidFill>
                <a:latin typeface="HP Simplified" pitchFamily="34" charset="0"/>
                <a:cs typeface="HP Simplified" pitchFamily="34" charset="0"/>
              </a:rPr>
              <a:t>SLDR configuration</a:t>
            </a:r>
          </a:p>
        </p:txBody>
      </p:sp>
    </p:spTree>
    <p:extLst>
      <p:ext uri="{BB962C8B-B14F-4D97-AF65-F5344CB8AC3E}">
        <p14:creationId xmlns:p14="http://schemas.microsoft.com/office/powerpoint/2010/main" val="403535528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99634"/>
            <a:ext cx="8117206" cy="276999"/>
          </a:xfrm>
        </p:spPr>
        <p:txBody>
          <a:bodyPr/>
          <a:lstStyle/>
          <a:p>
            <a:r>
              <a:rPr lang="en-US" dirty="0" smtClean="0"/>
              <a:t>FC and SAS related worksheets</a:t>
            </a:r>
            <a:endParaRPr lang="en-US" dirty="0"/>
          </a:p>
        </p:txBody>
      </p:sp>
      <p:sp>
        <p:nvSpPr>
          <p:cNvPr id="3" name="Title 2"/>
          <p:cNvSpPr>
            <a:spLocks noGrp="1"/>
          </p:cNvSpPr>
          <p:nvPr>
            <p:ph type="title"/>
          </p:nvPr>
        </p:nvSpPr>
        <p:spPr>
          <a:xfrm>
            <a:off x="331470" y="183308"/>
            <a:ext cx="8117206" cy="430887"/>
          </a:xfrm>
        </p:spPr>
        <p:txBody>
          <a:bodyPr/>
          <a:lstStyle/>
          <a:p>
            <a:r>
              <a:rPr lang="en-US" dirty="0" smtClean="0"/>
              <a:t>iNex Spreadsheets</a:t>
            </a:r>
            <a:endParaRPr lang="en-US" dirty="0"/>
          </a:p>
        </p:txBody>
      </p:sp>
      <p:sp>
        <p:nvSpPr>
          <p:cNvPr id="4" name="Content Placeholder 3"/>
          <p:cNvSpPr>
            <a:spLocks noGrp="1"/>
          </p:cNvSpPr>
          <p:nvPr>
            <p:ph sz="quarter" idx="10"/>
          </p:nvPr>
        </p:nvSpPr>
        <p:spPr>
          <a:xfrm>
            <a:off x="329184" y="1024827"/>
            <a:ext cx="8119872" cy="3228975"/>
          </a:xfrm>
        </p:spPr>
        <p:txBody>
          <a:bodyPr/>
          <a:lstStyle/>
          <a:p>
            <a:r>
              <a:rPr lang="en-US" dirty="0"/>
              <a:t>6</a:t>
            </a:r>
            <a:r>
              <a:rPr lang="en-US" dirty="0" smtClean="0"/>
              <a:t> worksheets:</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Ports x – y</a:t>
            </a:r>
            <a:r>
              <a:rPr lang="en-US" sz="1600" b="0" dirty="0" smtClean="0">
                <a:solidFill>
                  <a:srgbClr val="000000"/>
                </a:solidFill>
              </a:rPr>
              <a:t>”. Provides and overview of the FC, SAS, RCIP and iSCSI ports and their characteristics on Node “x” to Node “y”.</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Cage Data</a:t>
            </a:r>
            <a:r>
              <a:rPr lang="en-US" sz="1600" b="0" dirty="0" smtClean="0">
                <a:solidFill>
                  <a:srgbClr val="000000"/>
                </a:solidFill>
              </a:rPr>
              <a:t>”. Provides an overview of the cages in the system, their configuration, and connectivity to the nodes.  Layout and information dependent on cage type.</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Cage </a:t>
            </a:r>
            <a:r>
              <a:rPr lang="en-US" sz="1600" b="0" i="1" dirty="0" err="1" smtClean="0">
                <a:solidFill>
                  <a:srgbClr val="FF0000"/>
                </a:solidFill>
              </a:rPr>
              <a:t>Comms</a:t>
            </a:r>
            <a:r>
              <a:rPr lang="en-US" sz="1600" b="0" dirty="0" smtClean="0">
                <a:solidFill>
                  <a:srgbClr val="000000"/>
                </a:solidFill>
              </a:rPr>
              <a:t>”.  Provides an overview of the error counters between the nodes, the cage and the individual disk drives. </a:t>
            </a:r>
            <a:r>
              <a:rPr lang="en-US" sz="1600" b="0" dirty="0">
                <a:solidFill>
                  <a:srgbClr val="000000"/>
                </a:solidFill>
              </a:rPr>
              <a:t>Layout and information dependent on cage type.</a:t>
            </a:r>
            <a:endParaRPr lang="en-US" sz="1600" b="0" dirty="0" smtClean="0">
              <a:solidFill>
                <a:srgbClr val="000000"/>
              </a:solidFill>
            </a:endParaRP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Port n:s:p LESB</a:t>
            </a:r>
            <a:r>
              <a:rPr lang="en-US" sz="1600" b="0" dirty="0" smtClean="0">
                <a:solidFill>
                  <a:srgbClr val="000000"/>
                </a:solidFill>
              </a:rPr>
              <a:t>”. Provides a chronological overview of the differences in LESB counters per port per observed device.  Not for SAS-based initiator ports. </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Port n:s;p SAS PEL</a:t>
            </a:r>
            <a:r>
              <a:rPr lang="en-US" sz="1600" b="0" dirty="0" smtClean="0">
                <a:solidFill>
                  <a:srgbClr val="000000"/>
                </a:solidFill>
              </a:rPr>
              <a:t>”. Provides a chronological overview of the SAS error counters between the nodes, the cages and the individual disk drives. Only for SAS-based initiator ports. </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Port n:s:p SAS Domain</a:t>
            </a:r>
            <a:r>
              <a:rPr lang="en-US" sz="1600" b="0" dirty="0" smtClean="0">
                <a:solidFill>
                  <a:srgbClr val="000000"/>
                </a:solidFill>
              </a:rPr>
              <a:t>”. Provides an overview of the SAS domain for a SAS port. Also contain the actual wiring diagram, including checks for proper wiring. </a:t>
            </a:r>
            <a:r>
              <a:rPr lang="en-US" sz="1600" b="0" dirty="0">
                <a:solidFill>
                  <a:srgbClr val="000000"/>
                </a:solidFill>
              </a:rPr>
              <a:t>Only for SAS-based initiator ports. </a:t>
            </a:r>
          </a:p>
        </p:txBody>
      </p:sp>
    </p:spTree>
    <p:extLst>
      <p:ext uri="{BB962C8B-B14F-4D97-AF65-F5344CB8AC3E}">
        <p14:creationId xmlns:p14="http://schemas.microsoft.com/office/powerpoint/2010/main" val="416877487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56504"/>
            <a:ext cx="8117206" cy="276999"/>
          </a:xfrm>
        </p:spPr>
        <p:txBody>
          <a:bodyPr/>
          <a:lstStyle/>
          <a:p>
            <a:r>
              <a:rPr lang="en-US" dirty="0" smtClean="0"/>
              <a:t>FC and SAS related worksheets (“Port x - y”)</a:t>
            </a:r>
            <a:endParaRPr lang="en-US" dirty="0"/>
          </a:p>
        </p:txBody>
      </p:sp>
      <p:sp>
        <p:nvSpPr>
          <p:cNvPr id="3" name="Title 2"/>
          <p:cNvSpPr>
            <a:spLocks noGrp="1"/>
          </p:cNvSpPr>
          <p:nvPr>
            <p:ph type="title"/>
          </p:nvPr>
        </p:nvSpPr>
        <p:spPr>
          <a:xfrm>
            <a:off x="331470" y="140178"/>
            <a:ext cx="8117206" cy="430887"/>
          </a:xfrm>
        </p:spPr>
        <p:txBody>
          <a:bodyPr/>
          <a:lstStyle/>
          <a:p>
            <a:r>
              <a:rPr lang="en-US" dirty="0" smtClean="0"/>
              <a:t>iNex Spreadsheets</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21" y="1035180"/>
            <a:ext cx="8711873" cy="404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5520905" y="301925"/>
            <a:ext cx="2648354" cy="1302588"/>
            <a:chOff x="5520905" y="301925"/>
            <a:chExt cx="2648354" cy="1302588"/>
          </a:xfrm>
        </p:grpSpPr>
        <p:sp>
          <p:nvSpPr>
            <p:cNvPr id="5" name="Rounded Rectangle 4"/>
            <p:cNvSpPr/>
            <p:nvPr/>
          </p:nvSpPr>
          <p:spPr>
            <a:xfrm>
              <a:off x="5520905" y="1362974"/>
              <a:ext cx="439948" cy="241539"/>
            </a:xfrm>
            <a:prstGeom prst="roundRect">
              <a:avLst/>
            </a:prstGeom>
            <a:noFill/>
            <a:ln w="19050">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133381" y="301925"/>
              <a:ext cx="2035878" cy="512961"/>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Hyperlink to LESB  or SAS PEL</a:t>
              </a:r>
            </a:p>
            <a:p>
              <a:pPr marL="0" defTabSz="430213">
                <a:spcAft>
                  <a:spcPts val="400"/>
                </a:spcAft>
                <a:buSzPct val="100000"/>
              </a:pPr>
              <a:r>
                <a:rPr lang="en-US" sz="1200" dirty="0" smtClean="0">
                  <a:solidFill>
                    <a:srgbClr val="000000"/>
                  </a:solidFill>
                  <a:latin typeface="HP Simplified" pitchFamily="34" charset="0"/>
                  <a:cs typeface="HP Simplified" pitchFamily="34" charset="0"/>
                </a:rPr>
                <a:t>Worksheet of this port</a:t>
              </a:r>
            </a:p>
          </p:txBody>
        </p:sp>
        <p:cxnSp>
          <p:nvCxnSpPr>
            <p:cNvPr id="8" name="Curved Connector 7"/>
            <p:cNvCxnSpPr>
              <a:endCxn id="5" idx="0"/>
            </p:cNvCxnSpPr>
            <p:nvPr/>
          </p:nvCxnSpPr>
          <p:spPr>
            <a:xfrm rot="5400000">
              <a:off x="5534846" y="764438"/>
              <a:ext cx="804569" cy="392502"/>
            </a:xfrm>
            <a:prstGeom prst="curvedConnector3">
              <a:avLst>
                <a:gd name="adj1" fmla="val 680"/>
              </a:avLst>
            </a:prstGeom>
            <a:ln w="19050" cmpd="sng">
              <a:solidFill>
                <a:schemeClr val="accent2">
                  <a:shade val="95000"/>
                  <a:satMod val="105000"/>
                </a:schemeClr>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6756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FC and SAS related worksheets (“Cage Data” </a:t>
            </a:r>
            <a:r>
              <a:rPr lang="en-US" sz="1400" dirty="0" smtClean="0"/>
              <a:t>(DC4 cage – T- and V-Class)</a:t>
            </a:r>
            <a:r>
              <a:rPr lang="en-US" dirty="0" smtClean="0"/>
              <a:t>)</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227" y="1027565"/>
            <a:ext cx="2525699" cy="40814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9790" y="1043798"/>
            <a:ext cx="2477155" cy="40651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105" y="1057745"/>
            <a:ext cx="2477154" cy="40512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5516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02528"/>
            <a:ext cx="8117206" cy="276999"/>
          </a:xfrm>
        </p:spPr>
        <p:txBody>
          <a:bodyPr/>
          <a:lstStyle/>
          <a:p>
            <a:r>
              <a:rPr lang="en-US" dirty="0" smtClean="0"/>
              <a:t>More serious note</a:t>
            </a:r>
            <a:endParaRPr lang="en-US" dirty="0"/>
          </a:p>
        </p:txBody>
      </p:sp>
      <p:sp>
        <p:nvSpPr>
          <p:cNvPr id="3" name="Title 2"/>
          <p:cNvSpPr>
            <a:spLocks noGrp="1"/>
          </p:cNvSpPr>
          <p:nvPr>
            <p:ph type="title"/>
          </p:nvPr>
        </p:nvSpPr>
        <p:spPr>
          <a:xfrm>
            <a:off x="331470" y="128734"/>
            <a:ext cx="8117206" cy="430887"/>
          </a:xfrm>
        </p:spPr>
        <p:txBody>
          <a:bodyPr/>
          <a:lstStyle/>
          <a:p>
            <a:r>
              <a:rPr lang="en-US" dirty="0" smtClean="0"/>
              <a:t>Quick Introduction</a:t>
            </a:r>
            <a:endParaRPr lang="en-US" dirty="0"/>
          </a:p>
        </p:txBody>
      </p:sp>
      <p:sp>
        <p:nvSpPr>
          <p:cNvPr id="4" name="Content Placeholder 3"/>
          <p:cNvSpPr>
            <a:spLocks noGrp="1"/>
          </p:cNvSpPr>
          <p:nvPr>
            <p:ph sz="quarter" idx="10"/>
          </p:nvPr>
        </p:nvSpPr>
        <p:spPr>
          <a:xfrm>
            <a:off x="329184" y="954795"/>
            <a:ext cx="8119872" cy="3228975"/>
          </a:xfrm>
        </p:spPr>
        <p:txBody>
          <a:bodyPr/>
          <a:lstStyle/>
          <a:p>
            <a:pPr marL="285750" indent="-285750">
              <a:buFont typeface="Arial" panose="020B0604020202020204" pitchFamily="34" charset="0"/>
              <a:buChar char="•"/>
            </a:pPr>
            <a:r>
              <a:rPr lang="en-US" sz="2000" dirty="0" smtClean="0"/>
              <a:t>iNex is often used in combination with other, Unix-style, tools.</a:t>
            </a:r>
          </a:p>
          <a:p>
            <a:pPr marL="455613" lvl="2" indent="-285750">
              <a:buFont typeface="Arial" panose="020B0604020202020204" pitchFamily="34" charset="0"/>
              <a:buChar char="•"/>
            </a:pPr>
            <a:r>
              <a:rPr lang="en-US" sz="1600" dirty="0" smtClean="0"/>
              <a:t>A deep dive into a complex issue can be more efficient using Unix-style tools (</a:t>
            </a:r>
            <a:r>
              <a:rPr lang="en-US" sz="1600" dirty="0" err="1" smtClean="0"/>
              <a:t>awk</a:t>
            </a:r>
            <a:r>
              <a:rPr lang="en-US" sz="1600" dirty="0" smtClean="0"/>
              <a:t> / </a:t>
            </a:r>
            <a:r>
              <a:rPr lang="en-US" sz="1600" dirty="0" err="1" smtClean="0"/>
              <a:t>grep</a:t>
            </a:r>
            <a:r>
              <a:rPr lang="en-US" sz="1600" dirty="0" smtClean="0"/>
              <a:t> / cat / vi ) than Microsoft Excel filter options. </a:t>
            </a:r>
          </a:p>
          <a:p>
            <a:pPr marL="455613" lvl="2" indent="-285750">
              <a:buFont typeface="Arial" panose="020B0604020202020204" pitchFamily="34" charset="0"/>
              <a:buChar char="•"/>
            </a:pPr>
            <a:r>
              <a:rPr lang="en-US" sz="1600" dirty="0" smtClean="0"/>
              <a:t>Typical support environment is Windows based workstation with Virtualized Unix environment:</a:t>
            </a:r>
          </a:p>
          <a:p>
            <a:pPr marL="627063" lvl="3" indent="-285750">
              <a:buFont typeface="Arial" panose="020B0604020202020204" pitchFamily="34" charset="0"/>
              <a:buChar char="•"/>
            </a:pPr>
            <a:r>
              <a:rPr lang="en-US" sz="1600" dirty="0" err="1" smtClean="0"/>
              <a:t>MobaXterm</a:t>
            </a:r>
            <a:endParaRPr lang="en-US" sz="1600" dirty="0" smtClean="0"/>
          </a:p>
          <a:p>
            <a:pPr marL="627063" lvl="3" indent="-285750">
              <a:buFont typeface="Arial" panose="020B0604020202020204" pitchFamily="34" charset="0"/>
              <a:buChar char="•"/>
            </a:pPr>
            <a:r>
              <a:rPr lang="en-US" sz="1600" dirty="0" err="1" smtClean="0"/>
              <a:t>Vmware</a:t>
            </a:r>
            <a:r>
              <a:rPr lang="en-US" sz="1600" dirty="0" smtClean="0"/>
              <a:t> Workstation / Oracle </a:t>
            </a:r>
            <a:r>
              <a:rPr lang="en-US" sz="1600" dirty="0" err="1" smtClean="0"/>
              <a:t>VirtualBox</a:t>
            </a:r>
            <a:r>
              <a:rPr lang="en-US" sz="1600" dirty="0" smtClean="0"/>
              <a:t> with Linux VM in combination with shared access to Windows directories. </a:t>
            </a:r>
          </a:p>
          <a:p>
            <a:pPr marL="285750" indent="-285750">
              <a:buFont typeface="Arial" panose="020B0604020202020204" pitchFamily="34" charset="0"/>
              <a:buChar char="•"/>
            </a:pPr>
            <a:r>
              <a:rPr lang="en-US" sz="2000" dirty="0" err="1" smtClean="0"/>
              <a:t>iNex</a:t>
            </a:r>
            <a:r>
              <a:rPr lang="en-US" sz="2000" dirty="0" smtClean="0"/>
              <a:t> contains, uses and produces “HP Internal Information”, like CFI’s, suspect serial number ranges, etc. Therefore, iNex is “</a:t>
            </a:r>
            <a:r>
              <a:rPr lang="en-US" sz="2000" dirty="0" smtClean="0">
                <a:solidFill>
                  <a:srgbClr val="FF0000"/>
                </a:solidFill>
              </a:rPr>
              <a:t>HP Internal Use Only</a:t>
            </a:r>
            <a:r>
              <a:rPr lang="en-US" sz="2000" dirty="0" smtClean="0"/>
              <a:t>”, just like this presentation.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225065434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87" y="1201176"/>
            <a:ext cx="8902460" cy="281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ubtitle 1"/>
          <p:cNvSpPr>
            <a:spLocks noGrp="1"/>
          </p:cNvSpPr>
          <p:nvPr>
            <p:ph type="subTitle" idx="1"/>
          </p:nvPr>
        </p:nvSpPr>
        <p:spPr/>
        <p:txBody>
          <a:bodyPr/>
          <a:lstStyle/>
          <a:p>
            <a:r>
              <a:rPr lang="en-US" dirty="0" smtClean="0"/>
              <a:t>FC and SAS related worksheets (“Cage Data” </a:t>
            </a:r>
            <a:r>
              <a:rPr lang="en-US" sz="1400" dirty="0" smtClean="0"/>
              <a:t>(DCN1 / DCS1 EOS)</a:t>
            </a:r>
            <a:r>
              <a:rPr lang="en-US" dirty="0" smtClean="0"/>
              <a:t>)</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5" name="Rectangle 4"/>
          <p:cNvSpPr/>
          <p:nvPr/>
        </p:nvSpPr>
        <p:spPr>
          <a:xfrm>
            <a:off x="1871932" y="2976113"/>
            <a:ext cx="293298" cy="224287"/>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8" name="Rectangle 17"/>
          <p:cNvSpPr/>
          <p:nvPr/>
        </p:nvSpPr>
        <p:spPr>
          <a:xfrm>
            <a:off x="3395866" y="2973245"/>
            <a:ext cx="293298" cy="224287"/>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9" name="Rectangle 18"/>
          <p:cNvSpPr/>
          <p:nvPr/>
        </p:nvSpPr>
        <p:spPr>
          <a:xfrm>
            <a:off x="2633910" y="2979003"/>
            <a:ext cx="293298" cy="224287"/>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0" name="Rectangle 19"/>
          <p:cNvSpPr/>
          <p:nvPr/>
        </p:nvSpPr>
        <p:spPr>
          <a:xfrm>
            <a:off x="1506772" y="2981871"/>
            <a:ext cx="293298" cy="224287"/>
          </a:xfrm>
          <a:prstGeom prst="rect">
            <a:avLst/>
          </a:prstGeom>
          <a:noFill/>
          <a:ln w="19050">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1" name="Rectangle 20"/>
          <p:cNvSpPr/>
          <p:nvPr/>
        </p:nvSpPr>
        <p:spPr>
          <a:xfrm>
            <a:off x="3030706" y="2979003"/>
            <a:ext cx="293298" cy="224287"/>
          </a:xfrm>
          <a:prstGeom prst="rect">
            <a:avLst/>
          </a:prstGeom>
          <a:noFill/>
          <a:ln w="19050">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2" name="Rectangle 21"/>
          <p:cNvSpPr/>
          <p:nvPr/>
        </p:nvSpPr>
        <p:spPr>
          <a:xfrm>
            <a:off x="2268750" y="2984761"/>
            <a:ext cx="293298" cy="224287"/>
          </a:xfrm>
          <a:prstGeom prst="rect">
            <a:avLst/>
          </a:prstGeom>
          <a:noFill/>
          <a:ln w="19050">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7" name="TextBox 16"/>
          <p:cNvSpPr txBox="1"/>
          <p:nvPr/>
        </p:nvSpPr>
        <p:spPr>
          <a:xfrm>
            <a:off x="1498664" y="4237674"/>
            <a:ext cx="2456122" cy="253916"/>
          </a:xfrm>
          <a:prstGeom prst="rect">
            <a:avLst/>
          </a:prstGeom>
          <a:noFill/>
          <a:ln w="19050">
            <a:solidFill>
              <a:srgbClr val="FF0000"/>
            </a:solidFill>
          </a:ln>
        </p:spPr>
        <p:txBody>
          <a:bodyPr wrap="none" rtlCol="0">
            <a:spAutoFit/>
          </a:bodyPr>
          <a:lstStyle/>
          <a:p>
            <a:pPr marL="0" defTabSz="430213">
              <a:spcAft>
                <a:spcPts val="400"/>
              </a:spcAft>
              <a:buSzPct val="100000"/>
            </a:pPr>
            <a:r>
              <a:rPr lang="en-US" sz="1050" dirty="0" smtClean="0">
                <a:solidFill>
                  <a:srgbClr val="000000"/>
                </a:solidFill>
                <a:latin typeface="HP Simplified" pitchFamily="34" charset="0"/>
                <a:cs typeface="HP Simplified" pitchFamily="34" charset="0"/>
              </a:rPr>
              <a:t>Cage position in SAS domain on Port 1:01</a:t>
            </a:r>
          </a:p>
        </p:txBody>
      </p:sp>
      <p:sp>
        <p:nvSpPr>
          <p:cNvPr id="26" name="TextBox 25"/>
          <p:cNvSpPr txBox="1"/>
          <p:nvPr/>
        </p:nvSpPr>
        <p:spPr>
          <a:xfrm>
            <a:off x="1487170" y="4528090"/>
            <a:ext cx="2456122" cy="253916"/>
          </a:xfrm>
          <a:prstGeom prst="rect">
            <a:avLst/>
          </a:prstGeom>
          <a:noFill/>
          <a:ln w="19050">
            <a:solidFill>
              <a:srgbClr val="00B050"/>
            </a:solidFill>
          </a:ln>
        </p:spPr>
        <p:txBody>
          <a:bodyPr wrap="none" rtlCol="0">
            <a:spAutoFit/>
          </a:bodyPr>
          <a:lstStyle/>
          <a:p>
            <a:pPr marL="0" defTabSz="430213">
              <a:spcAft>
                <a:spcPts val="400"/>
              </a:spcAft>
              <a:buSzPct val="100000"/>
            </a:pPr>
            <a:r>
              <a:rPr lang="en-US" sz="1050" dirty="0" smtClean="0">
                <a:solidFill>
                  <a:srgbClr val="000000"/>
                </a:solidFill>
                <a:latin typeface="HP Simplified" pitchFamily="34" charset="0"/>
                <a:cs typeface="HP Simplified" pitchFamily="34" charset="0"/>
              </a:rPr>
              <a:t>Cage position in SAS domain on Port 0:01</a:t>
            </a:r>
          </a:p>
        </p:txBody>
      </p:sp>
      <p:sp>
        <p:nvSpPr>
          <p:cNvPr id="14" name="Rectangle 13"/>
          <p:cNvSpPr/>
          <p:nvPr/>
        </p:nvSpPr>
        <p:spPr>
          <a:xfrm>
            <a:off x="4160712" y="2987629"/>
            <a:ext cx="293298" cy="224287"/>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5" name="Rectangle 14"/>
          <p:cNvSpPr/>
          <p:nvPr/>
        </p:nvSpPr>
        <p:spPr>
          <a:xfrm>
            <a:off x="3786926" y="2984761"/>
            <a:ext cx="293298" cy="224287"/>
          </a:xfrm>
          <a:prstGeom prst="rect">
            <a:avLst/>
          </a:prstGeom>
          <a:noFill/>
          <a:ln w="19050">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6" name="Rectangle 15"/>
          <p:cNvSpPr/>
          <p:nvPr/>
        </p:nvSpPr>
        <p:spPr>
          <a:xfrm>
            <a:off x="4925558" y="2993387"/>
            <a:ext cx="293298" cy="224287"/>
          </a:xfrm>
          <a:prstGeom prst="rect">
            <a:avLst/>
          </a:prstGeom>
          <a:noFill/>
          <a:ln w="190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3" name="Rectangle 22"/>
          <p:cNvSpPr/>
          <p:nvPr/>
        </p:nvSpPr>
        <p:spPr>
          <a:xfrm>
            <a:off x="4551772" y="2990519"/>
            <a:ext cx="293298" cy="224287"/>
          </a:xfrm>
          <a:prstGeom prst="rect">
            <a:avLst/>
          </a:prstGeom>
          <a:noFill/>
          <a:ln w="19050">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701329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10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2500"/>
                            </p:stCondLst>
                            <p:childTnLst>
                              <p:par>
                                <p:cTn id="20" presetID="16" presetClass="entr" presetSubtype="21" fill="hold" grpId="0" nodeType="afterEffect">
                                  <p:stCondLst>
                                    <p:cond delay="100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par>
                          <p:cTn id="23" fill="hold">
                            <p:stCondLst>
                              <p:cond delay="4000"/>
                            </p:stCondLst>
                            <p:childTnLst>
                              <p:par>
                                <p:cTn id="24" presetID="16" presetClass="entr" presetSubtype="21" fill="hold" grpId="0" nodeType="after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barn(inVertical)">
                                      <p:cBhvr>
                                        <p:cTn id="34" dur="500"/>
                                        <p:tgtEl>
                                          <p:spTgt spid="26"/>
                                        </p:tgtEl>
                                      </p:cBhvr>
                                    </p:animEffect>
                                  </p:childTnLst>
                                </p:cTn>
                              </p:par>
                            </p:childTnLst>
                          </p:cTn>
                        </p:par>
                        <p:par>
                          <p:cTn id="35" fill="hold">
                            <p:stCondLst>
                              <p:cond delay="500"/>
                            </p:stCondLst>
                            <p:childTnLst>
                              <p:par>
                                <p:cTn id="36" presetID="16" presetClass="entr" presetSubtype="21" fill="hold" grpId="0" nodeType="afterEffect">
                                  <p:stCondLst>
                                    <p:cond delay="1000"/>
                                  </p:stCondLst>
                                  <p:childTnLst>
                                    <p:set>
                                      <p:cBhvr>
                                        <p:cTn id="37" dur="1" fill="hold">
                                          <p:stCondLst>
                                            <p:cond delay="0"/>
                                          </p:stCondLst>
                                        </p:cTn>
                                        <p:tgtEl>
                                          <p:spTgt spid="22"/>
                                        </p:tgtEl>
                                        <p:attrNameLst>
                                          <p:attrName>style.visibility</p:attrName>
                                        </p:attrNameLst>
                                      </p:cBhvr>
                                      <p:to>
                                        <p:strVal val="visible"/>
                                      </p:to>
                                    </p:set>
                                    <p:animEffect transition="in" filter="barn(inVertical)">
                                      <p:cBhvr>
                                        <p:cTn id="38" dur="500"/>
                                        <p:tgtEl>
                                          <p:spTgt spid="22"/>
                                        </p:tgtEl>
                                      </p:cBhvr>
                                    </p:animEffect>
                                  </p:childTnLst>
                                </p:cTn>
                              </p:par>
                            </p:childTnLst>
                          </p:cTn>
                        </p:par>
                        <p:par>
                          <p:cTn id="39" fill="hold">
                            <p:stCondLst>
                              <p:cond delay="2000"/>
                            </p:stCondLst>
                            <p:childTnLst>
                              <p:par>
                                <p:cTn id="40" presetID="16" presetClass="entr" presetSubtype="21" fill="hold" grpId="0" nodeType="afterEffect">
                                  <p:stCondLst>
                                    <p:cond delay="1000"/>
                                  </p:stCondLst>
                                  <p:childTnLst>
                                    <p:set>
                                      <p:cBhvr>
                                        <p:cTn id="41" dur="1" fill="hold">
                                          <p:stCondLst>
                                            <p:cond delay="0"/>
                                          </p:stCondLst>
                                        </p:cTn>
                                        <p:tgtEl>
                                          <p:spTgt spid="21"/>
                                        </p:tgtEl>
                                        <p:attrNameLst>
                                          <p:attrName>style.visibility</p:attrName>
                                        </p:attrNameLst>
                                      </p:cBhvr>
                                      <p:to>
                                        <p:strVal val="visible"/>
                                      </p:to>
                                    </p:set>
                                    <p:animEffect transition="in" filter="barn(inVertical)">
                                      <p:cBhvr>
                                        <p:cTn id="42" dur="500"/>
                                        <p:tgtEl>
                                          <p:spTgt spid="21"/>
                                        </p:tgtEl>
                                      </p:cBhvr>
                                    </p:animEffect>
                                  </p:childTnLst>
                                </p:cTn>
                              </p:par>
                            </p:childTnLst>
                          </p:cTn>
                        </p:par>
                        <p:par>
                          <p:cTn id="43" fill="hold">
                            <p:stCondLst>
                              <p:cond delay="3500"/>
                            </p:stCondLst>
                            <p:childTnLst>
                              <p:par>
                                <p:cTn id="44" presetID="16" presetClass="entr" presetSubtype="21" fill="hold" grpId="0" nodeType="afterEffect">
                                  <p:stCondLst>
                                    <p:cond delay="100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childTnLst>
                          </p:cTn>
                        </p:par>
                        <p:par>
                          <p:cTn id="47" fill="hold">
                            <p:stCondLst>
                              <p:cond delay="5000"/>
                            </p:stCondLst>
                            <p:childTnLst>
                              <p:par>
                                <p:cTn id="48" presetID="16" presetClass="entr" presetSubtype="21" fill="hold" grpId="0" nodeType="afterEffect">
                                  <p:stCondLst>
                                    <p:cond delay="1000"/>
                                  </p:stCondLst>
                                  <p:childTnLst>
                                    <p:set>
                                      <p:cBhvr>
                                        <p:cTn id="49" dur="1" fill="hold">
                                          <p:stCondLst>
                                            <p:cond delay="0"/>
                                          </p:stCondLst>
                                        </p:cTn>
                                        <p:tgtEl>
                                          <p:spTgt spid="23"/>
                                        </p:tgtEl>
                                        <p:attrNameLst>
                                          <p:attrName>style.visibility</p:attrName>
                                        </p:attrNameLst>
                                      </p:cBhvr>
                                      <p:to>
                                        <p:strVal val="visible"/>
                                      </p:to>
                                    </p:set>
                                    <p:animEffect transition="in" filter="barn(inVertic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animBg="1"/>
      <p:bldP spid="20" grpId="0" animBg="1"/>
      <p:bldP spid="21" grpId="0" animBg="1"/>
      <p:bldP spid="22" grpId="0" animBg="1"/>
      <p:bldP spid="17" grpId="0" animBg="1"/>
      <p:bldP spid="26" grpId="0" animBg="1"/>
      <p:bldP spid="14" grpId="0" animBg="1"/>
      <p:bldP spid="15" grpId="0" animBg="1"/>
      <p:bldP spid="16" grpId="0" animBg="1"/>
      <p:bldP spid="2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FC and SAS related worksheets (“Cage </a:t>
            </a:r>
            <a:r>
              <a:rPr lang="en-US" dirty="0" err="1" smtClean="0"/>
              <a:t>Comms</a:t>
            </a:r>
            <a:r>
              <a:rPr lang="en-US" dirty="0"/>
              <a:t>” </a:t>
            </a:r>
            <a:r>
              <a:rPr lang="en-US" sz="1400" dirty="0"/>
              <a:t>(DC4 cage – T- and </a:t>
            </a:r>
            <a:r>
              <a:rPr lang="en-US" sz="1400" dirty="0" smtClean="0"/>
              <a:t>V-Class)</a:t>
            </a:r>
            <a:r>
              <a:rPr lang="en-US" dirty="0" smtClean="0"/>
              <a:t>)</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293" y="1123337"/>
            <a:ext cx="8514288" cy="3929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877306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FC and SAS related worksheets (“Cage </a:t>
            </a:r>
            <a:r>
              <a:rPr lang="en-US" dirty="0" err="1" smtClean="0"/>
              <a:t>Comms</a:t>
            </a:r>
            <a:r>
              <a:rPr lang="en-US" dirty="0" smtClean="0"/>
              <a:t>” </a:t>
            </a:r>
            <a:r>
              <a:rPr lang="en-US" sz="1400" dirty="0"/>
              <a:t>(DCN1 / DCS1 EOS</a:t>
            </a:r>
            <a:r>
              <a:rPr lang="en-US" sz="1400" dirty="0" smtClean="0"/>
              <a:t>)</a:t>
            </a:r>
            <a:r>
              <a:rPr lang="en-US" dirty="0" smtClean="0"/>
              <a:t>)</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243" y="1026543"/>
            <a:ext cx="5693435" cy="403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091116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672" y="1035171"/>
            <a:ext cx="6996022" cy="40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ubtitle 1"/>
          <p:cNvSpPr>
            <a:spLocks noGrp="1"/>
          </p:cNvSpPr>
          <p:nvPr>
            <p:ph type="subTitle" idx="1"/>
          </p:nvPr>
        </p:nvSpPr>
        <p:spPr/>
        <p:txBody>
          <a:bodyPr/>
          <a:lstStyle/>
          <a:p>
            <a:r>
              <a:rPr lang="en-US" dirty="0" smtClean="0"/>
              <a:t>FC and SAS related worksheets (“Port n:s:p LESB 1/2”)</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grpSp>
        <p:nvGrpSpPr>
          <p:cNvPr id="11" name="Group 10"/>
          <p:cNvGrpSpPr/>
          <p:nvPr/>
        </p:nvGrpSpPr>
        <p:grpSpPr>
          <a:xfrm>
            <a:off x="603851" y="224229"/>
            <a:ext cx="8298615" cy="1095612"/>
            <a:chOff x="603851" y="224229"/>
            <a:chExt cx="8298615" cy="1095612"/>
          </a:xfrm>
        </p:grpSpPr>
        <p:sp>
          <p:nvSpPr>
            <p:cNvPr id="4" name="Rounded Rectangle 3"/>
            <p:cNvSpPr/>
            <p:nvPr/>
          </p:nvSpPr>
          <p:spPr>
            <a:xfrm>
              <a:off x="603851" y="1086930"/>
              <a:ext cx="2665562" cy="232911"/>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564708" y="224229"/>
              <a:ext cx="2337758" cy="646331"/>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Lists N:S:P, Port WWN, Port Type,  Port SID, Hyperlink back to port on “Ports x – y” worksheet</a:t>
              </a:r>
            </a:p>
          </p:txBody>
        </p:sp>
        <p:cxnSp>
          <p:nvCxnSpPr>
            <p:cNvPr id="9" name="Curved Connector 8"/>
            <p:cNvCxnSpPr>
              <a:stCxn id="5" idx="1"/>
            </p:cNvCxnSpPr>
            <p:nvPr/>
          </p:nvCxnSpPr>
          <p:spPr>
            <a:xfrm rot="10800000" flipV="1">
              <a:off x="3269414" y="547394"/>
              <a:ext cx="3295294" cy="643051"/>
            </a:xfrm>
            <a:prstGeom prst="curvedConnector3">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46" name="Group 45"/>
          <p:cNvGrpSpPr/>
          <p:nvPr/>
        </p:nvGrpSpPr>
        <p:grpSpPr>
          <a:xfrm>
            <a:off x="3794199" y="1567141"/>
            <a:ext cx="5108267" cy="1569883"/>
            <a:chOff x="3794199" y="1567141"/>
            <a:chExt cx="5108267" cy="1569883"/>
          </a:xfrm>
        </p:grpSpPr>
        <p:sp>
          <p:nvSpPr>
            <p:cNvPr id="14" name="Oval 13"/>
            <p:cNvSpPr/>
            <p:nvPr/>
          </p:nvSpPr>
          <p:spPr>
            <a:xfrm>
              <a:off x="5116845" y="1567141"/>
              <a:ext cx="168215" cy="198407"/>
            </a:xfrm>
            <a:prstGeom prst="ellipse">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6564708" y="2613804"/>
              <a:ext cx="2337758" cy="523220"/>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Sum of delta in LESB counters on specific date/time</a:t>
              </a:r>
              <a:r>
                <a:rPr lang="en-US" sz="1600" dirty="0" smtClean="0">
                  <a:solidFill>
                    <a:srgbClr val="000000"/>
                  </a:solidFill>
                  <a:latin typeface="HP Simplified" pitchFamily="34" charset="0"/>
                  <a:cs typeface="HP Simplified" pitchFamily="34" charset="0"/>
                </a:rPr>
                <a:t> </a:t>
              </a:r>
            </a:p>
          </p:txBody>
        </p:sp>
        <p:sp>
          <p:nvSpPr>
            <p:cNvPr id="41" name="Oval 40"/>
            <p:cNvSpPr/>
            <p:nvPr/>
          </p:nvSpPr>
          <p:spPr>
            <a:xfrm>
              <a:off x="3794199" y="1581525"/>
              <a:ext cx="168215" cy="198407"/>
            </a:xfrm>
            <a:prstGeom prst="ellipse">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 name="Curved Connector 41"/>
            <p:cNvCxnSpPr>
              <a:stCxn id="13" idx="1"/>
              <a:endCxn id="41" idx="4"/>
            </p:cNvCxnSpPr>
            <p:nvPr/>
          </p:nvCxnSpPr>
          <p:spPr>
            <a:xfrm rot="10800000">
              <a:off x="3878308" y="1779932"/>
              <a:ext cx="2686401" cy="1095482"/>
            </a:xfrm>
            <a:prstGeom prst="curvedConnector2">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4" name="Curved Connector 43"/>
            <p:cNvCxnSpPr>
              <a:endCxn id="14" idx="4"/>
            </p:cNvCxnSpPr>
            <p:nvPr/>
          </p:nvCxnSpPr>
          <p:spPr>
            <a:xfrm rot="10800000">
              <a:off x="5200954" y="1765548"/>
              <a:ext cx="1363755" cy="1109866"/>
            </a:xfrm>
            <a:prstGeom prst="curvedConnector2">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4411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down)">
                                      <p:cBhvr>
                                        <p:cTn id="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61618"/>
            <a:ext cx="8117206" cy="276999"/>
          </a:xfrm>
        </p:spPr>
        <p:txBody>
          <a:bodyPr/>
          <a:lstStyle/>
          <a:p>
            <a:r>
              <a:rPr lang="en-US" dirty="0" smtClean="0"/>
              <a:t>FC and SAS related worksheets (“Port n:s:p LESB 2/2”)</a:t>
            </a:r>
            <a:endParaRPr lang="en-US" dirty="0"/>
          </a:p>
        </p:txBody>
      </p:sp>
      <p:sp>
        <p:nvSpPr>
          <p:cNvPr id="3" name="Title 2"/>
          <p:cNvSpPr>
            <a:spLocks noGrp="1"/>
          </p:cNvSpPr>
          <p:nvPr>
            <p:ph type="title"/>
          </p:nvPr>
        </p:nvSpPr>
        <p:spPr>
          <a:xfrm>
            <a:off x="331470" y="45292"/>
            <a:ext cx="8117206" cy="430887"/>
          </a:xfrm>
        </p:spPr>
        <p:txBody>
          <a:bodyPr/>
          <a:lstStyle/>
          <a:p>
            <a:r>
              <a:rPr lang="en-US" dirty="0" smtClean="0"/>
              <a:t>iNex Spreadsheets</a:t>
            </a:r>
            <a:endParaRPr lang="en-US" dirty="0"/>
          </a:p>
        </p:txBody>
      </p:sp>
      <p:grpSp>
        <p:nvGrpSpPr>
          <p:cNvPr id="5" name="Group 4"/>
          <p:cNvGrpSpPr/>
          <p:nvPr/>
        </p:nvGrpSpPr>
        <p:grpSpPr>
          <a:xfrm>
            <a:off x="299050" y="817488"/>
            <a:ext cx="8560277" cy="1547740"/>
            <a:chOff x="299050" y="817488"/>
            <a:chExt cx="8560277" cy="154774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050" y="817488"/>
              <a:ext cx="4825041" cy="154774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76512" y="1293963"/>
              <a:ext cx="2682815" cy="461665"/>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Lists the encountered devices / hosts on this port</a:t>
              </a:r>
            </a:p>
          </p:txBody>
        </p:sp>
      </p:grpSp>
      <p:grpSp>
        <p:nvGrpSpPr>
          <p:cNvPr id="6" name="Group 5"/>
          <p:cNvGrpSpPr/>
          <p:nvPr/>
        </p:nvGrpSpPr>
        <p:grpSpPr>
          <a:xfrm>
            <a:off x="307676" y="2411323"/>
            <a:ext cx="8557409" cy="1311574"/>
            <a:chOff x="307676" y="2411323"/>
            <a:chExt cx="8557409" cy="1311574"/>
          </a:xfrm>
        </p:grpSpPr>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76" y="2411323"/>
              <a:ext cx="4816416" cy="13115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182270" y="2515987"/>
              <a:ext cx="2682815" cy="1015663"/>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Lists the encountered devices / hosts on this port, their presence / absence / appearance in this time sample and the delta in LESB counters compared to previous time sample. </a:t>
              </a:r>
            </a:p>
          </p:txBody>
        </p:sp>
      </p:grpSp>
      <p:grpSp>
        <p:nvGrpSpPr>
          <p:cNvPr id="7" name="Group 6"/>
          <p:cNvGrpSpPr/>
          <p:nvPr/>
        </p:nvGrpSpPr>
        <p:grpSpPr>
          <a:xfrm>
            <a:off x="316302" y="3790330"/>
            <a:ext cx="8554541" cy="1292038"/>
            <a:chOff x="316302" y="3790330"/>
            <a:chExt cx="8554541" cy="1292038"/>
          </a:xfrm>
        </p:grpSpPr>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302" y="3790330"/>
              <a:ext cx="4807790" cy="12920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188028" y="4255571"/>
              <a:ext cx="2682815" cy="646331"/>
            </a:xfrm>
            <a:prstGeom prst="rect">
              <a:avLst/>
            </a:prstGeom>
            <a:solidFill>
              <a:schemeClr val="bg1"/>
            </a:solid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Lists the encountered devices / hosts on this port, their initial WWN, SID and LESB counter</a:t>
              </a:r>
            </a:p>
          </p:txBody>
        </p:sp>
      </p:grpSp>
    </p:spTree>
    <p:extLst>
      <p:ext uri="{BB962C8B-B14F-4D97-AF65-F5344CB8AC3E}">
        <p14:creationId xmlns:p14="http://schemas.microsoft.com/office/powerpoint/2010/main" val="417964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FC and SAS related worksheets (“Port n:s:p SAS PEL 1/2”)</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181" y="1072165"/>
            <a:ext cx="8471139" cy="4017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816698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FC and SAS related worksheets (“Port n:s:p SAS PEL 2/2”)</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426" y="1047040"/>
            <a:ext cx="8134708" cy="4073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932788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22000"/>
            <a:ext cx="8117206" cy="276999"/>
          </a:xfrm>
        </p:spPr>
        <p:txBody>
          <a:bodyPr/>
          <a:lstStyle/>
          <a:p>
            <a:r>
              <a:rPr lang="en-US" dirty="0" smtClean="0"/>
              <a:t>FC and SAS related worksheets (“Port n:s:p SAS Domain”)</a:t>
            </a:r>
            <a:endParaRPr lang="en-US" dirty="0"/>
          </a:p>
        </p:txBody>
      </p:sp>
      <p:sp>
        <p:nvSpPr>
          <p:cNvPr id="3" name="Title 2"/>
          <p:cNvSpPr>
            <a:spLocks noGrp="1"/>
          </p:cNvSpPr>
          <p:nvPr>
            <p:ph type="title"/>
          </p:nvPr>
        </p:nvSpPr>
        <p:spPr>
          <a:xfrm>
            <a:off x="331470" y="105674"/>
            <a:ext cx="8117206" cy="430887"/>
          </a:xfrm>
        </p:spPr>
        <p:txBody>
          <a:bodyPr/>
          <a:lstStyle/>
          <a:p>
            <a:r>
              <a:rPr lang="en-US" dirty="0" smtClean="0"/>
              <a:t>iNex Spreadsheets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51" y="888521"/>
            <a:ext cx="7343025" cy="4254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5848709" y="1043796"/>
            <a:ext cx="1555667" cy="2352019"/>
            <a:chOff x="5848709" y="1043796"/>
            <a:chExt cx="1555667" cy="2352019"/>
          </a:xfrm>
        </p:grpSpPr>
        <p:sp>
          <p:nvSpPr>
            <p:cNvPr id="4" name="Rounded Rectangle 3"/>
            <p:cNvSpPr/>
            <p:nvPr/>
          </p:nvSpPr>
          <p:spPr>
            <a:xfrm>
              <a:off x="5848709" y="1043796"/>
              <a:ext cx="1555667" cy="1061049"/>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5848709" y="2872595"/>
              <a:ext cx="1555667" cy="523220"/>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Actual SAS cable wiring diagram</a:t>
              </a:r>
            </a:p>
          </p:txBody>
        </p:sp>
        <p:cxnSp>
          <p:nvCxnSpPr>
            <p:cNvPr id="7" name="Straight Arrow Connector 6"/>
            <p:cNvCxnSpPr>
              <a:stCxn id="5" idx="0"/>
              <a:endCxn id="4" idx="2"/>
            </p:cNvCxnSpPr>
            <p:nvPr/>
          </p:nvCxnSpPr>
          <p:spPr>
            <a:xfrm flipV="1">
              <a:off x="6626543" y="2104845"/>
              <a:ext cx="0" cy="767750"/>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0475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Miscellaneous worksheets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sp>
        <p:nvSpPr>
          <p:cNvPr id="4" name="Content Placeholder 3"/>
          <p:cNvSpPr>
            <a:spLocks noGrp="1"/>
          </p:cNvSpPr>
          <p:nvPr>
            <p:ph sz="quarter" idx="10"/>
          </p:nvPr>
        </p:nvSpPr>
        <p:spPr/>
        <p:txBody>
          <a:bodyPr/>
          <a:lstStyle/>
          <a:p>
            <a:r>
              <a:rPr lang="en-US" dirty="0" smtClean="0"/>
              <a:t>6 worksheets:</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Cluster</a:t>
            </a:r>
            <a:r>
              <a:rPr lang="en-US" sz="1600" b="0" dirty="0" smtClean="0">
                <a:solidFill>
                  <a:srgbClr val="000000"/>
                </a:solidFill>
              </a:rPr>
              <a:t>”. Provides an overview of system wide information, like system parameters, licensing, LDAP configuration, User connections, IOCTL information, </a:t>
            </a:r>
            <a:r>
              <a:rPr lang="en-US" sz="1600" b="0" dirty="0" err="1" smtClean="0">
                <a:solidFill>
                  <a:srgbClr val="000000"/>
                </a:solidFill>
              </a:rPr>
              <a:t>sysmgr</a:t>
            </a:r>
            <a:r>
              <a:rPr lang="en-US" sz="1600" b="0" dirty="0" smtClean="0">
                <a:solidFill>
                  <a:srgbClr val="000000"/>
                </a:solidFill>
              </a:rPr>
              <a:t> status, detailed version information.</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Nodes</a:t>
            </a:r>
            <a:r>
              <a:rPr lang="en-US" sz="1600" b="0" dirty="0" smtClean="0">
                <a:solidFill>
                  <a:srgbClr val="000000"/>
                </a:solidFill>
              </a:rPr>
              <a:t>”. Provides an overview of all nodes in the system including their characteristics</a:t>
            </a:r>
          </a:p>
          <a:p>
            <a:pPr marL="285750" indent="-285750">
              <a:buFont typeface="Arial" panose="020B0604020202020204" pitchFamily="34" charset="0"/>
              <a:buChar char="•"/>
            </a:pPr>
            <a:r>
              <a:rPr lang="en-US" sz="1600" b="0" dirty="0" smtClean="0">
                <a:solidFill>
                  <a:srgbClr val="000000"/>
                </a:solidFill>
              </a:rPr>
              <a:t>“</a:t>
            </a:r>
            <a:r>
              <a:rPr lang="en-US" sz="1600" b="0" i="1" dirty="0" err="1" smtClean="0">
                <a:solidFill>
                  <a:srgbClr val="FF0000"/>
                </a:solidFill>
              </a:rPr>
              <a:t>LogicalDisks</a:t>
            </a:r>
            <a:r>
              <a:rPr lang="en-US" sz="1600" b="0" dirty="0" smtClean="0">
                <a:solidFill>
                  <a:srgbClr val="000000"/>
                </a:solidFill>
              </a:rPr>
              <a:t>”. Provides an overview of all LDs including their characteristics and PD mapping (if available). </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Memory</a:t>
            </a:r>
            <a:r>
              <a:rPr lang="en-US" sz="1600" b="0" dirty="0" smtClean="0">
                <a:solidFill>
                  <a:srgbClr val="000000"/>
                </a:solidFill>
              </a:rPr>
              <a:t>”. Provides a chronological overview of the memory usage per node during the monitor window. </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Tasks</a:t>
            </a:r>
            <a:r>
              <a:rPr lang="en-US" sz="1600" b="0" dirty="0" smtClean="0">
                <a:solidFill>
                  <a:srgbClr val="000000"/>
                </a:solidFill>
              </a:rPr>
              <a:t>”. Provides a chronological (reversed order) overview of the start- and completion time of a task, completion status and links to the task details. </a:t>
            </a:r>
          </a:p>
          <a:p>
            <a:pPr marL="285750" indent="-285750">
              <a:buFont typeface="Arial" panose="020B0604020202020204" pitchFamily="34" charset="0"/>
              <a:buChar char="•"/>
            </a:pPr>
            <a:r>
              <a:rPr lang="en-US" sz="1600" b="0" dirty="0" smtClean="0">
                <a:solidFill>
                  <a:srgbClr val="000000"/>
                </a:solidFill>
              </a:rPr>
              <a:t>“</a:t>
            </a:r>
            <a:r>
              <a:rPr lang="en-US" sz="1600" b="0" i="1" dirty="0" smtClean="0">
                <a:solidFill>
                  <a:srgbClr val="FF0000"/>
                </a:solidFill>
              </a:rPr>
              <a:t>iSCSI stats</a:t>
            </a:r>
            <a:r>
              <a:rPr lang="en-US" sz="1600" b="0" dirty="0" smtClean="0">
                <a:solidFill>
                  <a:srgbClr val="000000"/>
                </a:solidFill>
              </a:rPr>
              <a:t>”. Provides an overview of the iSCSI statistics, including error counters. </a:t>
            </a:r>
          </a:p>
          <a:p>
            <a:pPr marL="285750" indent="-285750">
              <a:buFont typeface="Arial" panose="020B0604020202020204" pitchFamily="34" charset="0"/>
              <a:buChar char="•"/>
            </a:pPr>
            <a:r>
              <a:rPr lang="en-US" sz="1600" b="0" dirty="0" smtClean="0">
                <a:solidFill>
                  <a:srgbClr val="000000"/>
                </a:solidFill>
              </a:rPr>
              <a:t>“</a:t>
            </a:r>
            <a:r>
              <a:rPr lang="en-US" sz="1600" b="0" i="1" dirty="0" err="1" smtClean="0">
                <a:solidFill>
                  <a:srgbClr val="FF0000"/>
                </a:solidFill>
              </a:rPr>
              <a:t>UpDown</a:t>
            </a:r>
            <a:r>
              <a:rPr lang="en-US" sz="1600" b="0" dirty="0" smtClean="0">
                <a:solidFill>
                  <a:srgbClr val="000000"/>
                </a:solidFill>
              </a:rPr>
              <a:t>”. Provides chronological overview of node membership of </a:t>
            </a:r>
            <a:r>
              <a:rPr lang="en-US" sz="1600" b="0" dirty="0" err="1" smtClean="0">
                <a:solidFill>
                  <a:srgbClr val="000000"/>
                </a:solidFill>
              </a:rPr>
              <a:t>Inserv</a:t>
            </a:r>
            <a:r>
              <a:rPr lang="en-US" sz="1600" b="0" dirty="0" smtClean="0">
                <a:solidFill>
                  <a:srgbClr val="000000"/>
                </a:solidFill>
              </a:rPr>
              <a:t> cluster.</a:t>
            </a:r>
          </a:p>
        </p:txBody>
      </p:sp>
    </p:spTree>
    <p:extLst>
      <p:ext uri="{BB962C8B-B14F-4D97-AF65-F5344CB8AC3E}">
        <p14:creationId xmlns:p14="http://schemas.microsoft.com/office/powerpoint/2010/main" val="273176124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96122"/>
            <a:ext cx="8117206" cy="276999"/>
          </a:xfrm>
        </p:spPr>
        <p:txBody>
          <a:bodyPr/>
          <a:lstStyle/>
          <a:p>
            <a:r>
              <a:rPr lang="en-US" dirty="0" smtClean="0"/>
              <a:t>Miscellaneous worksheets (“Cluster”)</a:t>
            </a:r>
            <a:endParaRPr lang="en-US" dirty="0"/>
          </a:p>
        </p:txBody>
      </p:sp>
      <p:sp>
        <p:nvSpPr>
          <p:cNvPr id="3" name="Title 2"/>
          <p:cNvSpPr>
            <a:spLocks noGrp="1"/>
          </p:cNvSpPr>
          <p:nvPr>
            <p:ph type="title"/>
          </p:nvPr>
        </p:nvSpPr>
        <p:spPr>
          <a:xfrm>
            <a:off x="331470" y="79796"/>
            <a:ext cx="8117206" cy="430887"/>
          </a:xfrm>
        </p:spPr>
        <p:txBody>
          <a:bodyPr/>
          <a:lstStyle/>
          <a:p>
            <a:r>
              <a:rPr lang="en-US" dirty="0" smtClean="0"/>
              <a:t>iNex Spreadsheets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422" y="960212"/>
            <a:ext cx="8477907" cy="4068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70689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4000" dirty="0" smtClean="0"/>
              <a:t>Overview of  the </a:t>
            </a:r>
            <a:br>
              <a:rPr lang="en-US" sz="4000" dirty="0" smtClean="0"/>
            </a:br>
            <a:r>
              <a:rPr lang="en-US" sz="4000" dirty="0" smtClean="0"/>
              <a:t>Graphical User Interface</a:t>
            </a:r>
            <a:endParaRPr lang="en-US" sz="4000" dirty="0"/>
          </a:p>
        </p:txBody>
      </p:sp>
    </p:spTree>
    <p:extLst>
      <p:ext uri="{BB962C8B-B14F-4D97-AF65-F5344CB8AC3E}">
        <p14:creationId xmlns:p14="http://schemas.microsoft.com/office/powerpoint/2010/main" val="11816823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70244"/>
            <a:ext cx="8117206" cy="276999"/>
          </a:xfrm>
        </p:spPr>
        <p:txBody>
          <a:bodyPr/>
          <a:lstStyle/>
          <a:p>
            <a:r>
              <a:rPr lang="en-US" dirty="0" smtClean="0"/>
              <a:t>Miscellaneous worksheets (“Nodes”)</a:t>
            </a:r>
            <a:endParaRPr lang="en-US" dirty="0"/>
          </a:p>
        </p:txBody>
      </p:sp>
      <p:sp>
        <p:nvSpPr>
          <p:cNvPr id="3" name="Title 2"/>
          <p:cNvSpPr>
            <a:spLocks noGrp="1"/>
          </p:cNvSpPr>
          <p:nvPr>
            <p:ph type="title"/>
          </p:nvPr>
        </p:nvSpPr>
        <p:spPr>
          <a:xfrm>
            <a:off x="331470" y="53918"/>
            <a:ext cx="8117206" cy="430887"/>
          </a:xfrm>
        </p:spPr>
        <p:txBody>
          <a:bodyPr/>
          <a:lstStyle/>
          <a:p>
            <a:r>
              <a:rPr lang="en-US" dirty="0" smtClean="0"/>
              <a:t>iNex Spreadsheets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293" y="854017"/>
            <a:ext cx="5469960" cy="4254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1889185" y="1311216"/>
            <a:ext cx="7099540" cy="586596"/>
            <a:chOff x="1889185" y="1311216"/>
            <a:chExt cx="7099540" cy="586596"/>
          </a:xfrm>
        </p:grpSpPr>
        <p:sp>
          <p:nvSpPr>
            <p:cNvPr id="4" name="Rounded Rectangle 3"/>
            <p:cNvSpPr/>
            <p:nvPr/>
          </p:nvSpPr>
          <p:spPr>
            <a:xfrm>
              <a:off x="1889185" y="1311216"/>
              <a:ext cx="3943068" cy="586596"/>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271404" y="1371590"/>
              <a:ext cx="2717321" cy="461665"/>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Hyperlinks to </a:t>
              </a:r>
              <a:r>
                <a:rPr lang="en-US" sz="1200" dirty="0" err="1" smtClean="0">
                  <a:solidFill>
                    <a:srgbClr val="000000"/>
                  </a:solidFill>
                  <a:latin typeface="HP Simplified" pitchFamily="34" charset="0"/>
                  <a:cs typeface="HP Simplified" pitchFamily="34" charset="0"/>
                </a:rPr>
                <a:t>Nemoe</a:t>
              </a:r>
              <a:r>
                <a:rPr lang="en-US" sz="1200" dirty="0" smtClean="0">
                  <a:solidFill>
                    <a:srgbClr val="000000"/>
                  </a:solidFill>
                  <a:latin typeface="HP Simplified" pitchFamily="34" charset="0"/>
                  <a:cs typeface="HP Simplified" pitchFamily="34" charset="0"/>
                </a:rPr>
                <a:t> files, BIOS files and Linux process / memory information</a:t>
              </a:r>
            </a:p>
          </p:txBody>
        </p:sp>
        <p:cxnSp>
          <p:nvCxnSpPr>
            <p:cNvPr id="8" name="Straight Arrow Connector 7"/>
            <p:cNvCxnSpPr>
              <a:stCxn id="6" idx="1"/>
              <a:endCxn id="4" idx="3"/>
            </p:cNvCxnSpPr>
            <p:nvPr/>
          </p:nvCxnSpPr>
          <p:spPr>
            <a:xfrm flipH="1">
              <a:off x="5832253" y="1602423"/>
              <a:ext cx="439151" cy="2091"/>
            </a:xfrm>
            <a:prstGeom prst="straightConnector1">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1794294" y="569343"/>
            <a:ext cx="7194431" cy="741873"/>
            <a:chOff x="1794294" y="569343"/>
            <a:chExt cx="7194431" cy="741873"/>
          </a:xfrm>
        </p:grpSpPr>
        <p:sp>
          <p:nvSpPr>
            <p:cNvPr id="5" name="Rectangle 4"/>
            <p:cNvSpPr/>
            <p:nvPr/>
          </p:nvSpPr>
          <p:spPr>
            <a:xfrm>
              <a:off x="1794294" y="1190445"/>
              <a:ext cx="690114" cy="12077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6271404" y="569343"/>
              <a:ext cx="2717321" cy="461665"/>
            </a:xfrm>
            <a:prstGeom prst="rect">
              <a:avLst/>
            </a:prstGeom>
            <a:noFill/>
            <a:ln w="19050">
              <a:solidFill>
                <a:srgbClr val="FF0000"/>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If environmental issues are detected, they will be reported here</a:t>
              </a:r>
            </a:p>
          </p:txBody>
        </p:sp>
        <p:cxnSp>
          <p:nvCxnSpPr>
            <p:cNvPr id="11" name="Curved Connector 10"/>
            <p:cNvCxnSpPr>
              <a:stCxn id="7" idx="1"/>
              <a:endCxn id="5" idx="0"/>
            </p:cNvCxnSpPr>
            <p:nvPr/>
          </p:nvCxnSpPr>
          <p:spPr>
            <a:xfrm rot="10800000" flipV="1">
              <a:off x="2139352" y="800175"/>
              <a:ext cx="4132053" cy="390269"/>
            </a:xfrm>
            <a:prstGeom prst="curvedConnector2">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13482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30620"/>
            <a:ext cx="8117206" cy="276999"/>
          </a:xfrm>
        </p:spPr>
        <p:txBody>
          <a:bodyPr/>
          <a:lstStyle/>
          <a:p>
            <a:r>
              <a:rPr lang="en-US" dirty="0" smtClean="0"/>
              <a:t>Miscellaneous worksheets (</a:t>
            </a:r>
            <a:r>
              <a:rPr lang="en-US" dirty="0" err="1" smtClean="0"/>
              <a:t>LogicalDisks</a:t>
            </a:r>
            <a:r>
              <a:rPr lang="en-US" dirty="0" smtClean="0"/>
              <a:t> 1/2) </a:t>
            </a:r>
            <a:endParaRPr lang="en-US" dirty="0"/>
          </a:p>
        </p:txBody>
      </p:sp>
      <p:sp>
        <p:nvSpPr>
          <p:cNvPr id="3" name="Title 2"/>
          <p:cNvSpPr>
            <a:spLocks noGrp="1"/>
          </p:cNvSpPr>
          <p:nvPr>
            <p:ph type="title"/>
          </p:nvPr>
        </p:nvSpPr>
        <p:spPr>
          <a:xfrm>
            <a:off x="331470" y="114294"/>
            <a:ext cx="8117206" cy="430887"/>
          </a:xfrm>
        </p:spPr>
        <p:txBody>
          <a:bodyPr/>
          <a:lstStyle/>
          <a:p>
            <a:r>
              <a:rPr lang="en-US" dirty="0" smtClean="0"/>
              <a:t>iNex Spreadsheets</a:t>
            </a: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85" y="879895"/>
            <a:ext cx="9083615" cy="4167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524978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13374"/>
            <a:ext cx="8117206" cy="276999"/>
          </a:xfrm>
        </p:spPr>
        <p:txBody>
          <a:bodyPr/>
          <a:lstStyle/>
          <a:p>
            <a:r>
              <a:rPr lang="en-US" dirty="0" smtClean="0"/>
              <a:t>Miscellaneous worksheets (</a:t>
            </a:r>
            <a:r>
              <a:rPr lang="en-US" dirty="0" err="1" smtClean="0"/>
              <a:t>LogicalDisks</a:t>
            </a:r>
            <a:r>
              <a:rPr lang="en-US" dirty="0" smtClean="0"/>
              <a:t> 2/2)</a:t>
            </a:r>
            <a:endParaRPr lang="en-US" dirty="0"/>
          </a:p>
        </p:txBody>
      </p:sp>
      <p:sp>
        <p:nvSpPr>
          <p:cNvPr id="3" name="Title 2"/>
          <p:cNvSpPr>
            <a:spLocks noGrp="1"/>
          </p:cNvSpPr>
          <p:nvPr>
            <p:ph type="title"/>
          </p:nvPr>
        </p:nvSpPr>
        <p:spPr>
          <a:xfrm>
            <a:off x="331470" y="97048"/>
            <a:ext cx="8117206" cy="430887"/>
          </a:xfrm>
        </p:spPr>
        <p:txBody>
          <a:bodyPr/>
          <a:lstStyle/>
          <a:p>
            <a:r>
              <a:rPr lang="en-US" dirty="0" smtClean="0"/>
              <a:t>iNex Spreadsheets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99072"/>
            <a:ext cx="9148526" cy="3713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6349042" y="1199072"/>
            <a:ext cx="2794958" cy="371313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6745857" y="405442"/>
            <a:ext cx="2001327" cy="636072"/>
          </a:xfrm>
          <a:prstGeom prst="rect">
            <a:avLst/>
          </a:prstGeom>
          <a:noFill/>
          <a:ln w="19050">
            <a:solidFill>
              <a:srgbClr val="FF0000"/>
            </a:solidFill>
          </a:ln>
        </p:spPr>
        <p:txBody>
          <a:bodyPr wrap="square" rtlCol="0">
            <a:spAutoFit/>
          </a:bodyPr>
          <a:lstStyle/>
          <a:p>
            <a:pPr marL="0" algn="ctr" defTabSz="430213">
              <a:spcAft>
                <a:spcPts val="400"/>
              </a:spcAft>
              <a:buSzPct val="100000"/>
            </a:pPr>
            <a:r>
              <a:rPr lang="en-US" sz="1600" dirty="0" smtClean="0">
                <a:solidFill>
                  <a:srgbClr val="000000"/>
                </a:solidFill>
                <a:latin typeface="HP Simplified" pitchFamily="34" charset="0"/>
                <a:cs typeface="HP Simplified" pitchFamily="34" charset="0"/>
              </a:rPr>
              <a:t>Mapping of LD </a:t>
            </a:r>
            <a:r>
              <a:rPr lang="en-US" sz="1600" dirty="0" smtClean="0">
                <a:solidFill>
                  <a:srgbClr val="000000"/>
                </a:solidFill>
                <a:latin typeface="HP Simplified" pitchFamily="34" charset="0"/>
                <a:cs typeface="HP Simplified" pitchFamily="34" charset="0"/>
                <a:sym typeface="Wingdings" panose="05000000000000000000" pitchFamily="2" charset="2"/>
              </a:rPr>
              <a:t> PDs</a:t>
            </a:r>
          </a:p>
          <a:p>
            <a:pPr marL="0" algn="ctr" defTabSz="430213">
              <a:spcAft>
                <a:spcPts val="400"/>
              </a:spcAft>
              <a:buSzPct val="100000"/>
            </a:pPr>
            <a:r>
              <a:rPr lang="en-US" sz="1600" dirty="0" smtClean="0">
                <a:solidFill>
                  <a:srgbClr val="000000"/>
                </a:solidFill>
                <a:latin typeface="HP Simplified" pitchFamily="34" charset="0"/>
                <a:cs typeface="HP Simplified" pitchFamily="34" charset="0"/>
                <a:sym typeface="Wingdings" panose="05000000000000000000" pitchFamily="2" charset="2"/>
              </a:rPr>
              <a:t> </a:t>
            </a:r>
            <a:r>
              <a:rPr lang="en-US" sz="1000" dirty="0" smtClean="0">
                <a:solidFill>
                  <a:srgbClr val="000000"/>
                </a:solidFill>
                <a:latin typeface="HP Simplified" pitchFamily="34" charset="0"/>
                <a:cs typeface="HP Simplified" pitchFamily="34" charset="0"/>
                <a:sym typeface="Wingdings" panose="05000000000000000000" pitchFamily="2" charset="2"/>
              </a:rPr>
              <a:t>(not always part of </a:t>
            </a:r>
            <a:r>
              <a:rPr lang="en-US" sz="1000" dirty="0" err="1" smtClean="0">
                <a:solidFill>
                  <a:srgbClr val="000000"/>
                </a:solidFill>
                <a:latin typeface="HP Simplified" pitchFamily="34" charset="0"/>
                <a:cs typeface="HP Simplified" pitchFamily="34" charset="0"/>
                <a:sym typeface="Wingdings" panose="05000000000000000000" pitchFamily="2" charset="2"/>
              </a:rPr>
              <a:t>InSplore</a:t>
            </a:r>
            <a:r>
              <a:rPr lang="en-US" sz="1000" dirty="0" smtClean="0">
                <a:solidFill>
                  <a:srgbClr val="000000"/>
                </a:solidFill>
                <a:latin typeface="HP Simplified" pitchFamily="34" charset="0"/>
                <a:cs typeface="HP Simplified" pitchFamily="34" charset="0"/>
                <a:sym typeface="Wingdings" panose="05000000000000000000" pitchFamily="2" charset="2"/>
              </a:rPr>
              <a:t>)</a:t>
            </a:r>
            <a:endParaRPr lang="en-US" sz="1000" dirty="0" smtClean="0">
              <a:solidFill>
                <a:srgbClr val="000000"/>
              </a:solidFill>
              <a:latin typeface="HP Simplified" pitchFamily="34" charset="0"/>
              <a:cs typeface="HP Simplified" pitchFamily="34" charset="0"/>
            </a:endParaRPr>
          </a:p>
        </p:txBody>
      </p:sp>
      <p:cxnSp>
        <p:nvCxnSpPr>
          <p:cNvPr id="9" name="Elbow Connector 8"/>
          <p:cNvCxnSpPr>
            <a:stCxn id="7" idx="2"/>
          </p:cNvCxnSpPr>
          <p:nvPr/>
        </p:nvCxnSpPr>
        <p:spPr>
          <a:xfrm rot="16200000" flipH="1">
            <a:off x="7670917" y="1117118"/>
            <a:ext cx="157558" cy="6350"/>
          </a:xfrm>
          <a:prstGeom prst="bentConnector3">
            <a:avLst/>
          </a:prstGeom>
          <a:ln w="190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5630206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Miscellaneous worksheets (“Memory”)</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94" y="1106742"/>
            <a:ext cx="8867954" cy="2752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1031376" y="1106742"/>
            <a:ext cx="1275670" cy="3548747"/>
            <a:chOff x="1031376" y="1106742"/>
            <a:chExt cx="1275670" cy="3548747"/>
          </a:xfrm>
        </p:grpSpPr>
        <p:sp>
          <p:nvSpPr>
            <p:cNvPr id="4" name="TextBox 3"/>
            <p:cNvSpPr txBox="1"/>
            <p:nvPr/>
          </p:nvSpPr>
          <p:spPr>
            <a:xfrm>
              <a:off x="1031376" y="4347712"/>
              <a:ext cx="1275670" cy="307777"/>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High Level Info</a:t>
              </a:r>
            </a:p>
          </p:txBody>
        </p:sp>
        <p:sp>
          <p:nvSpPr>
            <p:cNvPr id="5" name="Rounded Rectangle 4"/>
            <p:cNvSpPr/>
            <p:nvPr/>
          </p:nvSpPr>
          <p:spPr>
            <a:xfrm>
              <a:off x="1112808" y="1106742"/>
              <a:ext cx="1112807" cy="2752284"/>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Arrow Connector 8"/>
            <p:cNvCxnSpPr>
              <a:stCxn id="4" idx="0"/>
            </p:cNvCxnSpPr>
            <p:nvPr/>
          </p:nvCxnSpPr>
          <p:spPr>
            <a:xfrm flipV="1">
              <a:off x="1669211" y="3859026"/>
              <a:ext cx="0" cy="488686"/>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grpSp>
        <p:nvGrpSpPr>
          <p:cNvPr id="10" name="Group 9"/>
          <p:cNvGrpSpPr/>
          <p:nvPr/>
        </p:nvGrpSpPr>
        <p:grpSpPr>
          <a:xfrm>
            <a:off x="2225615" y="1106742"/>
            <a:ext cx="6771733" cy="3528627"/>
            <a:chOff x="2225615" y="1106742"/>
            <a:chExt cx="6771733" cy="3528627"/>
          </a:xfrm>
        </p:grpSpPr>
        <p:sp>
          <p:nvSpPr>
            <p:cNvPr id="6" name="TextBox 5"/>
            <p:cNvSpPr txBox="1"/>
            <p:nvPr/>
          </p:nvSpPr>
          <p:spPr>
            <a:xfrm>
              <a:off x="5048057" y="4327592"/>
              <a:ext cx="1126847" cy="307777"/>
            </a:xfrm>
            <a:prstGeom prst="rect">
              <a:avLst/>
            </a:prstGeom>
            <a:noFill/>
            <a:ln w="19050">
              <a:solidFill>
                <a:srgbClr val="FF0000"/>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Detailed Info</a:t>
              </a:r>
            </a:p>
          </p:txBody>
        </p:sp>
        <p:sp>
          <p:nvSpPr>
            <p:cNvPr id="8" name="Rounded Rectangle 7"/>
            <p:cNvSpPr/>
            <p:nvPr/>
          </p:nvSpPr>
          <p:spPr>
            <a:xfrm>
              <a:off x="2225615" y="1106742"/>
              <a:ext cx="6771733" cy="2752284"/>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V="1">
              <a:off x="5611481" y="3859026"/>
              <a:ext cx="0" cy="488686"/>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1841708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Miscellaneous worksheets (“Tasks” 1/2)</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96" y="1089684"/>
            <a:ext cx="8893115" cy="330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288577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Miscellaneous worksheets (“Tasks” 2/2)</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44" y="1097322"/>
            <a:ext cx="9083256" cy="1818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60743" y="2303253"/>
            <a:ext cx="8931845" cy="2814370"/>
            <a:chOff x="60743" y="2303253"/>
            <a:chExt cx="8931845" cy="2814370"/>
          </a:xfrm>
        </p:grpSpPr>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43" y="3122765"/>
              <a:ext cx="8931845" cy="1994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891842" y="2303253"/>
              <a:ext cx="491705" cy="18115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Curved Connector 5"/>
            <p:cNvCxnSpPr>
              <a:endCxn id="6147" idx="0"/>
            </p:cNvCxnSpPr>
            <p:nvPr/>
          </p:nvCxnSpPr>
          <p:spPr>
            <a:xfrm rot="10800000" flipV="1">
              <a:off x="4526666" y="2484407"/>
              <a:ext cx="1365176" cy="638357"/>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sp>
        <p:nvSpPr>
          <p:cNvPr id="8" name="TextBox 7"/>
          <p:cNvSpPr txBox="1"/>
          <p:nvPr/>
        </p:nvSpPr>
        <p:spPr>
          <a:xfrm>
            <a:off x="6383547" y="336438"/>
            <a:ext cx="2209707" cy="574516"/>
          </a:xfrm>
          <a:prstGeom prst="rect">
            <a:avLst/>
          </a:prstGeom>
          <a:noFill/>
          <a:ln w="19050">
            <a:solidFill>
              <a:schemeClr val="accent2">
                <a:shade val="95000"/>
                <a:satMod val="105000"/>
              </a:schemeClr>
            </a:solidFill>
          </a:ln>
        </p:spPr>
        <p:txBody>
          <a:bodyPr wrap="none" rtlCol="0">
            <a:spAutoFit/>
          </a:bodyPr>
          <a:lstStyle/>
          <a:p>
            <a:pPr marL="0" defTabSz="430213">
              <a:spcAft>
                <a:spcPts val="400"/>
              </a:spcAft>
              <a:buSzPct val="100000"/>
            </a:pPr>
            <a:r>
              <a:rPr lang="en-US" sz="1400" dirty="0" smtClean="0">
                <a:solidFill>
                  <a:srgbClr val="000000"/>
                </a:solidFill>
                <a:latin typeface="HP Simplified" pitchFamily="34" charset="0"/>
                <a:cs typeface="HP Simplified" pitchFamily="34" charset="0"/>
              </a:rPr>
              <a:t>Using the “</a:t>
            </a:r>
            <a:r>
              <a:rPr lang="en-US" sz="1400" dirty="0" err="1" smtClean="0">
                <a:solidFill>
                  <a:srgbClr val="000000"/>
                </a:solidFill>
                <a:latin typeface="HP Simplified" pitchFamily="34" charset="0"/>
                <a:cs typeface="HP Simplified" pitchFamily="34" charset="0"/>
              </a:rPr>
              <a:t>OpenFile</a:t>
            </a:r>
            <a:r>
              <a:rPr lang="en-US" sz="1400" dirty="0" smtClean="0">
                <a:solidFill>
                  <a:srgbClr val="000000"/>
                </a:solidFill>
                <a:latin typeface="HP Simplified" pitchFamily="34" charset="0"/>
                <a:cs typeface="HP Simplified" pitchFamily="34" charset="0"/>
              </a:rPr>
              <a:t>” macro</a:t>
            </a:r>
          </a:p>
          <a:p>
            <a:pPr marL="0" defTabSz="430213">
              <a:spcAft>
                <a:spcPts val="400"/>
              </a:spcAft>
              <a:buSzPct val="100000"/>
            </a:pPr>
            <a:r>
              <a:rPr lang="en-US" sz="1400" dirty="0" smtClean="0">
                <a:solidFill>
                  <a:srgbClr val="000000"/>
                </a:solidFill>
                <a:latin typeface="HP Simplified" pitchFamily="34" charset="0"/>
                <a:cs typeface="HP Simplified" pitchFamily="34" charset="0"/>
              </a:rPr>
              <a:t>(</a:t>
            </a:r>
            <a:r>
              <a:rPr lang="en-US" sz="1400" dirty="0" err="1" smtClean="0">
                <a:solidFill>
                  <a:srgbClr val="000000"/>
                </a:solidFill>
                <a:latin typeface="HP Simplified" pitchFamily="34" charset="0"/>
                <a:cs typeface="HP Simplified" pitchFamily="34" charset="0"/>
              </a:rPr>
              <a:t>Ctrl+Shft+G</a:t>
            </a:r>
            <a:r>
              <a:rPr lang="en-US" sz="1400" dirty="0" smtClean="0">
                <a:solidFill>
                  <a:srgbClr val="000000"/>
                </a:solidFill>
                <a:latin typeface="HP Simplified" pitchFamily="34" charset="0"/>
                <a:cs typeface="HP Simplified" pitchFamily="34" charset="0"/>
              </a:rPr>
              <a:t>)</a:t>
            </a:r>
          </a:p>
        </p:txBody>
      </p:sp>
    </p:spTree>
    <p:extLst>
      <p:ext uri="{BB962C8B-B14F-4D97-AF65-F5344CB8AC3E}">
        <p14:creationId xmlns:p14="http://schemas.microsoft.com/office/powerpoint/2010/main" val="2303110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Miscellaneous worksheets (“iSCSI stats”)</a:t>
            </a:r>
            <a:endParaRPr lang="en-US" dirty="0"/>
          </a:p>
        </p:txBody>
      </p:sp>
      <p:sp>
        <p:nvSpPr>
          <p:cNvPr id="3" name="Title 2"/>
          <p:cNvSpPr>
            <a:spLocks noGrp="1"/>
          </p:cNvSpPr>
          <p:nvPr>
            <p:ph type="title"/>
          </p:nvPr>
        </p:nvSpPr>
        <p:spPr/>
        <p:txBody>
          <a:bodyPr/>
          <a:lstStyle/>
          <a:p>
            <a:r>
              <a:rPr lang="en-US" dirty="0" smtClean="0"/>
              <a:t>iNex Spreadsheets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30974"/>
            <a:ext cx="9040333" cy="391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300643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622000"/>
            <a:ext cx="8117206" cy="276999"/>
          </a:xfrm>
        </p:spPr>
        <p:txBody>
          <a:bodyPr/>
          <a:lstStyle/>
          <a:p>
            <a:r>
              <a:rPr lang="en-US" dirty="0"/>
              <a:t>Miscellaneous worksheets </a:t>
            </a:r>
            <a:r>
              <a:rPr lang="en-US" dirty="0" smtClean="0"/>
              <a:t>(“</a:t>
            </a:r>
            <a:r>
              <a:rPr lang="en-US" dirty="0" err="1" smtClean="0"/>
              <a:t>UpDown</a:t>
            </a:r>
            <a:r>
              <a:rPr lang="en-US" dirty="0" smtClean="0"/>
              <a:t>”)</a:t>
            </a:r>
            <a:endParaRPr lang="en-US" dirty="0"/>
          </a:p>
          <a:p>
            <a:endParaRPr lang="en-US" dirty="0"/>
          </a:p>
        </p:txBody>
      </p:sp>
      <p:sp>
        <p:nvSpPr>
          <p:cNvPr id="3" name="Title 2"/>
          <p:cNvSpPr>
            <a:spLocks noGrp="1"/>
          </p:cNvSpPr>
          <p:nvPr>
            <p:ph type="title"/>
          </p:nvPr>
        </p:nvSpPr>
        <p:spPr>
          <a:xfrm>
            <a:off x="331470" y="105674"/>
            <a:ext cx="8117206" cy="430887"/>
          </a:xfrm>
        </p:spPr>
        <p:txBody>
          <a:bodyPr/>
          <a:lstStyle/>
          <a:p>
            <a:r>
              <a:rPr lang="en-US" dirty="0" smtClean="0"/>
              <a:t>iNex Spreadsheets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067" y="905780"/>
            <a:ext cx="5897703" cy="4237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414068" y="1380227"/>
            <a:ext cx="3666226" cy="586596"/>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tx1"/>
              </a:solidFill>
            </a:endParaRPr>
          </a:p>
        </p:txBody>
      </p:sp>
      <p:sp>
        <p:nvSpPr>
          <p:cNvPr id="7" name="Rounded Rectangle 6"/>
          <p:cNvSpPr/>
          <p:nvPr/>
        </p:nvSpPr>
        <p:spPr>
          <a:xfrm>
            <a:off x="402574" y="2041560"/>
            <a:ext cx="3666226" cy="908673"/>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tx1"/>
              </a:solidFill>
            </a:endParaRPr>
          </a:p>
        </p:txBody>
      </p:sp>
      <p:sp>
        <p:nvSpPr>
          <p:cNvPr id="8" name="Rounded Rectangle 7"/>
          <p:cNvSpPr/>
          <p:nvPr/>
        </p:nvSpPr>
        <p:spPr>
          <a:xfrm>
            <a:off x="402574" y="3024640"/>
            <a:ext cx="3666226" cy="1521481"/>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tx1"/>
              </a:solidFill>
            </a:endParaRPr>
          </a:p>
        </p:txBody>
      </p:sp>
      <p:sp>
        <p:nvSpPr>
          <p:cNvPr id="9" name="Rounded Rectangle 8"/>
          <p:cNvSpPr/>
          <p:nvPr/>
        </p:nvSpPr>
        <p:spPr>
          <a:xfrm>
            <a:off x="411200" y="4620735"/>
            <a:ext cx="3666226" cy="586596"/>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tx1"/>
              </a:solidFill>
            </a:endParaRPr>
          </a:p>
        </p:txBody>
      </p:sp>
      <p:sp>
        <p:nvSpPr>
          <p:cNvPr id="6" name="Rectangle 5"/>
          <p:cNvSpPr/>
          <p:nvPr/>
        </p:nvSpPr>
        <p:spPr>
          <a:xfrm>
            <a:off x="6952891" y="1380228"/>
            <a:ext cx="2035834" cy="586596"/>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Crash Dump generation</a:t>
            </a:r>
            <a:endParaRPr lang="en-US" sz="1200" dirty="0">
              <a:solidFill>
                <a:schemeClr val="tx1"/>
              </a:solidFill>
            </a:endParaRPr>
          </a:p>
        </p:txBody>
      </p:sp>
      <p:sp>
        <p:nvSpPr>
          <p:cNvPr id="11" name="Rectangle 10"/>
          <p:cNvSpPr/>
          <p:nvPr/>
        </p:nvSpPr>
        <p:spPr>
          <a:xfrm>
            <a:off x="6952891" y="2202598"/>
            <a:ext cx="2035834" cy="586596"/>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TPD Version loaded</a:t>
            </a:r>
            <a:endParaRPr lang="en-US" sz="1200" dirty="0">
              <a:solidFill>
                <a:schemeClr val="tx1"/>
              </a:solidFill>
            </a:endParaRPr>
          </a:p>
        </p:txBody>
      </p:sp>
      <p:sp>
        <p:nvSpPr>
          <p:cNvPr id="12" name="Rectangle 11"/>
          <p:cNvSpPr/>
          <p:nvPr/>
        </p:nvSpPr>
        <p:spPr>
          <a:xfrm>
            <a:off x="6950023" y="3226224"/>
            <a:ext cx="2035834" cy="586596"/>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Node Up/Down </a:t>
            </a:r>
          </a:p>
          <a:p>
            <a:pPr algn="ctr"/>
            <a:r>
              <a:rPr lang="en-US" sz="1050" dirty="0" smtClean="0">
                <a:solidFill>
                  <a:schemeClr val="tx1"/>
                </a:solidFill>
              </a:rPr>
              <a:t>according /</a:t>
            </a:r>
            <a:r>
              <a:rPr lang="en-US" sz="1050" dirty="0" err="1" smtClean="0">
                <a:solidFill>
                  <a:schemeClr val="tx1"/>
                </a:solidFill>
              </a:rPr>
              <a:t>var</a:t>
            </a:r>
            <a:r>
              <a:rPr lang="en-US" sz="1050" dirty="0" smtClean="0">
                <a:solidFill>
                  <a:schemeClr val="tx1"/>
                </a:solidFill>
              </a:rPr>
              <a:t>/log/messages</a:t>
            </a:r>
            <a:endParaRPr lang="en-US" sz="1050" dirty="0">
              <a:solidFill>
                <a:schemeClr val="tx1"/>
              </a:solidFill>
            </a:endParaRPr>
          </a:p>
        </p:txBody>
      </p:sp>
      <p:sp>
        <p:nvSpPr>
          <p:cNvPr id="13" name="Rectangle 12"/>
          <p:cNvSpPr/>
          <p:nvPr/>
        </p:nvSpPr>
        <p:spPr>
          <a:xfrm>
            <a:off x="6955781" y="4543134"/>
            <a:ext cx="2035834" cy="586596"/>
          </a:xfrm>
          <a:prstGeom prst="rect">
            <a:avLst/>
          </a:prstGeom>
          <a:solidFill>
            <a:schemeClr val="bg1"/>
          </a:solid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Node Up/Down </a:t>
            </a:r>
          </a:p>
          <a:p>
            <a:pPr algn="ctr"/>
            <a:r>
              <a:rPr lang="en-US" sz="1050" dirty="0" smtClean="0">
                <a:solidFill>
                  <a:schemeClr val="tx1"/>
                </a:solidFill>
              </a:rPr>
              <a:t>according /</a:t>
            </a:r>
            <a:r>
              <a:rPr lang="en-US" sz="1050" dirty="0" err="1" smtClean="0">
                <a:solidFill>
                  <a:schemeClr val="tx1"/>
                </a:solidFill>
              </a:rPr>
              <a:t>var</a:t>
            </a:r>
            <a:r>
              <a:rPr lang="en-US" sz="1050" dirty="0" smtClean="0">
                <a:solidFill>
                  <a:schemeClr val="tx1"/>
                </a:solidFill>
              </a:rPr>
              <a:t>/log/</a:t>
            </a:r>
            <a:r>
              <a:rPr lang="en-US" sz="1050" dirty="0" err="1" smtClean="0">
                <a:solidFill>
                  <a:schemeClr val="tx1"/>
                </a:solidFill>
              </a:rPr>
              <a:t>tpd</a:t>
            </a:r>
            <a:r>
              <a:rPr lang="en-US" sz="1050" dirty="0" smtClean="0">
                <a:solidFill>
                  <a:schemeClr val="tx1"/>
                </a:solidFill>
              </a:rPr>
              <a:t>/</a:t>
            </a:r>
            <a:r>
              <a:rPr lang="en-US" sz="1050" dirty="0" err="1" smtClean="0">
                <a:solidFill>
                  <a:schemeClr val="tx1"/>
                </a:solidFill>
              </a:rPr>
              <a:t>sysmgr</a:t>
            </a:r>
            <a:endParaRPr lang="en-US" sz="1050" dirty="0">
              <a:solidFill>
                <a:schemeClr val="tx1"/>
              </a:solidFill>
            </a:endParaRPr>
          </a:p>
        </p:txBody>
      </p:sp>
      <p:cxnSp>
        <p:nvCxnSpPr>
          <p:cNvPr id="14" name="Straight Arrow Connector 13"/>
          <p:cNvCxnSpPr>
            <a:stCxn id="6" idx="1"/>
            <a:endCxn id="5" idx="3"/>
          </p:cNvCxnSpPr>
          <p:nvPr/>
        </p:nvCxnSpPr>
        <p:spPr>
          <a:xfrm flipH="1" flipV="1">
            <a:off x="4080294" y="1673525"/>
            <a:ext cx="2872597" cy="1"/>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cxnSp>
        <p:nvCxnSpPr>
          <p:cNvPr id="16" name="Straight Arrow Connector 15"/>
          <p:cNvCxnSpPr/>
          <p:nvPr/>
        </p:nvCxnSpPr>
        <p:spPr>
          <a:xfrm flipH="1" flipV="1">
            <a:off x="4053925" y="2495895"/>
            <a:ext cx="2872597" cy="1"/>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cxnSp>
        <p:nvCxnSpPr>
          <p:cNvPr id="17" name="Straight Arrow Connector 16"/>
          <p:cNvCxnSpPr/>
          <p:nvPr/>
        </p:nvCxnSpPr>
        <p:spPr>
          <a:xfrm flipH="1" flipV="1">
            <a:off x="4083184" y="3536760"/>
            <a:ext cx="2872597" cy="1"/>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cxnSp>
        <p:nvCxnSpPr>
          <p:cNvPr id="18" name="Straight Arrow Connector 17"/>
          <p:cNvCxnSpPr/>
          <p:nvPr/>
        </p:nvCxnSpPr>
        <p:spPr>
          <a:xfrm flipH="1" flipV="1">
            <a:off x="4053924" y="4836431"/>
            <a:ext cx="2872597" cy="1"/>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69395568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78870"/>
            <a:ext cx="8117206" cy="276999"/>
          </a:xfrm>
        </p:spPr>
        <p:txBody>
          <a:bodyPr/>
          <a:lstStyle/>
          <a:p>
            <a:r>
              <a:rPr lang="en-US" dirty="0" smtClean="0"/>
              <a:t>Index</a:t>
            </a:r>
            <a:endParaRPr lang="en-US" dirty="0"/>
          </a:p>
        </p:txBody>
      </p:sp>
      <p:sp>
        <p:nvSpPr>
          <p:cNvPr id="3" name="Title 2"/>
          <p:cNvSpPr>
            <a:spLocks noGrp="1"/>
          </p:cNvSpPr>
          <p:nvPr>
            <p:ph type="title"/>
          </p:nvPr>
        </p:nvSpPr>
        <p:spPr>
          <a:xfrm>
            <a:off x="331470" y="62544"/>
            <a:ext cx="8117206" cy="430887"/>
          </a:xfrm>
        </p:spPr>
        <p:txBody>
          <a:bodyPr/>
          <a:lstStyle/>
          <a:p>
            <a:r>
              <a:rPr lang="en-US" dirty="0" smtClean="0"/>
              <a:t>iNex Spreadsheets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946" y="858596"/>
            <a:ext cx="6297267" cy="4284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91954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err="1" smtClean="0"/>
              <a:t>auto_update</a:t>
            </a:r>
            <a:r>
              <a:rPr lang="en-US" dirty="0" smtClean="0"/>
              <a:t/>
            </a:r>
            <a:br>
              <a:rPr lang="en-US" dirty="0" smtClean="0"/>
            </a:br>
            <a:r>
              <a:rPr lang="en-US" dirty="0" smtClean="0"/>
              <a:t>how it really (not) works</a:t>
            </a:r>
            <a:endParaRPr lang="en-US" dirty="0"/>
          </a:p>
        </p:txBody>
      </p:sp>
      <p:sp>
        <p:nvSpPr>
          <p:cNvPr id="2" name="Text Placeholder 1"/>
          <p:cNvSpPr>
            <a:spLocks noGrp="1"/>
          </p:cNvSpPr>
          <p:nvPr>
            <p:ph type="body" idx="1"/>
          </p:nvPr>
        </p:nvSpPr>
        <p:spPr>
          <a:xfrm>
            <a:off x="345058" y="2720095"/>
            <a:ext cx="6171008" cy="456320"/>
          </a:xfrm>
        </p:spPr>
        <p:txBody>
          <a:bodyPr/>
          <a:lstStyle/>
          <a:p>
            <a:endParaRPr lang="en-US" dirty="0"/>
          </a:p>
        </p:txBody>
      </p:sp>
    </p:spTree>
    <p:extLst>
      <p:ext uri="{BB962C8B-B14F-4D97-AF65-F5344CB8AC3E}">
        <p14:creationId xmlns:p14="http://schemas.microsoft.com/office/powerpoint/2010/main" val="20136650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smtClean="0"/>
              <a:t>Introduction</a:t>
            </a:r>
            <a:endParaRPr lang="en-US" dirty="0"/>
          </a:p>
        </p:txBody>
      </p:sp>
      <p:sp>
        <p:nvSpPr>
          <p:cNvPr id="3" name="Title 2"/>
          <p:cNvSpPr>
            <a:spLocks noGrp="1"/>
          </p:cNvSpPr>
          <p:nvPr>
            <p:ph type="title"/>
          </p:nvPr>
        </p:nvSpPr>
        <p:spPr/>
        <p:txBody>
          <a:bodyPr/>
          <a:lstStyle/>
          <a:p>
            <a:r>
              <a:rPr lang="en-US" dirty="0" smtClean="0"/>
              <a:t>iNex User Interfaces</a:t>
            </a:r>
            <a:endParaRPr lang="en-US" dirty="0"/>
          </a:p>
        </p:txBody>
      </p:sp>
      <p:sp>
        <p:nvSpPr>
          <p:cNvPr id="5" name="Content Placeholder 4"/>
          <p:cNvSpPr>
            <a:spLocks noGrp="1"/>
          </p:cNvSpPr>
          <p:nvPr>
            <p:ph sz="quarter" idx="10"/>
          </p:nvPr>
        </p:nvSpPr>
        <p:spPr/>
        <p:txBody>
          <a:bodyPr/>
          <a:lstStyle/>
          <a:p>
            <a:r>
              <a:rPr lang="en-US" dirty="0" smtClean="0"/>
              <a:t>iNex uses 2 Graphical User Interfaces:</a:t>
            </a:r>
          </a:p>
          <a:p>
            <a:pPr marL="342900" indent="-342900">
              <a:buFont typeface="+mj-lt"/>
              <a:buAutoNum type="arabicPeriod"/>
            </a:pPr>
            <a:r>
              <a:rPr lang="en-US" dirty="0" smtClean="0"/>
              <a:t>A Graphical User Interface for ‘data processing’. </a:t>
            </a:r>
          </a:p>
          <a:p>
            <a:pPr marL="512763" lvl="2" indent="-342900"/>
            <a:r>
              <a:rPr lang="en-US" dirty="0" smtClean="0"/>
              <a:t>This is known as the ‘iNex GUI’.</a:t>
            </a:r>
          </a:p>
          <a:p>
            <a:pPr marL="512763" lvl="2" indent="-342900"/>
            <a:r>
              <a:rPr lang="en-US" dirty="0" smtClean="0"/>
              <a:t>Offers a wide range of options for data processing. </a:t>
            </a:r>
          </a:p>
          <a:p>
            <a:pPr marL="512763" lvl="2" indent="-342900"/>
            <a:r>
              <a:rPr lang="en-US" dirty="0" smtClean="0"/>
              <a:t>Output will be in the form of Microsoft Excel spreadsheets and / or CSV files.</a:t>
            </a:r>
          </a:p>
          <a:p>
            <a:pPr marL="512763" lvl="2" indent="-342900"/>
            <a:endParaRPr lang="en-US" dirty="0" smtClean="0"/>
          </a:p>
          <a:p>
            <a:pPr marL="342900" indent="-342900">
              <a:buFont typeface="+mj-lt"/>
              <a:buAutoNum type="arabicPeriod"/>
            </a:pPr>
            <a:r>
              <a:rPr lang="en-US" dirty="0" smtClean="0"/>
              <a:t>The User Interface provided by Microsoft Excel:</a:t>
            </a:r>
          </a:p>
          <a:p>
            <a:pPr marL="512763" lvl="2" indent="-342900">
              <a:buFont typeface="Arial" panose="020B0604020202020204" pitchFamily="34" charset="0"/>
              <a:buChar char="•"/>
            </a:pPr>
            <a:r>
              <a:rPr lang="en-US" dirty="0" smtClean="0"/>
              <a:t>Used during data review and data analysis phases. </a:t>
            </a:r>
          </a:p>
          <a:p>
            <a:pPr marL="342900" indent="-342900">
              <a:buFont typeface="+mj-lt"/>
              <a:buAutoNum type="arabicPeriod"/>
            </a:pPr>
            <a:endParaRPr lang="en-US" dirty="0"/>
          </a:p>
          <a:p>
            <a:r>
              <a:rPr lang="en-US" dirty="0" smtClean="0"/>
              <a:t>iNex also supplies a Command Line Interface for ‘data processing‘</a:t>
            </a:r>
          </a:p>
          <a:p>
            <a:endParaRPr lang="en-US" dirty="0"/>
          </a:p>
        </p:txBody>
      </p:sp>
    </p:spTree>
    <p:extLst>
      <p:ext uri="{BB962C8B-B14F-4D97-AF65-F5344CB8AC3E}">
        <p14:creationId xmlns:p14="http://schemas.microsoft.com/office/powerpoint/2010/main" val="74650071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Introduction</a:t>
            </a:r>
            <a:endParaRPr lang="en-US" dirty="0"/>
          </a:p>
        </p:txBody>
      </p:sp>
      <p:sp>
        <p:nvSpPr>
          <p:cNvPr id="3" name="Title 2"/>
          <p:cNvSpPr>
            <a:spLocks noGrp="1"/>
          </p:cNvSpPr>
          <p:nvPr>
            <p:ph type="title"/>
          </p:nvPr>
        </p:nvSpPr>
        <p:spPr/>
        <p:txBody>
          <a:bodyPr/>
          <a:lstStyle/>
          <a:p>
            <a:r>
              <a:rPr lang="en-US" dirty="0" err="1" smtClean="0"/>
              <a:t>auto_update</a:t>
            </a:r>
            <a:r>
              <a:rPr lang="en-US" dirty="0" smtClean="0"/>
              <a:t>: how it really (not) works</a:t>
            </a:r>
            <a:endParaRPr lang="en-US" dirty="0"/>
          </a:p>
        </p:txBody>
      </p:sp>
      <p:sp>
        <p:nvSpPr>
          <p:cNvPr id="4" name="Content Placeholder 3"/>
          <p:cNvSpPr>
            <a:spLocks noGrp="1"/>
          </p:cNvSpPr>
          <p:nvPr>
            <p:ph sz="quarter" idx="10"/>
          </p:nvPr>
        </p:nvSpPr>
        <p:spPr>
          <a:xfrm>
            <a:off x="329183" y="1016201"/>
            <a:ext cx="8547397" cy="3823226"/>
          </a:xfrm>
        </p:spPr>
        <p:txBody>
          <a:bodyPr/>
          <a:lstStyle/>
          <a:p>
            <a:pPr marL="285750" indent="-285750">
              <a:buFont typeface="Arial" panose="020B0604020202020204" pitchFamily="34" charset="0"/>
              <a:buChar char="•"/>
            </a:pPr>
            <a:r>
              <a:rPr lang="en-US" dirty="0" smtClean="0"/>
              <a:t>iNex is distributed on HP Intranet only</a:t>
            </a:r>
          </a:p>
          <a:p>
            <a:pPr marL="455613" lvl="2" indent="-285750">
              <a:buFont typeface="Arial" panose="020B0604020202020204" pitchFamily="34" charset="0"/>
              <a:buChar char="•"/>
            </a:pPr>
            <a:r>
              <a:rPr lang="en-US" dirty="0" smtClean="0"/>
              <a:t>Account of </a:t>
            </a:r>
            <a:r>
              <a:rPr lang="en-US" dirty="0" smtClean="0">
                <a:hlinkClick r:id="rId3"/>
              </a:rPr>
              <a:t>ftp.usa.hp.com</a:t>
            </a:r>
            <a:r>
              <a:rPr lang="en-US" dirty="0" smtClean="0"/>
              <a:t> still exists, but will expire end of CY2014. </a:t>
            </a:r>
          </a:p>
          <a:p>
            <a:pPr marL="627063" lvl="3" indent="-285750">
              <a:buFont typeface="Arial" panose="020B0604020202020204" pitchFamily="34" charset="0"/>
              <a:buChar char="•"/>
            </a:pPr>
            <a:r>
              <a:rPr lang="en-US" dirty="0" smtClean="0"/>
              <a:t>Last version posted only contains </a:t>
            </a:r>
            <a:r>
              <a:rPr lang="en-US" dirty="0" err="1" smtClean="0"/>
              <a:t>auto_update</a:t>
            </a:r>
            <a:r>
              <a:rPr lang="en-US" dirty="0" smtClean="0"/>
              <a:t>, which, after installation, points user to HP Intranet distribution points.</a:t>
            </a:r>
          </a:p>
          <a:p>
            <a:pPr marL="455613" lvl="2" indent="-285750">
              <a:buFont typeface="Arial" panose="020B0604020202020204" pitchFamily="34" charset="0"/>
              <a:buChar char="•"/>
            </a:pPr>
            <a:r>
              <a:rPr lang="en-US" dirty="0" smtClean="0"/>
              <a:t>Distribution server is </a:t>
            </a:r>
            <a:r>
              <a:rPr lang="en-US" dirty="0" smtClean="0">
                <a:solidFill>
                  <a:srgbClr val="0070C0"/>
                </a:solidFill>
              </a:rPr>
              <a:t>fs1.bel.hp.com</a:t>
            </a:r>
            <a:r>
              <a:rPr lang="en-US" dirty="0" smtClean="0"/>
              <a:t>, which is ‘</a:t>
            </a:r>
            <a:r>
              <a:rPr lang="en-US" dirty="0" err="1" smtClean="0"/>
              <a:t>rsync-ed</a:t>
            </a:r>
            <a:r>
              <a:rPr lang="en-US" dirty="0" smtClean="0"/>
              <a:t>’ to regional distribution servers. </a:t>
            </a:r>
          </a:p>
          <a:p>
            <a:pPr marL="455613" lvl="2"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Check for update algorithm:</a:t>
            </a:r>
          </a:p>
          <a:p>
            <a:pPr marL="455613" lvl="2" indent="-285750">
              <a:buFont typeface="Arial" panose="020B0604020202020204" pitchFamily="34" charset="0"/>
              <a:buChar char="•"/>
            </a:pPr>
            <a:r>
              <a:rPr lang="en-US" dirty="0" smtClean="0"/>
              <a:t>Only runs once / day, determined by creation </a:t>
            </a:r>
            <a:r>
              <a:rPr lang="en-US" dirty="0" err="1" smtClean="0"/>
              <a:t>date+time</a:t>
            </a:r>
            <a:r>
              <a:rPr lang="en-US" dirty="0" smtClean="0"/>
              <a:t> of &lt;INEX_HOME&gt;\log\auto_update.log, immediately after startup of the GUI or CLI. </a:t>
            </a:r>
          </a:p>
          <a:p>
            <a:pPr marL="455613" lvl="2" indent="-285750">
              <a:buFont typeface="Arial" panose="020B0604020202020204" pitchFamily="34" charset="0"/>
              <a:buChar char="•"/>
            </a:pPr>
            <a:r>
              <a:rPr lang="en-US" dirty="0" smtClean="0"/>
              <a:t>Determines if connected to HP </a:t>
            </a:r>
            <a:r>
              <a:rPr lang="en-US" dirty="0" err="1" smtClean="0"/>
              <a:t>IntraNet</a:t>
            </a:r>
            <a:endParaRPr lang="en-US" dirty="0" smtClean="0"/>
          </a:p>
          <a:p>
            <a:pPr marL="627063" lvl="3" indent="-285750">
              <a:buFont typeface="Arial" panose="020B0604020202020204" pitchFamily="34" charset="0"/>
              <a:buChar char="•"/>
            </a:pPr>
            <a:r>
              <a:rPr lang="en-US" dirty="0" smtClean="0"/>
              <a:t>NO: Will access </a:t>
            </a:r>
            <a:r>
              <a:rPr lang="en-US" dirty="0"/>
              <a:t> </a:t>
            </a:r>
            <a:r>
              <a:rPr lang="en-US" u="sng" dirty="0">
                <a:hlinkClick r:id="rId4"/>
              </a:rPr>
              <a:t>ftp://tool4you:3Partool@ftp.usa.hp.com</a:t>
            </a:r>
            <a:r>
              <a:rPr lang="en-US" sz="1200" dirty="0" smtClean="0"/>
              <a:t> (and typically find no update)</a:t>
            </a:r>
          </a:p>
          <a:p>
            <a:pPr marL="627063" lvl="3" indent="-285750">
              <a:buFont typeface="Arial" panose="020B0604020202020204" pitchFamily="34" charset="0"/>
              <a:buChar char="•"/>
            </a:pPr>
            <a:r>
              <a:rPr lang="en-US" dirty="0" smtClean="0"/>
              <a:t>YES: Will access regional distribution server based upon login domain of user. </a:t>
            </a:r>
          </a:p>
          <a:p>
            <a:pPr marL="755650" lvl="4" indent="-285750">
              <a:buFont typeface="Arial" panose="020B0604020202020204" pitchFamily="34" charset="0"/>
              <a:buChar char="•"/>
            </a:pPr>
            <a:r>
              <a:rPr lang="en-US" dirty="0" smtClean="0"/>
              <a:t>If update is found: it will download it and alert user of new version.</a:t>
            </a:r>
          </a:p>
          <a:p>
            <a:pPr marL="755650" lvl="4" indent="-285750">
              <a:buFont typeface="Arial" panose="020B0604020202020204" pitchFamily="34" charset="0"/>
              <a:buChar char="•"/>
            </a:pPr>
            <a:r>
              <a:rPr lang="en-US" dirty="0" smtClean="0"/>
              <a:t>If no update is found: Is this a Monday: If not, done, and re-try tomorrow. If yes, access </a:t>
            </a:r>
            <a:r>
              <a:rPr lang="en-US" u="sng" dirty="0">
                <a:hlinkClick r:id="rId5"/>
              </a:rPr>
              <a:t>ftp://</a:t>
            </a:r>
            <a:r>
              <a:rPr lang="en-US" u="sng" dirty="0" smtClean="0">
                <a:hlinkClick r:id="rId5"/>
              </a:rPr>
              <a:t>3PARtools:3PaRr*cksing@fs1.bel.hp.com/storage/3PAR/inex</a:t>
            </a:r>
            <a:r>
              <a:rPr lang="en-US" u="sng" dirty="0" smtClean="0"/>
              <a:t> </a:t>
            </a:r>
            <a:endParaRPr lang="en-US" dirty="0" smtClean="0"/>
          </a:p>
          <a:p>
            <a:pPr lvl="3" indent="0">
              <a:buNone/>
            </a:pPr>
            <a:endParaRPr lang="en-US" sz="1100" b="0" dirty="0">
              <a:solidFill>
                <a:srgbClr val="000000"/>
              </a:solidFill>
            </a:endParaRPr>
          </a:p>
          <a:p>
            <a:pPr marL="627063" lvl="3" indent="-285750">
              <a:buFont typeface="Arial" panose="020B0604020202020204" pitchFamily="34" charset="0"/>
              <a:buChar char="•"/>
            </a:pPr>
            <a:endParaRPr lang="en-US" dirty="0"/>
          </a:p>
        </p:txBody>
      </p:sp>
    </p:spTree>
    <p:extLst>
      <p:ext uri="{BB962C8B-B14F-4D97-AF65-F5344CB8AC3E}">
        <p14:creationId xmlns:p14="http://schemas.microsoft.com/office/powerpoint/2010/main" val="374083574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31470" y="527114"/>
            <a:ext cx="8117206" cy="276999"/>
          </a:xfrm>
        </p:spPr>
        <p:txBody>
          <a:bodyPr/>
          <a:lstStyle/>
          <a:p>
            <a:r>
              <a:rPr lang="en-US" dirty="0" smtClean="0"/>
              <a:t>Distribution servers</a:t>
            </a:r>
            <a:endParaRPr lang="en-US" dirty="0"/>
          </a:p>
        </p:txBody>
      </p:sp>
      <p:sp>
        <p:nvSpPr>
          <p:cNvPr id="3" name="Title 2"/>
          <p:cNvSpPr>
            <a:spLocks noGrp="1"/>
          </p:cNvSpPr>
          <p:nvPr>
            <p:ph type="title"/>
          </p:nvPr>
        </p:nvSpPr>
        <p:spPr>
          <a:xfrm>
            <a:off x="331470" y="10788"/>
            <a:ext cx="8117206" cy="430887"/>
          </a:xfrm>
        </p:spPr>
        <p:txBody>
          <a:bodyPr/>
          <a:lstStyle/>
          <a:p>
            <a:r>
              <a:rPr lang="en-US" dirty="0" err="1"/>
              <a:t>a</a:t>
            </a:r>
            <a:r>
              <a:rPr lang="en-US" dirty="0" err="1" smtClean="0"/>
              <a:t>uto_update</a:t>
            </a:r>
            <a:r>
              <a:rPr lang="en-US" dirty="0" smtClean="0"/>
              <a:t>: how it really (not) works</a:t>
            </a:r>
            <a:endParaRPr lang="en-US" dirty="0"/>
          </a:p>
        </p:txBody>
      </p:sp>
      <p:sp>
        <p:nvSpPr>
          <p:cNvPr id="4" name="Content Placeholder 3"/>
          <p:cNvSpPr>
            <a:spLocks noGrp="1"/>
          </p:cNvSpPr>
          <p:nvPr>
            <p:ph sz="quarter" idx="10"/>
          </p:nvPr>
        </p:nvSpPr>
        <p:spPr>
          <a:xfrm>
            <a:off x="329184" y="826429"/>
            <a:ext cx="8685420" cy="4317071"/>
          </a:xfrm>
          <a:solidFill>
            <a:schemeClr val="bg1"/>
          </a:solidFill>
        </p:spPr>
        <p:txBody>
          <a:bodyPr/>
          <a:lstStyle/>
          <a:p>
            <a:pPr marL="285750" indent="-285750">
              <a:buFont typeface="Arial" panose="020B0604020202020204" pitchFamily="34" charset="0"/>
              <a:buChar char="•"/>
            </a:pPr>
            <a:r>
              <a:rPr lang="en-US" dirty="0" smtClean="0"/>
              <a:t>FTP access (Linux and Windows): </a:t>
            </a:r>
          </a:p>
          <a:p>
            <a:pPr marL="455613" lvl="2" indent="-285750">
              <a:buFont typeface="Arial" panose="020B0604020202020204" pitchFamily="34" charset="0"/>
              <a:buChar char="•"/>
            </a:pPr>
            <a:r>
              <a:rPr lang="en-US" u="sng" dirty="0" smtClean="0">
                <a:hlinkClick r:id="rId3"/>
              </a:rPr>
              <a:t>ftp</a:t>
            </a:r>
            <a:r>
              <a:rPr lang="en-US" u="sng" dirty="0">
                <a:hlinkClick r:id="rId3"/>
              </a:rPr>
              <a:t>://</a:t>
            </a:r>
            <a:r>
              <a:rPr lang="en-US" u="sng" dirty="0" smtClean="0">
                <a:hlinkClick r:id="rId3"/>
              </a:rPr>
              <a:t>3PARtools:3PaRr*cksing@fs1.bel.hp.com/storage/3PAR/inex</a:t>
            </a:r>
            <a:r>
              <a:rPr lang="en-US" b="0" dirty="0">
                <a:solidFill>
                  <a:schemeClr val="tx1"/>
                </a:solidFill>
              </a:rPr>
              <a:t> </a:t>
            </a:r>
            <a:r>
              <a:rPr lang="en-US" b="0" dirty="0" smtClean="0">
                <a:solidFill>
                  <a:schemeClr val="tx1"/>
                </a:solidFill>
              </a:rPr>
              <a:t>or </a:t>
            </a:r>
          </a:p>
          <a:p>
            <a:pPr marL="455613" lvl="2" indent="-285750">
              <a:buFont typeface="Arial" panose="020B0604020202020204" pitchFamily="34" charset="0"/>
              <a:buChar char="•"/>
            </a:pPr>
            <a:r>
              <a:rPr lang="en-US" b="0" dirty="0" smtClean="0">
                <a:solidFill>
                  <a:schemeClr val="tx1"/>
                </a:solidFill>
                <a:hlinkClick r:id="rId4"/>
              </a:rPr>
              <a:t>ftp://fs1.bel.hp.com/3PAR/inex</a:t>
            </a:r>
            <a:r>
              <a:rPr lang="en-US" b="0" dirty="0" smtClean="0">
                <a:solidFill>
                  <a:schemeClr val="tx1"/>
                </a:solidFill>
              </a:rPr>
              <a:t> using own HP Intranet login credentials</a:t>
            </a:r>
          </a:p>
          <a:p>
            <a:pPr marL="455613" lvl="2" indent="-285750">
              <a:buFont typeface="Arial" panose="020B0604020202020204" pitchFamily="34" charset="0"/>
              <a:buChar char="•"/>
            </a:pPr>
            <a:endParaRPr lang="en-US" b="0" dirty="0" smtClean="0">
              <a:solidFill>
                <a:schemeClr val="tx1"/>
              </a:solidFill>
            </a:endParaRPr>
          </a:p>
          <a:p>
            <a:pPr marL="285750" indent="-285750">
              <a:buFont typeface="Arial" panose="020B0604020202020204" pitchFamily="34" charset="0"/>
              <a:buChar char="•"/>
            </a:pPr>
            <a:r>
              <a:rPr lang="en-US" dirty="0" smtClean="0"/>
              <a:t> File Shares (Windows only):</a:t>
            </a:r>
          </a:p>
          <a:p>
            <a:pPr marL="455613" lvl="2" indent="-285750">
              <a:buFont typeface="Arial" panose="020B0604020202020204" pitchFamily="34" charset="0"/>
              <a:buChar char="•"/>
            </a:pPr>
            <a:r>
              <a:rPr lang="en-US" dirty="0" smtClean="0">
                <a:hlinkClick r:id="rId5" action="ppaction://hlinkfile"/>
              </a:rPr>
              <a:t>\\depot.nld.hp.com\depot\storage\3PAR</a:t>
            </a:r>
            <a:r>
              <a:rPr lang="en-US" dirty="0" smtClean="0"/>
              <a:t>. Using own HP Intranet login credentials. Go to iNex directory. iNex uses this file share for users within the EMEA domain.</a:t>
            </a:r>
          </a:p>
          <a:p>
            <a:pPr marL="455613" lvl="2" indent="-285750">
              <a:buFont typeface="Arial" panose="020B0604020202020204" pitchFamily="34" charset="0"/>
              <a:buChar char="•"/>
            </a:pPr>
            <a:r>
              <a:rPr lang="en-US" dirty="0">
                <a:hlinkClick r:id="rId6" action="ppaction://hlinkfile"/>
              </a:rPr>
              <a:t>\\</a:t>
            </a:r>
            <a:r>
              <a:rPr lang="en-US" dirty="0" smtClean="0">
                <a:hlinkClick r:id="rId6" action="ppaction://hlinkfile"/>
              </a:rPr>
              <a:t>alffiles.alf.gsc.mvlabs.corp.hp.com\library\storage\3par</a:t>
            </a:r>
            <a:r>
              <a:rPr lang="en-US" dirty="0" smtClean="0"/>
              <a:t>. </a:t>
            </a:r>
            <a:r>
              <a:rPr lang="en-US" dirty="0"/>
              <a:t>Using own HP Intranet login credentials. Go to iNex directory. iNex uses this file share for users within the </a:t>
            </a:r>
            <a:r>
              <a:rPr lang="en-US" dirty="0" smtClean="0"/>
              <a:t>AMERICAS </a:t>
            </a:r>
            <a:r>
              <a:rPr lang="en-US" dirty="0"/>
              <a:t>domain</a:t>
            </a:r>
            <a:r>
              <a:rPr lang="en-US" dirty="0" smtClean="0"/>
              <a:t>.</a:t>
            </a:r>
          </a:p>
          <a:p>
            <a:pPr marL="455613" lvl="2" indent="-285750">
              <a:buFont typeface="Arial" panose="020B0604020202020204" pitchFamily="34" charset="0"/>
              <a:buChar char="•"/>
            </a:pPr>
            <a:r>
              <a:rPr lang="en-US" dirty="0">
                <a:hlinkClick r:id="rId7" action="ppaction://hlinkfile"/>
              </a:rPr>
              <a:t>\\</a:t>
            </a:r>
            <a:r>
              <a:rPr lang="en-US" dirty="0" smtClean="0">
                <a:hlinkClick r:id="rId7" action="ppaction://hlinkfile"/>
              </a:rPr>
              <a:t>bglfiles.bgl.gsc.mvlabs.corp.hp.com\library\storage\3par</a:t>
            </a:r>
            <a:r>
              <a:rPr lang="en-US" dirty="0" smtClean="0"/>
              <a:t>. </a:t>
            </a:r>
            <a:r>
              <a:rPr lang="en-US" dirty="0"/>
              <a:t>Using own HP Intranet login credentials. Go to iNex directory. iNex uses this file share for users within the </a:t>
            </a:r>
            <a:r>
              <a:rPr lang="en-US" dirty="0" smtClean="0"/>
              <a:t>ASIAPACIFIC </a:t>
            </a:r>
            <a:r>
              <a:rPr lang="en-US" dirty="0"/>
              <a:t>domain</a:t>
            </a:r>
            <a:r>
              <a:rPr lang="en-US" dirty="0" smtClean="0"/>
              <a:t>.</a:t>
            </a:r>
          </a:p>
          <a:p>
            <a:pPr marL="455613" lvl="2"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All access is Read-Only.</a:t>
            </a:r>
          </a:p>
          <a:p>
            <a:pPr marL="285750" indent="-285750">
              <a:buFont typeface="Arial" panose="020B0604020202020204" pitchFamily="34" charset="0"/>
              <a:buChar char="•"/>
            </a:pPr>
            <a:r>
              <a:rPr lang="en-US" dirty="0" smtClean="0"/>
              <a:t>NOTE: Replication from EMEA-based to non EMEA-based servers occurs during the weekend</a:t>
            </a:r>
          </a:p>
          <a:p>
            <a:pPr marL="455613" lvl="2" indent="-285750">
              <a:buFont typeface="Arial" panose="020B0604020202020204" pitchFamily="34" charset="0"/>
              <a:buChar char="•"/>
            </a:pPr>
            <a:endParaRPr lang="en-US" dirty="0"/>
          </a:p>
        </p:txBody>
      </p:sp>
    </p:spTree>
    <p:extLst>
      <p:ext uri="{BB962C8B-B14F-4D97-AF65-F5344CB8AC3E}">
        <p14:creationId xmlns:p14="http://schemas.microsoft.com/office/powerpoint/2010/main" val="291820299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722130"/>
            <a:ext cx="8117206" cy="276999"/>
          </a:xfrm>
        </p:spPr>
        <p:txBody>
          <a:bodyPr/>
          <a:lstStyle/>
          <a:p>
            <a:r>
              <a:rPr lang="en-US" dirty="0" smtClean="0"/>
              <a:t>Example of a V1.22-1 &lt;INEX_HOME&gt;\log\auto_update.log </a:t>
            </a:r>
            <a:endParaRPr lang="en-US" dirty="0"/>
          </a:p>
        </p:txBody>
      </p:sp>
      <p:sp>
        <p:nvSpPr>
          <p:cNvPr id="3" name="Title 2"/>
          <p:cNvSpPr>
            <a:spLocks noGrp="1"/>
          </p:cNvSpPr>
          <p:nvPr>
            <p:ph type="title"/>
          </p:nvPr>
        </p:nvSpPr>
        <p:spPr>
          <a:xfrm>
            <a:off x="331470" y="205804"/>
            <a:ext cx="8117206" cy="430887"/>
          </a:xfrm>
        </p:spPr>
        <p:txBody>
          <a:bodyPr/>
          <a:lstStyle/>
          <a:p>
            <a:r>
              <a:rPr lang="en-US" dirty="0" err="1" smtClean="0"/>
              <a:t>Auto_update</a:t>
            </a:r>
            <a:r>
              <a:rPr lang="en-US" dirty="0" smtClean="0"/>
              <a:t>: how it really (not) works</a:t>
            </a:r>
            <a:endParaRPr lang="en-US" dirty="0"/>
          </a:p>
        </p:txBody>
      </p:sp>
      <p:sp>
        <p:nvSpPr>
          <p:cNvPr id="5" name="Content Placeholder 4"/>
          <p:cNvSpPr>
            <a:spLocks noGrp="1"/>
          </p:cNvSpPr>
          <p:nvPr>
            <p:ph sz="quarter" idx="10"/>
          </p:nvPr>
        </p:nvSpPr>
        <p:spPr>
          <a:xfrm>
            <a:off x="329184" y="1159461"/>
            <a:ext cx="8690458" cy="3924603"/>
          </a:xfrm>
          <a:solidFill>
            <a:schemeClr val="bg1"/>
          </a:solidFill>
        </p:spPr>
        <p:txBody>
          <a:bodyPr/>
          <a:lstStyle/>
          <a:p>
            <a:r>
              <a:rPr lang="en-US" sz="1000" b="0" dirty="0" smtClean="0">
                <a:solidFill>
                  <a:schemeClr val="tx1"/>
                </a:solidFill>
                <a:latin typeface="Courier New" panose="02070309020205020404" pitchFamily="49" charset="0"/>
                <a:cs typeface="Courier New" panose="02070309020205020404" pitchFamily="49" charset="0"/>
              </a:rPr>
              <a:t>28-Aug-2014:08:21:25 1 Auto Update Utility of 3Par </a:t>
            </a:r>
            <a:r>
              <a:rPr lang="en-US" sz="1000" b="0" dirty="0" err="1" smtClean="0">
                <a:solidFill>
                  <a:schemeClr val="tx1"/>
                </a:solidFill>
                <a:latin typeface="Courier New" panose="02070309020205020404" pitchFamily="49" charset="0"/>
                <a:cs typeface="Courier New" panose="02070309020205020404" pitchFamily="49" charset="0"/>
              </a:rPr>
              <a:t>InSplore</a:t>
            </a:r>
            <a:r>
              <a:rPr lang="en-US" sz="1000" b="0" dirty="0" smtClean="0">
                <a:solidFill>
                  <a:schemeClr val="tx1"/>
                </a:solidFill>
                <a:latin typeface="Courier New" panose="02070309020205020404" pitchFamily="49" charset="0"/>
                <a:cs typeface="Courier New" panose="02070309020205020404" pitchFamily="49" charset="0"/>
              </a:rPr>
              <a:t> Explorer V1.22-1 31-Aug-2014 started at 28-Aug-2014:08:21:25</a:t>
            </a:r>
          </a:p>
          <a:p>
            <a:r>
              <a:rPr lang="en-US" sz="1000" b="0" dirty="0" smtClean="0">
                <a:solidFill>
                  <a:schemeClr val="tx1"/>
                </a:solidFill>
                <a:latin typeface="Courier New" panose="02070309020205020404" pitchFamily="49" charset="0"/>
                <a:cs typeface="Courier New" panose="02070309020205020404" pitchFamily="49" charset="0"/>
              </a:rPr>
              <a:t>28-Aug-2014:08:21:25 3 Architecture: MSWin32-x86-multi-thread</a:t>
            </a:r>
          </a:p>
          <a:p>
            <a:r>
              <a:rPr lang="en-US" sz="1000" b="0" dirty="0" smtClean="0">
                <a:solidFill>
                  <a:schemeClr val="tx1"/>
                </a:solidFill>
                <a:latin typeface="Courier New" panose="02070309020205020404" pitchFamily="49" charset="0"/>
                <a:cs typeface="Courier New" panose="02070309020205020404" pitchFamily="49" charset="0"/>
              </a:rPr>
              <a:t>28-Aug-2014:08:21:25 3 Running 32-bit version</a:t>
            </a:r>
          </a:p>
          <a:p>
            <a:r>
              <a:rPr lang="en-US" sz="1000" b="0" dirty="0" smtClean="0">
                <a:solidFill>
                  <a:schemeClr val="tx1"/>
                </a:solidFill>
                <a:latin typeface="Courier New" panose="02070309020205020404" pitchFamily="49" charset="0"/>
                <a:cs typeface="Courier New" panose="02070309020205020404" pitchFamily="49" charset="0"/>
              </a:rPr>
              <a:t>28-Aug-2014:08:21:26 3 System has IP address 192.168.127.1 -&gt; External</a:t>
            </a:r>
          </a:p>
          <a:p>
            <a:r>
              <a:rPr lang="en-US" sz="1000" b="0" dirty="0" smtClean="0">
                <a:solidFill>
                  <a:schemeClr val="tx1"/>
                </a:solidFill>
                <a:latin typeface="Courier New" panose="02070309020205020404" pitchFamily="49" charset="0"/>
                <a:cs typeface="Courier New" panose="02070309020205020404" pitchFamily="49" charset="0"/>
              </a:rPr>
              <a:t>28-Aug-2014:08:21:26 3 System has IP address 192.168.76.1 -&gt; External</a:t>
            </a:r>
          </a:p>
          <a:p>
            <a:r>
              <a:rPr lang="en-US" sz="1000" b="0" dirty="0" smtClean="0">
                <a:solidFill>
                  <a:schemeClr val="tx1"/>
                </a:solidFill>
                <a:latin typeface="Courier New" panose="02070309020205020404" pitchFamily="49" charset="0"/>
                <a:cs typeface="Courier New" panose="02070309020205020404" pitchFamily="49" charset="0"/>
              </a:rPr>
              <a:t>28-Aug-2014:08:21:26 3 System has IP address 192.168.205.1 -&gt; External</a:t>
            </a:r>
          </a:p>
          <a:p>
            <a:r>
              <a:rPr lang="en-US" sz="1000" b="0" dirty="0" smtClean="0">
                <a:solidFill>
                  <a:schemeClr val="tx1"/>
                </a:solidFill>
                <a:latin typeface="Courier New" panose="02070309020205020404" pitchFamily="49" charset="0"/>
                <a:cs typeface="Courier New" panose="02070309020205020404" pitchFamily="49" charset="0"/>
              </a:rPr>
              <a:t>28-Aug-2014:08:21:26 3 System has IP address 192.168.1.69 -&gt; External</a:t>
            </a:r>
          </a:p>
          <a:p>
            <a:r>
              <a:rPr lang="en-US" sz="1000" b="0" dirty="0" smtClean="0">
                <a:solidFill>
                  <a:schemeClr val="tx1"/>
                </a:solidFill>
                <a:latin typeface="Courier New" panose="02070309020205020404" pitchFamily="49" charset="0"/>
                <a:cs typeface="Courier New" panose="02070309020205020404" pitchFamily="49" charset="0"/>
              </a:rPr>
              <a:t>28-Aug-2014:08:21:26 3 System has IP address 16.29.145.40 -&gt; Internal</a:t>
            </a:r>
          </a:p>
          <a:p>
            <a:r>
              <a:rPr lang="en-US" sz="1000" b="0" dirty="0" smtClean="0">
                <a:solidFill>
                  <a:schemeClr val="tx1"/>
                </a:solidFill>
                <a:latin typeface="Courier New" panose="02070309020205020404" pitchFamily="49" charset="0"/>
                <a:cs typeface="Courier New" panose="02070309020205020404" pitchFamily="49" charset="0"/>
              </a:rPr>
              <a:t>28-Aug-2014:08:21:26 3 Started from system 'VANSLUISH1.emea.hpqcorp.net' (IP: 16.29.145.40, Internal network) under account 'EMEA\</a:t>
            </a:r>
            <a:r>
              <a:rPr lang="en-US" sz="1000" b="0" dirty="0" err="1" smtClean="0">
                <a:solidFill>
                  <a:schemeClr val="tx1"/>
                </a:solidFill>
                <a:latin typeface="Courier New" panose="02070309020205020404" pitchFamily="49" charset="0"/>
                <a:cs typeface="Courier New" panose="02070309020205020404" pitchFamily="49" charset="0"/>
              </a:rPr>
              <a:t>vanSluisH</a:t>
            </a:r>
            <a:r>
              <a:rPr lang="en-US" sz="1000" b="0" dirty="0" smtClean="0">
                <a:solidFill>
                  <a:schemeClr val="tx1"/>
                </a:solidFill>
                <a:latin typeface="Courier New" panose="02070309020205020404" pitchFamily="49" charset="0"/>
                <a:cs typeface="Courier New" panose="02070309020205020404" pitchFamily="49" charset="0"/>
              </a:rPr>
              <a:t>'</a:t>
            </a:r>
          </a:p>
          <a:p>
            <a:r>
              <a:rPr lang="en-US" sz="1000" b="0" dirty="0" smtClean="0">
                <a:solidFill>
                  <a:schemeClr val="tx1"/>
                </a:solidFill>
                <a:latin typeface="Courier New" panose="02070309020205020404" pitchFamily="49" charset="0"/>
                <a:cs typeface="Courier New" panose="02070309020205020404" pitchFamily="49" charset="0"/>
              </a:rPr>
              <a:t>28-Aug-2014:08:21:26 2 Drive Y: used to connect to '\\depot.nld.hp.com\depot\storage\3par‘ Creating network drive took 0 seconds.</a:t>
            </a:r>
          </a:p>
          <a:p>
            <a:r>
              <a:rPr lang="en-US" sz="1000" b="0" dirty="0" smtClean="0">
                <a:solidFill>
                  <a:schemeClr val="tx1"/>
                </a:solidFill>
                <a:latin typeface="Courier New" panose="02070309020205020404" pitchFamily="49" charset="0"/>
                <a:cs typeface="Courier New" panose="02070309020205020404" pitchFamily="49" charset="0"/>
              </a:rPr>
              <a:t>28-Aug-2014:08:21:26 3 Connected from server depot.nld.hp.com</a:t>
            </a:r>
          </a:p>
          <a:p>
            <a:r>
              <a:rPr lang="en-US" sz="1000" b="0" dirty="0" smtClean="0">
                <a:solidFill>
                  <a:schemeClr val="tx1"/>
                </a:solidFill>
                <a:latin typeface="Courier New" panose="02070309020205020404" pitchFamily="49" charset="0"/>
                <a:cs typeface="Courier New" panose="02070309020205020404" pitchFamily="49" charset="0"/>
              </a:rPr>
              <a:t>28-Aug-2014:08:21:26 3 Current Working Directory is now Y:\iNex\.</a:t>
            </a:r>
          </a:p>
          <a:p>
            <a:r>
              <a:rPr lang="en-US" sz="1000" b="0" dirty="0" smtClean="0">
                <a:solidFill>
                  <a:schemeClr val="tx1"/>
                </a:solidFill>
                <a:latin typeface="Courier New" panose="02070309020205020404" pitchFamily="49" charset="0"/>
                <a:cs typeface="Courier New" panose="02070309020205020404" pitchFamily="49" charset="0"/>
              </a:rPr>
              <a:t>28-Aug-2014:08:21:26 3 Current Working Directory is now Y:\iNex\Windows</a:t>
            </a:r>
          </a:p>
          <a:p>
            <a:r>
              <a:rPr lang="en-US" sz="1000" b="0" dirty="0" smtClean="0">
                <a:solidFill>
                  <a:schemeClr val="tx1"/>
                </a:solidFill>
                <a:latin typeface="Courier New" panose="02070309020205020404" pitchFamily="49" charset="0"/>
                <a:cs typeface="Courier New" panose="02070309020205020404" pitchFamily="49" charset="0"/>
              </a:rPr>
              <a:t>28-Aug-2014:08:21:26 3 No version newer than V1.22-1 found today. Will re-try tomorrow</a:t>
            </a:r>
          </a:p>
          <a:p>
            <a:r>
              <a:rPr lang="en-US" sz="1000" b="0" dirty="0" smtClean="0">
                <a:solidFill>
                  <a:schemeClr val="tx1"/>
                </a:solidFill>
                <a:latin typeface="Courier New" panose="02070309020205020404" pitchFamily="49" charset="0"/>
                <a:cs typeface="Courier New" panose="02070309020205020404" pitchFamily="49" charset="0"/>
              </a:rPr>
              <a:t>28-Aug-2014:08:21:26 2 Drive Y: disconnected from '\\depot.nld.hp.com'</a:t>
            </a:r>
          </a:p>
          <a:p>
            <a:r>
              <a:rPr lang="en-US" sz="1000" b="0" dirty="0" smtClean="0">
                <a:solidFill>
                  <a:schemeClr val="tx1"/>
                </a:solidFill>
                <a:latin typeface="Courier New" panose="02070309020205020404" pitchFamily="49" charset="0"/>
                <a:cs typeface="Courier New" panose="02070309020205020404" pitchFamily="49" charset="0"/>
              </a:rPr>
              <a:t>28-Aug-2014:08:21:26 0 ---------- E N D    O F    L O G F I L E ---------</a:t>
            </a:r>
            <a:endParaRPr lang="en-US" sz="1000" b="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6769317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3PAR Virtualization Mapping information,</a:t>
            </a:r>
            <a:br>
              <a:rPr lang="en-US" dirty="0" smtClean="0"/>
            </a:br>
            <a:r>
              <a:rPr lang="en-US" dirty="0" smtClean="0"/>
              <a:t>the MS-Access database</a:t>
            </a:r>
            <a:br>
              <a:rPr lang="en-US" dirty="0" smtClean="0"/>
            </a:br>
            <a:endParaRPr lang="en-US" dirty="0"/>
          </a:p>
        </p:txBody>
      </p:sp>
    </p:spTree>
    <p:extLst>
      <p:ext uri="{BB962C8B-B14F-4D97-AF65-F5344CB8AC3E}">
        <p14:creationId xmlns:p14="http://schemas.microsoft.com/office/powerpoint/2010/main" val="8261199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527114"/>
            <a:ext cx="8117206" cy="276999"/>
          </a:xfrm>
        </p:spPr>
        <p:txBody>
          <a:bodyPr/>
          <a:lstStyle/>
          <a:p>
            <a:r>
              <a:rPr lang="en-US" dirty="0" smtClean="0"/>
              <a:t>The MS-Access database</a:t>
            </a:r>
            <a:endParaRPr lang="en-US" dirty="0"/>
          </a:p>
        </p:txBody>
      </p:sp>
      <p:sp>
        <p:nvSpPr>
          <p:cNvPr id="3" name="Title 2"/>
          <p:cNvSpPr>
            <a:spLocks noGrp="1"/>
          </p:cNvSpPr>
          <p:nvPr>
            <p:ph type="title"/>
          </p:nvPr>
        </p:nvSpPr>
        <p:spPr>
          <a:xfrm>
            <a:off x="331470" y="10788"/>
            <a:ext cx="8117206" cy="430887"/>
          </a:xfrm>
        </p:spPr>
        <p:txBody>
          <a:bodyPr/>
          <a:lstStyle/>
          <a:p>
            <a:r>
              <a:rPr lang="en-US" dirty="0" smtClean="0"/>
              <a:t>iNex Virtualization Mapping Information</a:t>
            </a:r>
            <a:endParaRPr lang="en-US" dirty="0"/>
          </a:p>
        </p:txBody>
      </p:sp>
      <p:sp>
        <p:nvSpPr>
          <p:cNvPr id="5" name="Content Placeholder 4"/>
          <p:cNvSpPr>
            <a:spLocks noGrp="1"/>
          </p:cNvSpPr>
          <p:nvPr>
            <p:ph sz="quarter" idx="10"/>
          </p:nvPr>
        </p:nvSpPr>
        <p:spPr>
          <a:xfrm>
            <a:off x="329184" y="852307"/>
            <a:ext cx="8119872" cy="3460917"/>
          </a:xfrm>
        </p:spPr>
        <p:txBody>
          <a:bodyPr/>
          <a:lstStyle/>
          <a:p>
            <a:pPr marL="285750" indent="-285750">
              <a:buFont typeface="Arial" panose="020B0604020202020204" pitchFamily="34" charset="0"/>
              <a:buChar char="•"/>
            </a:pPr>
            <a:r>
              <a:rPr lang="en-US" dirty="0" smtClean="0"/>
              <a:t>iNex supplies a skeleton database, enables loading the mapping information into a relational database. </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Database is pre-loaded with Visual Basic forms and scripts.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Processing flow:</a:t>
            </a:r>
          </a:p>
          <a:p>
            <a:pPr marL="455613" lvl="2" indent="-285750">
              <a:buFont typeface="Arial" panose="020B0604020202020204" pitchFamily="34" charset="0"/>
              <a:buChar char="•"/>
            </a:pPr>
            <a:r>
              <a:rPr lang="en-US" dirty="0" smtClean="0"/>
              <a:t>Mapping information is automatically generated, in CSV format.</a:t>
            </a:r>
          </a:p>
          <a:p>
            <a:pPr marL="455613" lvl="2" indent="-285750">
              <a:buFont typeface="Arial" panose="020B0604020202020204" pitchFamily="34" charset="0"/>
              <a:buChar char="•"/>
            </a:pPr>
            <a:r>
              <a:rPr lang="en-US" dirty="0" smtClean="0"/>
              <a:t>Skeleton database is automatically copied to </a:t>
            </a:r>
            <a:r>
              <a:rPr lang="en-US" dirty="0" err="1" smtClean="0"/>
              <a:t>InSplore</a:t>
            </a:r>
            <a:r>
              <a:rPr lang="en-US" dirty="0" smtClean="0"/>
              <a:t> directory. </a:t>
            </a:r>
          </a:p>
          <a:p>
            <a:pPr marL="455613" lvl="2" indent="-285750">
              <a:buFont typeface="Arial" panose="020B0604020202020204" pitchFamily="34" charset="0"/>
              <a:buChar char="•"/>
            </a:pPr>
            <a:r>
              <a:rPr lang="en-US" dirty="0" smtClean="0"/>
              <a:t>In case mapping information is required, user can use form-driven procedure to load data.</a:t>
            </a:r>
          </a:p>
          <a:p>
            <a:pPr marL="455613" lvl="2"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Used by “</a:t>
            </a:r>
            <a:r>
              <a:rPr lang="en-US" dirty="0" err="1" smtClean="0"/>
              <a:t>find_remote_chunklets</a:t>
            </a:r>
            <a:r>
              <a:rPr lang="en-US" dirty="0" smtClean="0"/>
              <a:t>”, potential for other scripts.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Available in Windows version only. </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9348228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613374"/>
            <a:ext cx="8117206" cy="276999"/>
          </a:xfrm>
        </p:spPr>
        <p:txBody>
          <a:bodyPr/>
          <a:lstStyle/>
          <a:p>
            <a:r>
              <a:rPr lang="en-US" dirty="0" smtClean="0"/>
              <a:t>The MS-Access database (Main Form)</a:t>
            </a:r>
            <a:endParaRPr lang="en-US" dirty="0"/>
          </a:p>
        </p:txBody>
      </p:sp>
      <p:sp>
        <p:nvSpPr>
          <p:cNvPr id="3" name="Title 2"/>
          <p:cNvSpPr>
            <a:spLocks noGrp="1"/>
          </p:cNvSpPr>
          <p:nvPr>
            <p:ph type="title"/>
          </p:nvPr>
        </p:nvSpPr>
        <p:spPr>
          <a:xfrm>
            <a:off x="331470" y="97048"/>
            <a:ext cx="8117206" cy="430887"/>
          </a:xfrm>
        </p:spPr>
        <p:txBody>
          <a:bodyPr/>
          <a:lstStyle/>
          <a:p>
            <a:r>
              <a:rPr lang="en-US" dirty="0" smtClean="0"/>
              <a:t>iNex Virtualization Mapping Information</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074" y="967090"/>
            <a:ext cx="5457130" cy="4154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900115" y="2208363"/>
            <a:ext cx="3068036" cy="920273"/>
            <a:chOff x="900115" y="2208363"/>
            <a:chExt cx="3068036" cy="920273"/>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3245" y="2555826"/>
              <a:ext cx="3024906" cy="572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900115" y="2208363"/>
              <a:ext cx="471487" cy="198407"/>
            </a:xfrm>
            <a:prstGeom prst="round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Curved Connector 5"/>
            <p:cNvCxnSpPr>
              <a:endCxn id="2050" idx="0"/>
            </p:cNvCxnSpPr>
            <p:nvPr/>
          </p:nvCxnSpPr>
          <p:spPr>
            <a:xfrm>
              <a:off x="1371602" y="2406770"/>
              <a:ext cx="1084096" cy="149056"/>
            </a:xfrm>
            <a:prstGeom prst="curvedConnector2">
              <a:avLst/>
            </a:prstGeom>
            <a:ln w="19050">
              <a:tailEnd type="arrow"/>
            </a:ln>
          </p:spPr>
          <p:style>
            <a:lnRef idx="1">
              <a:schemeClr val="accent2"/>
            </a:lnRef>
            <a:fillRef idx="0">
              <a:schemeClr val="accent2"/>
            </a:fillRef>
            <a:effectRef idx="0">
              <a:schemeClr val="accent2"/>
            </a:effectRef>
            <a:fontRef idx="minor">
              <a:schemeClr val="tx1"/>
            </a:fontRef>
          </p:style>
        </p:cxnSp>
      </p:grpSp>
      <p:sp>
        <p:nvSpPr>
          <p:cNvPr id="8" name="TextBox 7"/>
          <p:cNvSpPr txBox="1"/>
          <p:nvPr/>
        </p:nvSpPr>
        <p:spPr>
          <a:xfrm>
            <a:off x="6771736" y="1475117"/>
            <a:ext cx="2208362" cy="646331"/>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Upon opening database will be empty and “Load DB” button will be enabled.</a:t>
            </a:r>
          </a:p>
        </p:txBody>
      </p:sp>
      <p:sp>
        <p:nvSpPr>
          <p:cNvPr id="10" name="TextBox 9"/>
          <p:cNvSpPr txBox="1"/>
          <p:nvPr/>
        </p:nvSpPr>
        <p:spPr>
          <a:xfrm>
            <a:off x="6768868" y="3085311"/>
            <a:ext cx="2208362" cy="1015663"/>
          </a:xfrm>
          <a:prstGeom prst="rect">
            <a:avLst/>
          </a:prstGeom>
          <a:noFill/>
          <a:ln w="19050">
            <a:solidFill>
              <a:schemeClr val="accent2">
                <a:shade val="95000"/>
                <a:satMod val="105000"/>
              </a:schemeClr>
            </a:solidFill>
          </a:ln>
        </p:spPr>
        <p:txBody>
          <a:bodyPr wrap="square" rtlCol="0">
            <a:spAutoFit/>
          </a:bodyPr>
          <a:lstStyle/>
          <a:p>
            <a:pPr marL="0" defTabSz="430213">
              <a:spcAft>
                <a:spcPts val="400"/>
              </a:spcAft>
              <a:buSzPct val="100000"/>
            </a:pPr>
            <a:r>
              <a:rPr lang="en-US" sz="1200" dirty="0" smtClean="0">
                <a:solidFill>
                  <a:srgbClr val="000000"/>
                </a:solidFill>
                <a:latin typeface="HP Simplified" pitchFamily="34" charset="0"/>
                <a:cs typeface="HP Simplified" pitchFamily="34" charset="0"/>
              </a:rPr>
              <a:t>After loading the database, the “Load DB” button will be disabled, and “VV to LD”, “LD to VV,PD” and “PD to LD” buttons will be enabled.</a:t>
            </a:r>
          </a:p>
        </p:txBody>
      </p:sp>
    </p:spTree>
    <p:extLst>
      <p:ext uri="{BB962C8B-B14F-4D97-AF65-F5344CB8AC3E}">
        <p14:creationId xmlns:p14="http://schemas.microsoft.com/office/powerpoint/2010/main" val="63225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527114"/>
            <a:ext cx="8117206" cy="276999"/>
          </a:xfrm>
        </p:spPr>
        <p:txBody>
          <a:bodyPr/>
          <a:lstStyle/>
          <a:p>
            <a:r>
              <a:rPr lang="en-US" dirty="0" smtClean="0"/>
              <a:t>The MS-Access database (VV </a:t>
            </a:r>
            <a:r>
              <a:rPr lang="en-US" dirty="0" smtClean="0">
                <a:sym typeface="Wingdings" panose="05000000000000000000" pitchFamily="2" charset="2"/>
              </a:rPr>
              <a:t> LD Mapping)</a:t>
            </a:r>
            <a:endParaRPr lang="en-US" dirty="0"/>
          </a:p>
        </p:txBody>
      </p:sp>
      <p:sp>
        <p:nvSpPr>
          <p:cNvPr id="3" name="Title 2"/>
          <p:cNvSpPr>
            <a:spLocks noGrp="1"/>
          </p:cNvSpPr>
          <p:nvPr>
            <p:ph type="title"/>
          </p:nvPr>
        </p:nvSpPr>
        <p:spPr>
          <a:xfrm>
            <a:off x="331470" y="10788"/>
            <a:ext cx="8117206" cy="430887"/>
          </a:xfrm>
        </p:spPr>
        <p:txBody>
          <a:bodyPr/>
          <a:lstStyle/>
          <a:p>
            <a:r>
              <a:rPr lang="en-US" dirty="0" smtClean="0"/>
              <a:t>iNex Virtualization Mapping Information</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901" y="785004"/>
            <a:ext cx="7566773" cy="435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474454" y="1871932"/>
            <a:ext cx="2199736" cy="2777706"/>
          </a:xfrm>
          <a:prstGeom prst="roundRect">
            <a:avLst/>
          </a:prstGeom>
          <a:noFill/>
          <a:ln>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smtClean="0">
              <a:solidFill>
                <a:srgbClr val="FF0000"/>
              </a:solidFill>
            </a:endParaRPr>
          </a:p>
          <a:p>
            <a:pPr algn="ctr"/>
            <a:endParaRPr lang="en-US" dirty="0">
              <a:solidFill>
                <a:srgbClr val="FF0000"/>
              </a:solidFill>
            </a:endParaRPr>
          </a:p>
          <a:p>
            <a:pPr algn="ctr"/>
            <a:endParaRPr lang="en-US" dirty="0" smtClean="0">
              <a:solidFill>
                <a:srgbClr val="FF0000"/>
              </a:solidFill>
            </a:endParaRPr>
          </a:p>
          <a:p>
            <a:pPr algn="ctr"/>
            <a:endParaRPr lang="en-US" dirty="0">
              <a:solidFill>
                <a:srgbClr val="FF0000"/>
              </a:solidFill>
            </a:endParaRPr>
          </a:p>
          <a:p>
            <a:pPr algn="ctr"/>
            <a:endParaRPr lang="en-US" dirty="0" smtClean="0">
              <a:solidFill>
                <a:srgbClr val="FF0000"/>
              </a:solidFill>
            </a:endParaRPr>
          </a:p>
          <a:p>
            <a:pPr algn="ctr"/>
            <a:endParaRPr lang="en-US" dirty="0">
              <a:solidFill>
                <a:srgbClr val="FF0000"/>
              </a:solidFill>
            </a:endParaRPr>
          </a:p>
          <a:p>
            <a:pPr algn="ctr"/>
            <a:endParaRPr lang="en-US" dirty="0" smtClean="0">
              <a:solidFill>
                <a:srgbClr val="FF0000"/>
              </a:solidFill>
            </a:endParaRPr>
          </a:p>
          <a:p>
            <a:pPr algn="ctr"/>
            <a:endParaRPr lang="en-US" dirty="0">
              <a:solidFill>
                <a:srgbClr val="FF0000"/>
              </a:solidFill>
            </a:endParaRPr>
          </a:p>
          <a:p>
            <a:pPr algn="ctr"/>
            <a:r>
              <a:rPr lang="en-US" sz="1200" dirty="0" smtClean="0">
                <a:solidFill>
                  <a:srgbClr val="FF0000"/>
                </a:solidFill>
              </a:rPr>
              <a:t>List of LDs per VV space (</a:t>
            </a:r>
            <a:r>
              <a:rPr lang="en-US" sz="1200" dirty="0" err="1" smtClean="0">
                <a:solidFill>
                  <a:srgbClr val="FF0000"/>
                </a:solidFill>
              </a:rPr>
              <a:t>adm</a:t>
            </a:r>
            <a:r>
              <a:rPr lang="en-US" sz="1200" dirty="0" smtClean="0">
                <a:solidFill>
                  <a:srgbClr val="FF0000"/>
                </a:solidFill>
              </a:rPr>
              <a:t>/</a:t>
            </a:r>
            <a:r>
              <a:rPr lang="en-US" sz="1200" dirty="0" err="1" smtClean="0">
                <a:solidFill>
                  <a:srgbClr val="FF0000"/>
                </a:solidFill>
              </a:rPr>
              <a:t>snp</a:t>
            </a:r>
            <a:r>
              <a:rPr lang="en-US" sz="1200" dirty="0" smtClean="0">
                <a:solidFill>
                  <a:srgbClr val="FF0000"/>
                </a:solidFill>
              </a:rPr>
              <a:t>/</a:t>
            </a:r>
            <a:r>
              <a:rPr lang="en-US" sz="1200" dirty="0" err="1" smtClean="0">
                <a:solidFill>
                  <a:srgbClr val="FF0000"/>
                </a:solidFill>
              </a:rPr>
              <a:t>usr</a:t>
            </a:r>
            <a:r>
              <a:rPr lang="en-US" sz="1200" dirty="0" smtClean="0">
                <a:solidFill>
                  <a:srgbClr val="FF0000"/>
                </a:solidFill>
              </a:rPr>
              <a:t>)</a:t>
            </a:r>
            <a:endParaRPr lang="en-US" sz="1200" dirty="0">
              <a:solidFill>
                <a:srgbClr val="FF0000"/>
              </a:solidFill>
            </a:endParaRPr>
          </a:p>
        </p:txBody>
      </p:sp>
      <p:sp>
        <p:nvSpPr>
          <p:cNvPr id="5" name="Rounded Rectangle 4"/>
          <p:cNvSpPr/>
          <p:nvPr/>
        </p:nvSpPr>
        <p:spPr>
          <a:xfrm>
            <a:off x="3398809" y="2964253"/>
            <a:ext cx="4331866" cy="1685385"/>
          </a:xfrm>
          <a:prstGeom prst="roundRect">
            <a:avLst/>
          </a:prstGeom>
          <a:noFill/>
          <a:ln>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r>
              <a:rPr lang="en-US" sz="1400" dirty="0" smtClean="0">
                <a:solidFill>
                  <a:srgbClr val="FF0000"/>
                </a:solidFill>
              </a:rPr>
              <a:t>VV areas mapped</a:t>
            </a:r>
          </a:p>
          <a:p>
            <a:pPr algn="r"/>
            <a:r>
              <a:rPr lang="en-US" sz="1400" dirty="0" smtClean="0">
                <a:solidFill>
                  <a:srgbClr val="FF0000"/>
                </a:solidFill>
              </a:rPr>
              <a:t> on selected LD</a:t>
            </a:r>
            <a:endParaRPr lang="en-US" sz="1400" dirty="0">
              <a:solidFill>
                <a:srgbClr val="FF0000"/>
              </a:solidFill>
            </a:endParaRPr>
          </a:p>
        </p:txBody>
      </p:sp>
      <p:sp>
        <p:nvSpPr>
          <p:cNvPr id="6" name="Rounded Rectangle 5"/>
          <p:cNvSpPr/>
          <p:nvPr/>
        </p:nvSpPr>
        <p:spPr>
          <a:xfrm>
            <a:off x="3416066" y="1337094"/>
            <a:ext cx="5607170" cy="1627159"/>
          </a:xfrm>
          <a:prstGeom prst="roundRect">
            <a:avLst/>
          </a:prstGeom>
          <a:noFill/>
          <a:ln>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r>
              <a:rPr lang="en-US" sz="1200" dirty="0" smtClean="0">
                <a:solidFill>
                  <a:srgbClr val="FF0000"/>
                </a:solidFill>
              </a:rPr>
              <a:t>All VV areas sorted</a:t>
            </a:r>
          </a:p>
          <a:p>
            <a:pPr algn="r"/>
            <a:r>
              <a:rPr lang="en-US" sz="1200" dirty="0">
                <a:solidFill>
                  <a:srgbClr val="FF0000"/>
                </a:solidFill>
              </a:rPr>
              <a:t>p</a:t>
            </a:r>
            <a:r>
              <a:rPr lang="en-US" sz="1200" dirty="0" smtClean="0">
                <a:solidFill>
                  <a:srgbClr val="FF0000"/>
                </a:solidFill>
              </a:rPr>
              <a:t>er VV space </a:t>
            </a:r>
          </a:p>
          <a:p>
            <a:pPr algn="r"/>
            <a:r>
              <a:rPr lang="en-US" sz="1200" dirty="0" smtClean="0">
                <a:solidFill>
                  <a:srgbClr val="FF0000"/>
                </a:solidFill>
              </a:rPr>
              <a:t>and offset</a:t>
            </a:r>
            <a:endParaRPr lang="en-US" sz="1200" dirty="0">
              <a:solidFill>
                <a:srgbClr val="FF0000"/>
              </a:solidFill>
            </a:endParaRPr>
          </a:p>
        </p:txBody>
      </p:sp>
    </p:spTree>
    <p:extLst>
      <p:ext uri="{BB962C8B-B14F-4D97-AF65-F5344CB8AC3E}">
        <p14:creationId xmlns:p14="http://schemas.microsoft.com/office/powerpoint/2010/main" val="359929401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527114"/>
            <a:ext cx="8117206" cy="276999"/>
          </a:xfrm>
        </p:spPr>
        <p:txBody>
          <a:bodyPr/>
          <a:lstStyle/>
          <a:p>
            <a:r>
              <a:rPr lang="en-US" dirty="0" smtClean="0"/>
              <a:t>The MS-Access database (LD </a:t>
            </a:r>
            <a:r>
              <a:rPr lang="en-US" dirty="0" smtClean="0">
                <a:sym typeface="Wingdings" panose="05000000000000000000" pitchFamily="2" charset="2"/>
              </a:rPr>
              <a:t> PD and LD</a:t>
            </a:r>
            <a:r>
              <a:rPr lang="en-US" dirty="0" smtClean="0"/>
              <a:t> </a:t>
            </a:r>
            <a:r>
              <a:rPr lang="en-US" dirty="0" smtClean="0">
                <a:sym typeface="Wingdings" panose="05000000000000000000" pitchFamily="2" charset="2"/>
              </a:rPr>
              <a:t> LD Mapping)</a:t>
            </a:r>
            <a:endParaRPr lang="en-US" dirty="0"/>
          </a:p>
        </p:txBody>
      </p:sp>
      <p:sp>
        <p:nvSpPr>
          <p:cNvPr id="3" name="Title 2"/>
          <p:cNvSpPr>
            <a:spLocks noGrp="1"/>
          </p:cNvSpPr>
          <p:nvPr>
            <p:ph type="title"/>
          </p:nvPr>
        </p:nvSpPr>
        <p:spPr>
          <a:xfrm>
            <a:off x="331470" y="10788"/>
            <a:ext cx="8117206" cy="430887"/>
          </a:xfrm>
        </p:spPr>
        <p:txBody>
          <a:bodyPr/>
          <a:lstStyle/>
          <a:p>
            <a:r>
              <a:rPr lang="en-US" dirty="0" smtClean="0"/>
              <a:t>iNex Virtualization Mapping Information</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679" y="785005"/>
            <a:ext cx="6440520" cy="4358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552091" y="1889185"/>
            <a:ext cx="3122762" cy="3027872"/>
          </a:xfrm>
          <a:prstGeom prst="roundRect">
            <a:avLst/>
          </a:prstGeom>
          <a:noFill/>
          <a:ln>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r>
              <a:rPr lang="en-US" sz="1200" dirty="0" smtClean="0">
                <a:solidFill>
                  <a:srgbClr val="FF0000"/>
                </a:solidFill>
              </a:rPr>
              <a:t>List of PDs used by selected LD</a:t>
            </a:r>
            <a:endParaRPr lang="en-US" dirty="0">
              <a:solidFill>
                <a:srgbClr val="FF0000"/>
              </a:solidFill>
            </a:endParaRPr>
          </a:p>
        </p:txBody>
      </p:sp>
      <p:sp>
        <p:nvSpPr>
          <p:cNvPr id="5" name="Rounded Rectangle 4"/>
          <p:cNvSpPr/>
          <p:nvPr/>
        </p:nvSpPr>
        <p:spPr>
          <a:xfrm>
            <a:off x="3812875" y="1889185"/>
            <a:ext cx="3036499" cy="3027872"/>
          </a:xfrm>
          <a:prstGeom prst="roundRect">
            <a:avLst/>
          </a:prstGeom>
          <a:noFill/>
          <a:ln>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r>
              <a:rPr lang="en-US" sz="1200" dirty="0" smtClean="0">
                <a:solidFill>
                  <a:srgbClr val="FF0000"/>
                </a:solidFill>
              </a:rPr>
              <a:t>List of VVs mapped on selected LD</a:t>
            </a:r>
            <a:endParaRPr lang="en-US" sz="1200" dirty="0">
              <a:solidFill>
                <a:srgbClr val="FF0000"/>
              </a:solidFill>
            </a:endParaRPr>
          </a:p>
        </p:txBody>
      </p:sp>
    </p:spTree>
    <p:extLst>
      <p:ext uri="{BB962C8B-B14F-4D97-AF65-F5344CB8AC3E}">
        <p14:creationId xmlns:p14="http://schemas.microsoft.com/office/powerpoint/2010/main" val="125430633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31470" y="518488"/>
            <a:ext cx="8117206" cy="276999"/>
          </a:xfrm>
        </p:spPr>
        <p:txBody>
          <a:bodyPr/>
          <a:lstStyle/>
          <a:p>
            <a:r>
              <a:rPr lang="en-US" dirty="0" smtClean="0"/>
              <a:t>The MS-Access database (PD </a:t>
            </a:r>
            <a:r>
              <a:rPr lang="en-US" dirty="0" smtClean="0">
                <a:sym typeface="Wingdings" panose="05000000000000000000" pitchFamily="2" charset="2"/>
              </a:rPr>
              <a:t> LD Mapping)</a:t>
            </a:r>
            <a:endParaRPr lang="en-US" dirty="0"/>
          </a:p>
        </p:txBody>
      </p:sp>
      <p:sp>
        <p:nvSpPr>
          <p:cNvPr id="3" name="Title 2"/>
          <p:cNvSpPr>
            <a:spLocks noGrp="1"/>
          </p:cNvSpPr>
          <p:nvPr>
            <p:ph type="title"/>
          </p:nvPr>
        </p:nvSpPr>
        <p:spPr>
          <a:xfrm>
            <a:off x="331470" y="2162"/>
            <a:ext cx="8117206" cy="430887"/>
          </a:xfrm>
        </p:spPr>
        <p:txBody>
          <a:bodyPr/>
          <a:lstStyle/>
          <a:p>
            <a:r>
              <a:rPr lang="en-US" dirty="0" smtClean="0"/>
              <a:t>iNex Virtualization Mapping Information</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707" y="824421"/>
            <a:ext cx="6856591" cy="4324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655608" y="1897813"/>
            <a:ext cx="3761117" cy="2932981"/>
          </a:xfrm>
          <a:prstGeom prst="roundRect">
            <a:avLst/>
          </a:prstGeom>
          <a:noFill/>
          <a:ln>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r>
              <a:rPr lang="en-US" sz="1200" dirty="0" smtClean="0">
                <a:solidFill>
                  <a:srgbClr val="FF0000"/>
                </a:solidFill>
              </a:rPr>
              <a:t>Sequential list of used </a:t>
            </a:r>
            <a:r>
              <a:rPr lang="en-US" sz="1200" dirty="0" err="1" smtClean="0">
                <a:solidFill>
                  <a:srgbClr val="FF0000"/>
                </a:solidFill>
              </a:rPr>
              <a:t>chunklets</a:t>
            </a:r>
            <a:r>
              <a:rPr lang="en-US" sz="1200" dirty="0" smtClean="0">
                <a:solidFill>
                  <a:srgbClr val="FF0000"/>
                </a:solidFill>
              </a:rPr>
              <a:t> on selected PD</a:t>
            </a:r>
            <a:endParaRPr lang="en-US" sz="1200" dirty="0">
              <a:solidFill>
                <a:srgbClr val="FF0000"/>
              </a:solidFill>
            </a:endParaRPr>
          </a:p>
        </p:txBody>
      </p:sp>
      <p:sp>
        <p:nvSpPr>
          <p:cNvPr id="5" name="Rounded Rectangle 4"/>
          <p:cNvSpPr/>
          <p:nvPr/>
        </p:nvSpPr>
        <p:spPr>
          <a:xfrm>
            <a:off x="4416725" y="1897813"/>
            <a:ext cx="2993366" cy="2932981"/>
          </a:xfrm>
          <a:prstGeom prst="roundRect">
            <a:avLst/>
          </a:prstGeom>
          <a:noFill/>
          <a:ln>
            <a:solidFill>
              <a:schemeClr val="accent2">
                <a:shade val="95000"/>
                <a:satMod val="10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endParaRPr lang="en-US" sz="1200" dirty="0">
              <a:solidFill>
                <a:srgbClr val="FF0000"/>
              </a:solidFill>
            </a:endParaRPr>
          </a:p>
          <a:p>
            <a:pPr algn="ctr"/>
            <a:endParaRPr lang="en-US" sz="1200" dirty="0" smtClean="0">
              <a:solidFill>
                <a:srgbClr val="FF0000"/>
              </a:solidFill>
            </a:endParaRPr>
          </a:p>
          <a:p>
            <a:pPr algn="ctr"/>
            <a:r>
              <a:rPr lang="en-US" sz="1200" dirty="0" smtClean="0">
                <a:solidFill>
                  <a:srgbClr val="FF0000"/>
                </a:solidFill>
              </a:rPr>
              <a:t>List of LDs mapped on selected PD</a:t>
            </a:r>
            <a:endParaRPr lang="en-US" sz="1200" dirty="0">
              <a:solidFill>
                <a:srgbClr val="FF0000"/>
              </a:solidFill>
            </a:endParaRPr>
          </a:p>
        </p:txBody>
      </p:sp>
    </p:spTree>
    <p:extLst>
      <p:ext uri="{BB962C8B-B14F-4D97-AF65-F5344CB8AC3E}">
        <p14:creationId xmlns:p14="http://schemas.microsoft.com/office/powerpoint/2010/main" val="20984997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Find (and fix) remote </a:t>
            </a:r>
            <a:r>
              <a:rPr lang="en-US" dirty="0" err="1" smtClean="0"/>
              <a:t>chunklets</a:t>
            </a:r>
            <a:endParaRPr lang="en-US" dirty="0"/>
          </a:p>
        </p:txBody>
      </p:sp>
      <p:sp>
        <p:nvSpPr>
          <p:cNvPr id="3" name="Title 2"/>
          <p:cNvSpPr>
            <a:spLocks noGrp="1"/>
          </p:cNvSpPr>
          <p:nvPr>
            <p:ph type="title"/>
          </p:nvPr>
        </p:nvSpPr>
        <p:spPr/>
        <p:txBody>
          <a:bodyPr/>
          <a:lstStyle/>
          <a:p>
            <a:r>
              <a:rPr lang="en-US" dirty="0" smtClean="0"/>
              <a:t>iNex Virtualization Mapping Information</a:t>
            </a:r>
            <a:endParaRPr lang="en-US" dirty="0"/>
          </a:p>
        </p:txBody>
      </p:sp>
      <p:sp>
        <p:nvSpPr>
          <p:cNvPr id="4" name="Content Placeholder 3"/>
          <p:cNvSpPr>
            <a:spLocks noGrp="1"/>
          </p:cNvSpPr>
          <p:nvPr>
            <p:ph sz="quarter" idx="10"/>
          </p:nvPr>
        </p:nvSpPr>
        <p:spPr/>
        <p:txBody>
          <a:bodyPr/>
          <a:lstStyle/>
          <a:p>
            <a:pPr marL="285750" indent="-285750">
              <a:buFont typeface="Arial" panose="020B0604020202020204" pitchFamily="34" charset="0"/>
              <a:buChar char="•"/>
            </a:pPr>
            <a:r>
              <a:rPr lang="en-US" dirty="0" smtClean="0"/>
              <a:t>Utility to find (and fix) remote </a:t>
            </a:r>
            <a:r>
              <a:rPr lang="en-US" dirty="0" err="1" smtClean="0"/>
              <a:t>chunklets</a:t>
            </a:r>
            <a:endParaRPr lang="en-US" dirty="0" smtClean="0"/>
          </a:p>
          <a:p>
            <a:pPr marL="455613" lvl="2" indent="-285750">
              <a:buFont typeface="Arial" panose="020B0604020202020204" pitchFamily="34" charset="0"/>
              <a:buChar char="•"/>
            </a:pPr>
            <a:r>
              <a:rPr lang="en-US" sz="1600" dirty="0" smtClean="0"/>
              <a:t>Remote </a:t>
            </a:r>
            <a:r>
              <a:rPr lang="en-US" sz="1600" dirty="0" err="1" smtClean="0"/>
              <a:t>chunklets</a:t>
            </a:r>
            <a:r>
              <a:rPr lang="en-US" sz="1600" dirty="0" smtClean="0"/>
              <a:t> are LD </a:t>
            </a:r>
            <a:r>
              <a:rPr lang="en-US" sz="1600" dirty="0" err="1" smtClean="0"/>
              <a:t>chunklets</a:t>
            </a:r>
            <a:r>
              <a:rPr lang="en-US" sz="1600" dirty="0" smtClean="0"/>
              <a:t>, not mapped on PD owned by LD owning node. </a:t>
            </a:r>
          </a:p>
          <a:p>
            <a:pPr marL="455613" lvl="2" indent="-285750">
              <a:buFont typeface="Arial" panose="020B0604020202020204" pitchFamily="34" charset="0"/>
              <a:buChar char="•"/>
            </a:pPr>
            <a:r>
              <a:rPr lang="en-US" sz="1600" dirty="0" smtClean="0"/>
              <a:t>Utility finds all remote </a:t>
            </a:r>
            <a:r>
              <a:rPr lang="en-US" sz="1600" dirty="0" err="1" smtClean="0"/>
              <a:t>chunklets</a:t>
            </a:r>
            <a:r>
              <a:rPr lang="en-US" sz="1600" dirty="0" smtClean="0"/>
              <a:t> by retrieving information from MS-Access database. </a:t>
            </a:r>
          </a:p>
          <a:p>
            <a:pPr marL="455613" lvl="2" indent="-285750">
              <a:buFont typeface="Arial" panose="020B0604020202020204" pitchFamily="34" charset="0"/>
              <a:buChar char="•"/>
            </a:pPr>
            <a:r>
              <a:rPr lang="en-US" sz="1600" dirty="0" smtClean="0"/>
              <a:t>Utility generates Unix shell script to move </a:t>
            </a:r>
            <a:r>
              <a:rPr lang="en-US" sz="1600" dirty="0" err="1" smtClean="0"/>
              <a:t>chunklets</a:t>
            </a:r>
            <a:r>
              <a:rPr lang="en-US" sz="1600" dirty="0" smtClean="0"/>
              <a:t> to PDs owned by LD owning node. </a:t>
            </a:r>
          </a:p>
          <a:p>
            <a:pPr marL="627063" lvl="3" indent="-285750">
              <a:buFont typeface="Arial" panose="020B0604020202020204" pitchFamily="34" charset="0"/>
              <a:buChar char="•"/>
            </a:pPr>
            <a:r>
              <a:rPr lang="en-US" sz="1600" dirty="0" smtClean="0"/>
              <a:t>Uses “</a:t>
            </a:r>
            <a:r>
              <a:rPr lang="en-US" dirty="0" err="1" smtClean="0">
                <a:solidFill>
                  <a:srgbClr val="0070C0"/>
                </a:solidFill>
                <a:latin typeface="Courier New" panose="02070309020205020404" pitchFamily="49" charset="0"/>
                <a:cs typeface="Courier New" panose="02070309020205020404" pitchFamily="49" charset="0"/>
              </a:rPr>
              <a:t>movech</a:t>
            </a:r>
            <a:r>
              <a:rPr lang="en-US" dirty="0" smtClean="0">
                <a:solidFill>
                  <a:srgbClr val="0070C0"/>
                </a:solidFill>
                <a:latin typeface="Courier New" panose="02070309020205020404" pitchFamily="49" charset="0"/>
                <a:cs typeface="Courier New" panose="02070309020205020404" pitchFamily="49" charset="0"/>
              </a:rPr>
              <a:t> –perm</a:t>
            </a:r>
            <a:r>
              <a:rPr lang="en-US" sz="1600" dirty="0" smtClean="0"/>
              <a:t>”</a:t>
            </a:r>
          </a:p>
          <a:p>
            <a:pPr marL="627063" lvl="3" indent="-285750">
              <a:buFont typeface="Arial" panose="020B0604020202020204" pitchFamily="34" charset="0"/>
              <a:buChar char="•"/>
            </a:pPr>
            <a:r>
              <a:rPr lang="en-US" sz="1600" dirty="0" smtClean="0"/>
              <a:t>Script will be placed in directory containing MS-Access database. </a:t>
            </a:r>
          </a:p>
          <a:p>
            <a:pPr marL="455613" lvl="2" indent="-285750">
              <a:buFont typeface="Arial" panose="020B0604020202020204" pitchFamily="34" charset="0"/>
              <a:buChar char="•"/>
            </a:pPr>
            <a:r>
              <a:rPr lang="en-US" sz="1600" dirty="0" smtClean="0"/>
              <a:t>Utility can be started from command line or GUI (Tools </a:t>
            </a:r>
            <a:r>
              <a:rPr lang="en-US" sz="1600" dirty="0" smtClean="0">
                <a:sym typeface="Wingdings" panose="05000000000000000000" pitchFamily="2" charset="2"/>
              </a:rPr>
              <a:t> “Find remote </a:t>
            </a:r>
            <a:r>
              <a:rPr lang="en-US" sz="1600" dirty="0" err="1" smtClean="0">
                <a:sym typeface="Wingdings" panose="05000000000000000000" pitchFamily="2" charset="2"/>
              </a:rPr>
              <a:t>chunklets</a:t>
            </a:r>
            <a:r>
              <a:rPr lang="en-US" sz="1600" dirty="0" smtClean="0">
                <a:sym typeface="Wingdings" panose="05000000000000000000" pitchFamily="2" charset="2"/>
              </a:rPr>
              <a:t>”)</a:t>
            </a:r>
            <a:endParaRPr lang="en-US" sz="1600" dirty="0"/>
          </a:p>
        </p:txBody>
      </p:sp>
    </p:spTree>
    <p:extLst>
      <p:ext uri="{BB962C8B-B14F-4D97-AF65-F5344CB8AC3E}">
        <p14:creationId xmlns:p14="http://schemas.microsoft.com/office/powerpoint/2010/main" val="1930110990"/>
      </p:ext>
    </p:extLst>
  </p:cSld>
  <p:clrMapOvr>
    <a:masterClrMapping/>
  </p:clrMapOvr>
  <p:timing>
    <p:tnLst>
      <p:par>
        <p:cTn id="1" dur="indefinite" restart="never" nodeType="tmRoot"/>
      </p:par>
    </p:tnLst>
  </p:timing>
</p:sld>
</file>

<file path=ppt/theme/theme1.xml><?xml version="1.0" encoding="utf-8"?>
<a:theme xmlns:a="http://schemas.openxmlformats.org/drawingml/2006/main" name="HP_PPT_Standard_template_16x9">
  <a:themeElements>
    <a:clrScheme name="Custom 171">
      <a:dk1>
        <a:sysClr val="windowText" lastClr="000000"/>
      </a:dk1>
      <a:lt1>
        <a:sysClr val="window" lastClr="FFFFFF"/>
      </a:lt1>
      <a:dk2>
        <a:srgbClr val="000000"/>
      </a:dk2>
      <a:lt2>
        <a:srgbClr val="FFFFFF"/>
      </a:lt2>
      <a:accent1>
        <a:srgbClr val="0096D6"/>
      </a:accent1>
      <a:accent2>
        <a:srgbClr val="F05332"/>
      </a:accent2>
      <a:accent3>
        <a:srgbClr val="822980"/>
      </a:accent3>
      <a:accent4>
        <a:srgbClr val="87898B"/>
      </a:accent4>
      <a:accent5>
        <a:srgbClr val="B9B8BB"/>
      </a:accent5>
      <a:accent6>
        <a:srgbClr val="E5E8E8"/>
      </a:accent6>
      <a:hlink>
        <a:srgbClr val="0096D6"/>
      </a:hlink>
      <a:folHlink>
        <a:srgbClr val="0096D6"/>
      </a:folHlink>
    </a:clrScheme>
    <a:fontScheme name="HP Simplified">
      <a:majorFont>
        <a:latin typeface="HP Simplified"/>
        <a:ea typeface=""/>
        <a:cs typeface=""/>
      </a:majorFont>
      <a:minorFont>
        <a:latin typeface="HP Simplifi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mpd="sng">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defTabSz="430213">
          <a:spcAft>
            <a:spcPts val="400"/>
          </a:spcAft>
          <a:buSzPct val="100000"/>
          <a:defRPr sz="1600" dirty="0" smtClean="0">
            <a:solidFill>
              <a:srgbClr val="000000"/>
            </a:solidFill>
            <a:latin typeface="HP Simplified" pitchFamily="34" charset="0"/>
            <a:cs typeface="HP Simplified" pitchFamily="34" charset="0"/>
          </a:defRPr>
        </a:defPPr>
      </a:lstStyle>
    </a:txDef>
  </a:objectDefaults>
  <a:extraClrSchemeLst/>
</a:theme>
</file>

<file path=ppt/theme/theme2.xml><?xml version="1.0" encoding="utf-8"?>
<a:theme xmlns:a="http://schemas.openxmlformats.org/drawingml/2006/main" name="HPE_Standard_Arial_16x9_v5">
  <a:themeElements>
    <a:clrScheme name="HPE">
      <a:dk1>
        <a:sysClr val="windowText" lastClr="000000"/>
      </a:dk1>
      <a:lt1>
        <a:sysClr val="window" lastClr="FFFFFF"/>
      </a:lt1>
      <a:dk2>
        <a:srgbClr val="808285"/>
      </a:dk2>
      <a:lt2>
        <a:srgbClr val="C6C9CA"/>
      </a:lt2>
      <a:accent1>
        <a:srgbClr val="2AD2C9"/>
      </a:accent1>
      <a:accent2>
        <a:srgbClr val="614767"/>
      </a:accent2>
      <a:accent3>
        <a:srgbClr val="FF8D6D"/>
      </a:accent3>
      <a:accent4>
        <a:srgbClr val="5F7A76"/>
      </a:accent4>
      <a:accent5>
        <a:srgbClr val="C6C9CA"/>
      </a:accent5>
      <a:accent6>
        <a:srgbClr val="808285"/>
      </a:accent6>
      <a:hlink>
        <a:srgbClr val="01A982"/>
      </a:hlink>
      <a:folHlink>
        <a:srgbClr val="01A98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ltGray">
        <a:solidFill>
          <a:schemeClr val="accent6"/>
        </a:solidFill>
        <a:ln w="19050">
          <a:solidFill>
            <a:schemeClr val="accent6"/>
          </a:solidFill>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custClrLst>
    <a:custClr name="1|169|130">
      <a:srgbClr val="01A982"/>
    </a:custClr>
    <a:custClr name="128|116|110">
      <a:srgbClr val="80746E"/>
    </a:custClr>
    <a:custClr name="66|85|99">
      <a:srgbClr val="425563"/>
    </a:custClr>
  </a:custClrLst>
  <a:extLst>
    <a:ext uri="{05A4C25C-085E-4340-85A3-A5531E510DB2}">
      <thm15:themeFamily xmlns:thm15="http://schemas.microsoft.com/office/thememl/2012/main" name="HPE_Standard_Arial_16x9_v5.potx" id="{6E765CE8-72DF-47CC-8CE6-E2F106A29740}" vid="{F1B02632-9815-49C8-944D-886AB684271D}"/>
    </a:ext>
  </a:extLst>
</a:theme>
</file>

<file path=ppt/theme/theme3.xml><?xml version="1.0" encoding="utf-8"?>
<a:theme xmlns:a="http://schemas.openxmlformats.org/drawingml/2006/main" name="Office Theme">
  <a:themeElements>
    <a:clrScheme name="HP Theme colors">
      <a:dk1>
        <a:sysClr val="windowText" lastClr="000000"/>
      </a:dk1>
      <a:lt1>
        <a:sysClr val="window" lastClr="FFFFFF"/>
      </a:lt1>
      <a:dk2>
        <a:srgbClr val="000000"/>
      </a:dk2>
      <a:lt2>
        <a:srgbClr val="EEECE1"/>
      </a:lt2>
      <a:accent1>
        <a:srgbClr val="0096D6"/>
      </a:accent1>
      <a:accent2>
        <a:srgbClr val="F05332"/>
      </a:accent2>
      <a:accent3>
        <a:srgbClr val="B7CA34"/>
      </a:accent3>
      <a:accent4>
        <a:srgbClr val="87898B"/>
      </a:accent4>
      <a:accent5>
        <a:srgbClr val="B9B8BB"/>
      </a:accent5>
      <a:accent6>
        <a:srgbClr val="E5E8E8"/>
      </a:accent6>
      <a:hlink>
        <a:srgbClr val="0096D6"/>
      </a:hlink>
      <a:folHlink>
        <a:srgbClr val="0096D6"/>
      </a:folHlink>
    </a:clrScheme>
    <a:fontScheme name="HP Simplified">
      <a:majorFont>
        <a:latin typeface="HP Simplified"/>
        <a:ea typeface=""/>
        <a:cs typeface=""/>
      </a:majorFont>
      <a:minorFont>
        <a:latin typeface="HP Simplifi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C9ED84D305163448D5325B5472D5197" ma:contentTypeVersion="1" ma:contentTypeDescription="Create a new document." ma:contentTypeScope="" ma:versionID="7ee0bc7f277780eff6c951ea4708a2c4">
  <xsd:schema xmlns:xsd="http://www.w3.org/2001/XMLSchema" xmlns:xs="http://www.w3.org/2001/XMLSchema" xmlns:p="http://schemas.microsoft.com/office/2006/metadata/properties" xmlns:ns2="http://schemas.microsoft.com/sharepoint/v4" targetNamespace="http://schemas.microsoft.com/office/2006/metadata/properties" ma:root="true" ma:fieldsID="c79c8594d4fa4c9fd200c91a62336472" ns2:_="">
    <xsd:import namespace="http://schemas.microsoft.com/sharepoint/v4"/>
    <xsd:element name="properties">
      <xsd:complexType>
        <xsd:sequence>
          <xsd:element name="documentManagement">
            <xsd:complexType>
              <xsd:all>
                <xsd:element ref="ns2: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8"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IconOverlay xmlns="http://schemas.microsoft.com/sharepoint/v4" xsi:nil="true"/>
  </documentManagement>
</p:properties>
</file>

<file path=customXml/itemProps1.xml><?xml version="1.0" encoding="utf-8"?>
<ds:datastoreItem xmlns:ds="http://schemas.openxmlformats.org/officeDocument/2006/customXml" ds:itemID="{1D5BBC3C-E259-45C3-ACE1-2C39AD0E8D57}">
  <ds:schemaRefs>
    <ds:schemaRef ds:uri="http://schemas.microsoft.com/sharepoint/v3/contenttype/forms"/>
  </ds:schemaRefs>
</ds:datastoreItem>
</file>

<file path=customXml/itemProps2.xml><?xml version="1.0" encoding="utf-8"?>
<ds:datastoreItem xmlns:ds="http://schemas.openxmlformats.org/officeDocument/2006/customXml" ds:itemID="{F42BF563-6846-45AC-95BC-E89A8DF4B5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87BA75-C2DF-49A5-9DDB-0384E2999427}">
  <ds:schemaRefs>
    <ds:schemaRef ds:uri="http://schemas.microsoft.com/sharepoint/v4"/>
    <ds:schemaRef ds:uri="http://purl.org/dc/elements/1.1/"/>
    <ds:schemaRef ds:uri="http://schemas.microsoft.com/office/2006/documentManagement/types"/>
    <ds:schemaRef ds:uri="http://schemas.openxmlformats.org/package/2006/metadata/core-properties"/>
    <ds:schemaRef ds:uri="http://www.w3.org/XML/1998/namespace"/>
    <ds:schemaRef ds:uri="http://purl.org/dc/dcmitype/"/>
    <ds:schemaRef ds:uri="http://schemas.microsoft.com/office/2006/metadata/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emplate>HP_PPT_Standard_template_16x9</Template>
  <TotalTime>13573</TotalTime>
  <Words>12478</Words>
  <Application>Microsoft Office PowerPoint</Application>
  <PresentationFormat>On-screen Show (16:9)</PresentationFormat>
  <Paragraphs>1363</Paragraphs>
  <Slides>114</Slides>
  <Notes>113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114</vt:i4>
      </vt:variant>
    </vt:vector>
  </HeadingPairs>
  <TitlesOfParts>
    <vt:vector size="121" baseType="lpstr">
      <vt:lpstr>Arial</vt:lpstr>
      <vt:lpstr>Courier New</vt:lpstr>
      <vt:lpstr>HP Simplified</vt:lpstr>
      <vt:lpstr>Lucida Grande</vt:lpstr>
      <vt:lpstr>Wingdings</vt:lpstr>
      <vt:lpstr>HP_PPT_Standard_template_16x9</vt:lpstr>
      <vt:lpstr>HPE_Standard_Arial_16x9_v5</vt:lpstr>
      <vt:lpstr>iNex for Pro’s</vt:lpstr>
      <vt:lpstr>This presentation is based on iNex V1.23-0</vt:lpstr>
      <vt:lpstr>Topics to be discussed (1/2)</vt:lpstr>
      <vt:lpstr>Topics to be discussed (2/2)</vt:lpstr>
      <vt:lpstr>Quick Introduction</vt:lpstr>
      <vt:lpstr>Quick Introduction</vt:lpstr>
      <vt:lpstr>Quick Introduction</vt:lpstr>
      <vt:lpstr>Overview of  the  Graphical User Interface</vt:lpstr>
      <vt:lpstr>iNex User Interfaces</vt:lpstr>
      <vt:lpstr>Graphical User Interface 1/5</vt:lpstr>
      <vt:lpstr>Graphical User Interface 2/5</vt:lpstr>
      <vt:lpstr>Graphical User Interface 3/5</vt:lpstr>
      <vt:lpstr>Graphical User Interface 4/5</vt:lpstr>
      <vt:lpstr>Graphical User Interface 5/5</vt:lpstr>
      <vt:lpstr>iNex processing an in-depth explanation</vt:lpstr>
      <vt:lpstr>iNex processing, an in-depth explanation </vt:lpstr>
      <vt:lpstr>iNex processing, an in-depth explanation</vt:lpstr>
      <vt:lpstr>iNex processing, an in-depth explanation</vt:lpstr>
      <vt:lpstr>iNex processing, an in-depth explanation</vt:lpstr>
      <vt:lpstr>iNex processing, an in-depth explanation</vt:lpstr>
      <vt:lpstr>iNex processing, an in-depth explanation</vt:lpstr>
      <vt:lpstr>iNex processing, an in-depth explanation</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iNex Spreadsheets</vt:lpstr>
      <vt:lpstr>auto_update how it really (not) works</vt:lpstr>
      <vt:lpstr>auto_update: how it really (not) works</vt:lpstr>
      <vt:lpstr>auto_update: how it really (not) works</vt:lpstr>
      <vt:lpstr>Auto_update: how it really (not) works</vt:lpstr>
      <vt:lpstr>3PAR Virtualization Mapping information, the MS-Access database </vt:lpstr>
      <vt:lpstr>iNex Virtualization Mapping Information</vt:lpstr>
      <vt:lpstr>iNex Virtualization Mapping Information</vt:lpstr>
      <vt:lpstr>iNex Virtualization Mapping Information</vt:lpstr>
      <vt:lpstr>iNex Virtualization Mapping Information</vt:lpstr>
      <vt:lpstr>iNex Virtualization Mapping Information</vt:lpstr>
      <vt:lpstr>iNex Virtualization Mapping Information</vt:lpstr>
      <vt:lpstr>Customer Found Issue (CFI)  database inter-action </vt:lpstr>
      <vt:lpstr>Customer Found Issue (CFI) database inter-action</vt:lpstr>
      <vt:lpstr>Customer Found Issue (CFI) database inter-action</vt:lpstr>
      <vt:lpstr>Customer Found Issue (CFI) database inter-action</vt:lpstr>
      <vt:lpstr>Customer Found Issue (CFI) database inter-action</vt:lpstr>
      <vt:lpstr>Customer Found Issue (CFI) database inter-action</vt:lpstr>
      <vt:lpstr>Customer Found Issue (CFI) database inter-action</vt:lpstr>
      <vt:lpstr>Customer Found Issue (CFI) database inter-action</vt:lpstr>
      <vt:lpstr>Customer Found Issue (CFI) database inter-action</vt:lpstr>
      <vt:lpstr>Customer Found Issue (CFI) database inter-action</vt:lpstr>
      <vt:lpstr>Customer Found Issue (CFI) database inter-action</vt:lpstr>
      <vt:lpstr>Customer Found Issue (CFI) database inter-action</vt:lpstr>
      <vt:lpstr>Customer Found Issue (CFI) database inter-action</vt:lpstr>
      <vt:lpstr>Questions ?  Demo ? </vt:lpstr>
      <vt:lpstr>Thank you</vt:lpstr>
    </vt:vector>
  </TitlesOfParts>
  <Company>HP</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(46 pt. HP Simplified bold)</dc:title>
  <dc:creator>Lance John Motowicki II</dc:creator>
  <cp:lastModifiedBy>Gary Sachs</cp:lastModifiedBy>
  <cp:revision>452</cp:revision>
  <cp:lastPrinted>2014-09-18T20:16:50Z</cp:lastPrinted>
  <dcterms:created xsi:type="dcterms:W3CDTF">2012-08-07T23:15:58Z</dcterms:created>
  <dcterms:modified xsi:type="dcterms:W3CDTF">2015-12-18T14:36:21Z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0x010100EC9ED84D305163448D5325B5472D5197</vt:lpwstr>
  </property>
</Properties>
</file>