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</p:sldMasterIdLst>
  <p:notesMasterIdLst>
    <p:notesMasterId r:id="rId63"/>
  </p:notesMasterIdLst>
  <p:sldIdLst>
    <p:sldId id="2142533432" r:id="rId5"/>
    <p:sldId id="306" r:id="rId6"/>
    <p:sldId id="2142533879" r:id="rId7"/>
    <p:sldId id="2146845770" r:id="rId8"/>
    <p:sldId id="2146845769" r:id="rId9"/>
    <p:sldId id="2146845768" r:id="rId10"/>
    <p:sldId id="348" r:id="rId11"/>
    <p:sldId id="2142533433" r:id="rId12"/>
    <p:sldId id="1991016092" r:id="rId13"/>
    <p:sldId id="1991016094" r:id="rId14"/>
    <p:sldId id="2142533437" r:id="rId15"/>
    <p:sldId id="2142533441" r:id="rId16"/>
    <p:sldId id="2142533440" r:id="rId17"/>
    <p:sldId id="2142533442" r:id="rId18"/>
    <p:sldId id="2142533443" r:id="rId19"/>
    <p:sldId id="2142533902" r:id="rId20"/>
    <p:sldId id="2142533471" r:id="rId21"/>
    <p:sldId id="2142533444" r:id="rId22"/>
    <p:sldId id="2142533446" r:id="rId23"/>
    <p:sldId id="2142533445" r:id="rId24"/>
    <p:sldId id="1991016097" r:id="rId25"/>
    <p:sldId id="2142533880" r:id="rId26"/>
    <p:sldId id="2142533881" r:id="rId27"/>
    <p:sldId id="2142533450" r:id="rId28"/>
    <p:sldId id="2142533451" r:id="rId29"/>
    <p:sldId id="2146845771" r:id="rId30"/>
    <p:sldId id="1979422086" r:id="rId31"/>
    <p:sldId id="2142533452" r:id="rId32"/>
    <p:sldId id="2142533453" r:id="rId33"/>
    <p:sldId id="2142533504" r:id="rId34"/>
    <p:sldId id="2142533467" r:id="rId35"/>
    <p:sldId id="2142533472" r:id="rId36"/>
    <p:sldId id="2142533509" r:id="rId37"/>
    <p:sldId id="2142533513" r:id="rId38"/>
    <p:sldId id="2142533514" r:id="rId39"/>
    <p:sldId id="2142533511" r:id="rId40"/>
    <p:sldId id="2142533481" r:id="rId41"/>
    <p:sldId id="2142533462" r:id="rId42"/>
    <p:sldId id="2142533496" r:id="rId43"/>
    <p:sldId id="2142533489" r:id="rId44"/>
    <p:sldId id="2142533492" r:id="rId45"/>
    <p:sldId id="2142533493" r:id="rId46"/>
    <p:sldId id="2142533495" r:id="rId47"/>
    <p:sldId id="2142533482" r:id="rId48"/>
    <p:sldId id="2142533485" r:id="rId49"/>
    <p:sldId id="2142533498" r:id="rId50"/>
    <p:sldId id="2142533499" r:id="rId51"/>
    <p:sldId id="2142533500" r:id="rId52"/>
    <p:sldId id="2142533501" r:id="rId53"/>
    <p:sldId id="2142533502" r:id="rId54"/>
    <p:sldId id="2142533369" r:id="rId55"/>
    <p:sldId id="2142533371" r:id="rId56"/>
    <p:sldId id="2142533383" r:id="rId57"/>
    <p:sldId id="2142533382" r:id="rId58"/>
    <p:sldId id="2142533426" r:id="rId59"/>
    <p:sldId id="2146845632" r:id="rId60"/>
    <p:sldId id="2142533478" r:id="rId61"/>
    <p:sldId id="2142533494" r:id="rId62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A5B0489C-51DD-4B4A-A28C-6DEFB9DBDFB4}">
          <p14:sldIdLst>
            <p14:sldId id="2142533432"/>
            <p14:sldId id="306"/>
            <p14:sldId id="2142533879"/>
            <p14:sldId id="2146845770"/>
            <p14:sldId id="2146845769"/>
            <p14:sldId id="2146845768"/>
            <p14:sldId id="348"/>
          </p14:sldIdLst>
        </p14:section>
        <p14:section name="Deployment challenges" id="{83014430-495D-EF45-B4B0-7669B041A2F8}">
          <p14:sldIdLst>
            <p14:sldId id="2142533433"/>
            <p14:sldId id="1991016092"/>
            <p14:sldId id="1991016094"/>
          </p14:sldIdLst>
        </p14:section>
        <p14:section name="NCS5500 Enhancements" id="{D4E1FF2D-AE75-8C4B-B076-B228710F2A58}">
          <p14:sldIdLst>
            <p14:sldId id="2142533437"/>
            <p14:sldId id="2142533441"/>
            <p14:sldId id="2142533440"/>
            <p14:sldId id="2142533442"/>
          </p14:sldIdLst>
        </p14:section>
        <p14:section name="NCS5700 Enhancements" id="{A1D69B43-8902-074D-B679-20B620F5F041}">
          <p14:sldIdLst>
            <p14:sldId id="2142533443"/>
            <p14:sldId id="2142533902"/>
            <p14:sldId id="2142533471"/>
            <p14:sldId id="2142533444"/>
            <p14:sldId id="2142533446"/>
            <p14:sldId id="2142533445"/>
            <p14:sldId id="1991016097"/>
            <p14:sldId id="2142533880"/>
            <p14:sldId id="2142533881"/>
            <p14:sldId id="2142533450"/>
            <p14:sldId id="2142533451"/>
            <p14:sldId id="2146845771"/>
            <p14:sldId id="1979422086"/>
            <p14:sldId id="2142533452"/>
            <p14:sldId id="2142533453"/>
          </p14:sldIdLst>
        </p14:section>
        <p14:section name="Deployment with J2 MDB" id="{09CB8E78-8B42-8F49-A284-687BACF2A5F8}">
          <p14:sldIdLst>
            <p14:sldId id="2142533504"/>
            <p14:sldId id="2142533467"/>
            <p14:sldId id="2142533472"/>
            <p14:sldId id="2142533509"/>
            <p14:sldId id="2142533513"/>
            <p14:sldId id="2142533514"/>
            <p14:sldId id="2142533511"/>
            <p14:sldId id="2142533481"/>
            <p14:sldId id="2142533462"/>
            <p14:sldId id="2142533496"/>
            <p14:sldId id="2142533489"/>
            <p14:sldId id="2142533492"/>
            <p14:sldId id="2142533493"/>
            <p14:sldId id="2142533495"/>
            <p14:sldId id="2142533482"/>
            <p14:sldId id="2142533485"/>
            <p14:sldId id="2142533498"/>
            <p14:sldId id="2142533499"/>
            <p14:sldId id="2142533500"/>
            <p14:sldId id="2142533501"/>
            <p14:sldId id="2142533502"/>
          </p14:sldIdLst>
        </p14:section>
        <p14:section name="Summary" id="{8B6E5927-A10C-B34B-BCE4-FF21B6CA8527}">
          <p14:sldIdLst>
            <p14:sldId id="2142533369"/>
            <p14:sldId id="2142533371"/>
            <p14:sldId id="2142533383"/>
            <p14:sldId id="2142533382"/>
            <p14:sldId id="2142533426"/>
            <p14:sldId id="2146845632"/>
            <p14:sldId id="2142533478"/>
            <p14:sldId id="21425334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5"/>
    <p:restoredTop sz="94609"/>
  </p:normalViewPr>
  <p:slideViewPr>
    <p:cSldViewPr snapToGrid="0" snapToObjects="1">
      <p:cViewPr varScale="1">
        <p:scale>
          <a:sx n="147" d="100"/>
          <a:sy n="147" d="100"/>
        </p:scale>
        <p:origin x="8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Unicast Route Scale (in 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L3MAX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IPv4 </c:v>
                </c:pt>
                <c:pt idx="1">
                  <c:v>IPv6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2.4500000000000002</c:v>
                </c:pt>
                <c:pt idx="1">
                  <c:v>1.72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F4-D543-9B46-F55ADF571E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L3MAX 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IPv4 </c:v>
                </c:pt>
                <c:pt idx="1">
                  <c:v>IPv6 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F4-D543-9B46-F55ADF571E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L2MAX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IPv4 </c:v>
                </c:pt>
                <c:pt idx="1">
                  <c:v>IPv6 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0.3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EF4-D543-9B46-F55ADF571EE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L2MAX-SE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IPv4 </c:v>
                </c:pt>
                <c:pt idx="1">
                  <c:v>IPv6 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1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F4-D543-9B46-F55ADF571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7558511"/>
        <c:axId val="1917811647"/>
        <c:axId val="0"/>
      </c:bar3DChart>
      <c:catAx>
        <c:axId val="1917558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811647"/>
        <c:crosses val="autoZero"/>
        <c:auto val="1"/>
        <c:lblAlgn val="ctr"/>
        <c:lblOffset val="100"/>
        <c:noMultiLvlLbl val="0"/>
      </c:catAx>
      <c:valAx>
        <c:axId val="1917811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558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603010992641027"/>
          <c:y val="0.32959896952716816"/>
          <c:w val="0.24274610193935844"/>
          <c:h val="0.4397925344037521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Multicast Route Scale (in 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L3MAX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IPv4 </c:v>
                </c:pt>
                <c:pt idx="1">
                  <c:v>IPv6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7A-6349-8CEC-18A72A55AB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L3MAX 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IPv4 </c:v>
                </c:pt>
                <c:pt idx="1">
                  <c:v>IPv6 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100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A7A-6349-8CEC-18A72A55ABE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L2MAX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IPv4 </c:v>
                </c:pt>
                <c:pt idx="1">
                  <c:v>IPv6 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A7A-6349-8CEC-18A72A55ABE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L2MAX-SE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IPv4 </c:v>
                </c:pt>
                <c:pt idx="1">
                  <c:v>IPv6 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50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7A-6349-8CEC-18A72A55A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7558511"/>
        <c:axId val="1917811647"/>
        <c:axId val="0"/>
      </c:bar3DChart>
      <c:catAx>
        <c:axId val="1917558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811647"/>
        <c:crosses val="autoZero"/>
        <c:auto val="1"/>
        <c:lblAlgn val="ctr"/>
        <c:lblOffset val="100"/>
        <c:noMultiLvlLbl val="0"/>
      </c:catAx>
      <c:valAx>
        <c:axId val="1917811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558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interface Scale (in 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L3MAX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L3</c:v>
                </c:pt>
                <c:pt idx="1">
                  <c:v>L2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89-7846-A955-CFFCB2D630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L3MAX 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L3</c:v>
                </c:pt>
                <c:pt idx="1">
                  <c:v>L2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89-7846-A955-CFFCB2D630C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L2MAX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L3</c:v>
                </c:pt>
                <c:pt idx="1">
                  <c:v>L2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1.5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89-7846-A955-CFFCB2D630C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L2MAX-SE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L3</c:v>
                </c:pt>
                <c:pt idx="1">
                  <c:v>L2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4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89-7846-A955-CFFCB2D63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7558511"/>
        <c:axId val="1917811647"/>
        <c:axId val="0"/>
      </c:bar3DChart>
      <c:catAx>
        <c:axId val="1917558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811647"/>
        <c:crosses val="autoZero"/>
        <c:auto val="1"/>
        <c:lblAlgn val="ctr"/>
        <c:lblOffset val="100"/>
        <c:noMultiLvlLbl val="0"/>
      </c:catAx>
      <c:valAx>
        <c:axId val="1917811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558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BVI/ BD Scale (in 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L3MAX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Bridge Domain</c:v>
                </c:pt>
                <c:pt idx="1">
                  <c:v>BVI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A5-604F-AF0B-89CF9BF370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L3MAX 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Bridge Domain</c:v>
                </c:pt>
                <c:pt idx="1">
                  <c:v>BVI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A5-604F-AF0B-89CF9BF370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L2MAX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Bridge Domain</c:v>
                </c:pt>
                <c:pt idx="1">
                  <c:v>BVI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10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A5-604F-AF0B-89CF9BF3704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L2MAX-SE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Bridge Domain</c:v>
                </c:pt>
                <c:pt idx="1">
                  <c:v>BVI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12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A5-604F-AF0B-89CF9BF370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7558511"/>
        <c:axId val="1917811647"/>
        <c:axId val="0"/>
      </c:bar3DChart>
      <c:catAx>
        <c:axId val="1917558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811647"/>
        <c:crosses val="autoZero"/>
        <c:auto val="1"/>
        <c:lblAlgn val="ctr"/>
        <c:lblOffset val="100"/>
        <c:noMultiLvlLbl val="0"/>
      </c:catAx>
      <c:valAx>
        <c:axId val="1917811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558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L3</a:t>
            </a:r>
            <a:r>
              <a:rPr lang="en-US" sz="1100" baseline="0"/>
              <a:t> &amp; L2 Services </a:t>
            </a:r>
            <a:r>
              <a:rPr lang="en-US" sz="1100"/>
              <a:t>Scale (in 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L3MAX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VRF</c:v>
                </c:pt>
                <c:pt idx="1">
                  <c:v>L2 PW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1B-6646-946B-5244B5F444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L3MAX 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VRF</c:v>
                </c:pt>
                <c:pt idx="1">
                  <c:v>L2 PW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1B-6646-946B-5244B5F444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L2MAX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VRF</c:v>
                </c:pt>
                <c:pt idx="1">
                  <c:v>L2 PW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0.5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1B-6646-946B-5244B5F4447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L2MAX-SE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Sheet1!$A$2:$A$3</c:f>
              <c:strCache>
                <c:ptCount val="2"/>
                <c:pt idx="0">
                  <c:v>VRF</c:v>
                </c:pt>
                <c:pt idx="1">
                  <c:v>L2 PW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2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1B-6646-946B-5244B5F444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7558511"/>
        <c:axId val="1917811647"/>
        <c:axId val="0"/>
      </c:bar3DChart>
      <c:catAx>
        <c:axId val="1917558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811647"/>
        <c:crosses val="autoZero"/>
        <c:auto val="1"/>
        <c:lblAlgn val="ctr"/>
        <c:lblOffset val="100"/>
        <c:noMultiLvlLbl val="0"/>
      </c:catAx>
      <c:valAx>
        <c:axId val="1917811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558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/>
              <a:t>MAC</a:t>
            </a:r>
            <a:r>
              <a:rPr lang="en-US" sz="1100" baseline="0"/>
              <a:t> addresses </a:t>
            </a:r>
            <a:r>
              <a:rPr lang="en-US" sz="1100"/>
              <a:t>(in 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L3MAX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</c:f>
              <c:strCache>
                <c:ptCount val="1"/>
                <c:pt idx="0">
                  <c:v>MAC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47-C94F-80CC-66ACCD579D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L3MAX SE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</c:f>
              <c:strCache>
                <c:ptCount val="1"/>
                <c:pt idx="0">
                  <c:v>MAC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47-C94F-80CC-66ACCD579D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L2MAX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</c:f>
              <c:strCache>
                <c:ptCount val="1"/>
                <c:pt idx="0">
                  <c:v>MAC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C47-C94F-80CC-66ACCD579D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L2MAX-SE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</c:f>
              <c:strCache>
                <c:ptCount val="1"/>
                <c:pt idx="0">
                  <c:v>MAC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C47-C94F-80CC-66ACCD579D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17558511"/>
        <c:axId val="1917811647"/>
        <c:axId val="0"/>
      </c:bar3DChart>
      <c:catAx>
        <c:axId val="1917558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811647"/>
        <c:crosses val="autoZero"/>
        <c:auto val="1"/>
        <c:lblAlgn val="ctr"/>
        <c:lblOffset val="100"/>
        <c:noMultiLvlLbl val="0"/>
      </c:catAx>
      <c:valAx>
        <c:axId val="1917811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5585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30D309-B327-5444-A589-8EF6D93FC7A7}" type="doc">
      <dgm:prSet loTypeId="urn:microsoft.com/office/officeart/2005/8/layout/hList1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A044EC-1082-884F-8B11-F2C764B7B323}">
      <dgm:prSet phldrT="[Text]"/>
      <dgm:spPr/>
      <dgm:t>
        <a:bodyPr/>
        <a:lstStyle/>
        <a:p>
          <a:r>
            <a:rPr lang="en-GB" b="1"/>
            <a:t>MDB</a:t>
          </a:r>
        </a:p>
        <a:p>
          <a:r>
            <a:rPr lang="en-GB" b="0"/>
            <a:t>[On-Chip Resource</a:t>
          </a:r>
          <a:r>
            <a:rPr lang="en-GB" b="1"/>
            <a:t>]</a:t>
          </a:r>
        </a:p>
      </dgm:t>
    </dgm:pt>
    <dgm:pt modelId="{6EE76FE0-672B-4F48-BDB4-2FC0CD99C03A}" type="parTrans" cxnId="{153DF2AB-1EF4-AD44-89D3-8A7404E555FF}">
      <dgm:prSet/>
      <dgm:spPr/>
      <dgm:t>
        <a:bodyPr/>
        <a:lstStyle/>
        <a:p>
          <a:endParaRPr lang="en-GB"/>
        </a:p>
      </dgm:t>
    </dgm:pt>
    <dgm:pt modelId="{2DB4AB1C-3B28-E340-812C-BC51A3B28B30}" type="sibTrans" cxnId="{153DF2AB-1EF4-AD44-89D3-8A7404E555FF}">
      <dgm:prSet/>
      <dgm:spPr/>
      <dgm:t>
        <a:bodyPr/>
        <a:lstStyle/>
        <a:p>
          <a:endParaRPr lang="en-GB"/>
        </a:p>
      </dgm:t>
    </dgm:pt>
    <dgm:pt modelId="{135D544D-FE8B-2C4F-A3C9-2BB0E7F0D8EC}">
      <dgm:prSet phldrT="[Text]" custT="1"/>
      <dgm:spPr/>
      <dgm:t>
        <a:bodyPr/>
        <a:lstStyle/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latin typeface="CiscoSans"/>
            </a:rPr>
            <a:t>LEM DB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tabLst/>
          </a:pPr>
          <a:r>
            <a:rPr lang="en-GB" sz="1200" b="0" i="1" kern="1200">
              <a:latin typeface="CiscoSans ExtraLight"/>
            </a:rPr>
            <a:t>Labels, l2 BRMAC, host routes</a:t>
          </a:r>
          <a:r>
            <a:rPr lang="en-GB" sz="1200" b="0" i="1" kern="1200">
              <a:solidFill>
                <a:srgbClr val="FF0000"/>
              </a:solidFill>
              <a:latin typeface="CiscoSans ExtraLight"/>
            </a:rPr>
            <a:t>*</a:t>
          </a:r>
          <a:endParaRPr lang="en-GB" sz="1200" b="0" i="1" kern="1200">
            <a:latin typeface="CiscoSans ExtraLight"/>
          </a:endParaRPr>
        </a:p>
      </dgm:t>
    </dgm:pt>
    <dgm:pt modelId="{C22AD568-2E5F-1F4B-8CE2-D2E4BF3FDC10}" type="parTrans" cxnId="{F3F8D7D7-E479-CF42-9381-AA9BA059D539}">
      <dgm:prSet/>
      <dgm:spPr/>
      <dgm:t>
        <a:bodyPr/>
        <a:lstStyle/>
        <a:p>
          <a:endParaRPr lang="en-GB"/>
        </a:p>
      </dgm:t>
    </dgm:pt>
    <dgm:pt modelId="{9D787E02-B187-6745-AF2F-A896476E5688}" type="sibTrans" cxnId="{F3F8D7D7-E479-CF42-9381-AA9BA059D539}">
      <dgm:prSet/>
      <dgm:spPr/>
      <dgm:t>
        <a:bodyPr/>
        <a:lstStyle/>
        <a:p>
          <a:endParaRPr lang="en-GB"/>
        </a:p>
      </dgm:t>
    </dgm:pt>
    <dgm:pt modelId="{D106DFAF-D260-7F43-88AC-145FC7431836}">
      <dgm:prSet phldrT="[Text]"/>
      <dgm:spPr/>
      <dgm:t>
        <a:bodyPr/>
        <a:lstStyle/>
        <a:p>
          <a:r>
            <a:rPr lang="en-GB" b="1"/>
            <a:t>External TCAM</a:t>
          </a:r>
        </a:p>
        <a:p>
          <a:r>
            <a:rPr lang="en-GB"/>
            <a:t>[SE LC/ Systems ]</a:t>
          </a:r>
        </a:p>
      </dgm:t>
    </dgm:pt>
    <dgm:pt modelId="{B752D891-8184-6A4D-8CD6-2CC43A87593B}" type="parTrans" cxnId="{E6D28CC2-9EEA-5B47-9DC5-FA99C7A7CF97}">
      <dgm:prSet/>
      <dgm:spPr/>
      <dgm:t>
        <a:bodyPr/>
        <a:lstStyle/>
        <a:p>
          <a:endParaRPr lang="en-GB"/>
        </a:p>
      </dgm:t>
    </dgm:pt>
    <dgm:pt modelId="{E63B7F8D-E06D-B94F-96FA-44A93E90F999}" type="sibTrans" cxnId="{E6D28CC2-9EEA-5B47-9DC5-FA99C7A7CF97}">
      <dgm:prSet/>
      <dgm:spPr/>
      <dgm:t>
        <a:bodyPr/>
        <a:lstStyle/>
        <a:p>
          <a:endParaRPr lang="en-GB"/>
        </a:p>
      </dgm:t>
    </dgm:pt>
    <dgm:pt modelId="{804C21C6-C1A9-E949-ADE4-F9B28E879606}">
      <dgm:prSet phldrT="[Text]"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KBP_TCAM_FWD DBs</a:t>
          </a:r>
        </a:p>
      </dgm:t>
    </dgm:pt>
    <dgm:pt modelId="{6B15D83C-1B8D-B84A-8B7F-7E0B0DDA0FE5}" type="parTrans" cxnId="{7E56E048-6FBF-9B45-BCC2-4B1708B5050F}">
      <dgm:prSet/>
      <dgm:spPr/>
      <dgm:t>
        <a:bodyPr/>
        <a:lstStyle/>
        <a:p>
          <a:endParaRPr lang="en-GB"/>
        </a:p>
      </dgm:t>
    </dgm:pt>
    <dgm:pt modelId="{4DB269EF-DF6D-CE41-BBBD-EF458191DC1C}" type="sibTrans" cxnId="{7E56E048-6FBF-9B45-BCC2-4B1708B5050F}">
      <dgm:prSet/>
      <dgm:spPr/>
      <dgm:t>
        <a:bodyPr/>
        <a:lstStyle/>
        <a:p>
          <a:endParaRPr lang="en-GB"/>
        </a:p>
      </dgm:t>
    </dgm:pt>
    <dgm:pt modelId="{71161644-449D-DB46-A6F7-4CCBA1EDF661}">
      <dgm:prSet phldrT="[Text]"/>
      <dgm:spPr/>
      <dgm:t>
        <a:bodyPr/>
        <a:lstStyle/>
        <a:p>
          <a:r>
            <a:rPr lang="en-GB" b="1"/>
            <a:t>Internal TCAM</a:t>
          </a:r>
        </a:p>
        <a:p>
          <a:r>
            <a:rPr lang="en-GB" b="0"/>
            <a:t>[On-Chip- no static carving]</a:t>
          </a:r>
        </a:p>
      </dgm:t>
    </dgm:pt>
    <dgm:pt modelId="{D6E8DE0C-365C-4745-80ED-66F35DC1085A}" type="parTrans" cxnId="{1807365C-B092-6D4C-B334-6A54D9CB7E8E}">
      <dgm:prSet/>
      <dgm:spPr/>
      <dgm:t>
        <a:bodyPr/>
        <a:lstStyle/>
        <a:p>
          <a:endParaRPr lang="en-GB"/>
        </a:p>
      </dgm:t>
    </dgm:pt>
    <dgm:pt modelId="{0C1F39D0-9C09-9646-B7A0-6025CAEE58DD}" type="sibTrans" cxnId="{1807365C-B092-6D4C-B334-6A54D9CB7E8E}">
      <dgm:prSet/>
      <dgm:spPr/>
      <dgm:t>
        <a:bodyPr/>
        <a:lstStyle/>
        <a:p>
          <a:endParaRPr lang="en-GB"/>
        </a:p>
      </dgm:t>
    </dgm:pt>
    <dgm:pt modelId="{D43C25A6-FCC0-3341-A0F3-797357E5C87C}">
      <dgm:prSet phldrT="[Text]"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QoS</a:t>
          </a:r>
        </a:p>
      </dgm:t>
    </dgm:pt>
    <dgm:pt modelId="{84D1B0B2-6256-1744-A163-E408B44504BA}" type="parTrans" cxnId="{8D936119-3FB9-B34B-BE0E-DBCA6C9555F3}">
      <dgm:prSet/>
      <dgm:spPr/>
      <dgm:t>
        <a:bodyPr/>
        <a:lstStyle/>
        <a:p>
          <a:endParaRPr lang="en-GB"/>
        </a:p>
      </dgm:t>
    </dgm:pt>
    <dgm:pt modelId="{94682D8B-43C0-704F-870A-F04943E1F266}" type="sibTrans" cxnId="{8D936119-3FB9-B34B-BE0E-DBCA6C9555F3}">
      <dgm:prSet/>
      <dgm:spPr/>
      <dgm:t>
        <a:bodyPr/>
        <a:lstStyle/>
        <a:p>
          <a:endParaRPr lang="en-GB"/>
        </a:p>
      </dgm:t>
    </dgm:pt>
    <dgm:pt modelId="{5BC86B56-42C9-0347-BE4F-CD41546C57AE}">
      <dgm:prSet phldrT="[Text]" custT="1"/>
      <dgm:spPr/>
      <dgm:t>
        <a:bodyPr/>
        <a:lstStyle/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/>
              <a:ea typeface="+mn-ea"/>
              <a:cs typeface="+mn-cs"/>
            </a:rPr>
            <a:t>I/f, Tunnel &amp; OAM DBs</a:t>
          </a:r>
        </a:p>
      </dgm:t>
    </dgm:pt>
    <dgm:pt modelId="{D0DCAE6F-884A-DF43-9087-B502EAFC9D0F}" type="parTrans" cxnId="{D1E2DF81-9CD3-6146-A19C-ADECE0EF7F39}">
      <dgm:prSet/>
      <dgm:spPr/>
      <dgm:t>
        <a:bodyPr/>
        <a:lstStyle/>
        <a:p>
          <a:endParaRPr lang="en-GB"/>
        </a:p>
      </dgm:t>
    </dgm:pt>
    <dgm:pt modelId="{ADD8BC9B-7D12-EF4F-9BC4-89C7ADF9C34B}" type="sibTrans" cxnId="{D1E2DF81-9CD3-6146-A19C-ADECE0EF7F39}">
      <dgm:prSet/>
      <dgm:spPr/>
      <dgm:t>
        <a:bodyPr/>
        <a:lstStyle/>
        <a:p>
          <a:endParaRPr lang="en-GB"/>
        </a:p>
      </dgm:t>
    </dgm:pt>
    <dgm:pt modelId="{5D07A010-0483-EE44-858D-CD5C9B6DAEC0}">
      <dgm:prSet custT="1"/>
      <dgm:spPr/>
      <dgm:t>
        <a:bodyPr/>
        <a:lstStyle/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/>
              <a:ea typeface="+mn-ea"/>
              <a:cs typeface="+mn-cs"/>
            </a:rPr>
            <a:t>EEDB Cluster banks</a:t>
          </a:r>
        </a:p>
      </dgm:t>
    </dgm:pt>
    <dgm:pt modelId="{46119358-45B7-504F-8A4C-C1894A2B613A}" type="parTrans" cxnId="{71150A8C-9E31-EC43-B57E-8E66AED3FECE}">
      <dgm:prSet/>
      <dgm:spPr/>
      <dgm:t>
        <a:bodyPr/>
        <a:lstStyle/>
        <a:p>
          <a:endParaRPr lang="en-GB"/>
        </a:p>
      </dgm:t>
    </dgm:pt>
    <dgm:pt modelId="{A3A2D28D-F319-5148-950D-196946D2B236}" type="sibTrans" cxnId="{71150A8C-9E31-EC43-B57E-8E66AED3FECE}">
      <dgm:prSet/>
      <dgm:spPr/>
      <dgm:t>
        <a:bodyPr/>
        <a:lstStyle/>
        <a:p>
          <a:endParaRPr lang="en-GB"/>
        </a:p>
      </dgm:t>
    </dgm:pt>
    <dgm:pt modelId="{9123A338-0C22-A449-8881-04D5CFCEBB93}">
      <dgm:prSet phldrT="[Text]" custT="1"/>
      <dgm:spPr/>
      <dgm:t>
        <a:bodyPr/>
        <a:lstStyle/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Indirection pointer for GLIF &amp; label Instructions</a:t>
          </a:r>
        </a:p>
      </dgm:t>
    </dgm:pt>
    <dgm:pt modelId="{B477182D-1981-194A-B94B-8D9710C31FC6}" type="parTrans" cxnId="{63994BFF-169C-854D-A35C-8AE68A5B3B15}">
      <dgm:prSet/>
      <dgm:spPr/>
      <dgm:t>
        <a:bodyPr/>
        <a:lstStyle/>
        <a:p>
          <a:endParaRPr lang="en-GB"/>
        </a:p>
      </dgm:t>
    </dgm:pt>
    <dgm:pt modelId="{BF570085-6DB3-494A-875F-150075B65F96}" type="sibTrans" cxnId="{63994BFF-169C-854D-A35C-8AE68A5B3B15}">
      <dgm:prSet/>
      <dgm:spPr/>
      <dgm:t>
        <a:bodyPr/>
        <a:lstStyle/>
        <a:p>
          <a:endParaRPr lang="en-GB"/>
        </a:p>
      </dgm:t>
    </dgm:pt>
    <dgm:pt modelId="{5FA77501-6D49-A543-A959-2B7FE2DD97D4}">
      <dgm:prSet phldrT="[Text]" custT="1"/>
      <dgm:spPr/>
      <dgm:t>
        <a:bodyPr/>
        <a:lstStyle/>
        <a:p>
          <a:pPr marL="361950" lvl="1" indent="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ECMP_FEC </a:t>
          </a:r>
        </a:p>
      </dgm:t>
    </dgm:pt>
    <dgm:pt modelId="{ACE650BA-5796-2046-9CAC-18946FEBCA05}" type="parTrans" cxnId="{672F9E38-6C35-5341-9214-BA3CBBBD96BA}">
      <dgm:prSet/>
      <dgm:spPr/>
      <dgm:t>
        <a:bodyPr/>
        <a:lstStyle/>
        <a:p>
          <a:endParaRPr lang="en-GB"/>
        </a:p>
      </dgm:t>
    </dgm:pt>
    <dgm:pt modelId="{F5C535C9-F283-FE4C-A622-425D48C6A8AE}" type="sibTrans" cxnId="{672F9E38-6C35-5341-9214-BA3CBBBD96BA}">
      <dgm:prSet/>
      <dgm:spPr/>
      <dgm:t>
        <a:bodyPr/>
        <a:lstStyle/>
        <a:p>
          <a:endParaRPr lang="en-GB"/>
        </a:p>
      </dgm:t>
    </dgm:pt>
    <dgm:pt modelId="{A58D92FE-C06A-7543-87C7-4C9FE9B2E1D4}">
      <dgm:prSet custT="1"/>
      <dgm:spPr/>
      <dgm:t>
        <a:bodyPr/>
        <a:lstStyle/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Outlif tables for LABELS, ARP ..</a:t>
          </a:r>
        </a:p>
      </dgm:t>
    </dgm:pt>
    <dgm:pt modelId="{965B7E60-CD07-2A46-98FE-73FD3A0AFD45}" type="parTrans" cxnId="{7FC2BCD3-F992-2B44-BFF9-F7CA27B3A979}">
      <dgm:prSet/>
      <dgm:spPr/>
      <dgm:t>
        <a:bodyPr/>
        <a:lstStyle/>
        <a:p>
          <a:endParaRPr lang="en-GB"/>
        </a:p>
      </dgm:t>
    </dgm:pt>
    <dgm:pt modelId="{2B24E724-9542-5847-9490-B324BA36099A}" type="sibTrans" cxnId="{7FC2BCD3-F992-2B44-BFF9-F7CA27B3A979}">
      <dgm:prSet/>
      <dgm:spPr/>
      <dgm:t>
        <a:bodyPr/>
        <a:lstStyle/>
        <a:p>
          <a:endParaRPr lang="en-GB"/>
        </a:p>
      </dgm:t>
    </dgm:pt>
    <dgm:pt modelId="{3BA80F75-4896-644D-99A6-ED6FD102F77E}">
      <dgm:prSet phldrT="[Text]" custT="1"/>
      <dgm:spPr/>
      <dgm:t>
        <a:bodyPr/>
        <a:lstStyle/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V4, V6 Unicast prefixes,</a:t>
          </a:r>
        </a:p>
      </dgm:t>
    </dgm:pt>
    <dgm:pt modelId="{FE8121BE-4CEF-1045-815F-C25B353EC909}" type="parTrans" cxnId="{FD1F8869-3D9F-744F-8D59-C45EB9920106}">
      <dgm:prSet/>
      <dgm:spPr/>
      <dgm:t>
        <a:bodyPr/>
        <a:lstStyle/>
        <a:p>
          <a:endParaRPr lang="en-GB"/>
        </a:p>
      </dgm:t>
    </dgm:pt>
    <dgm:pt modelId="{279E9E7F-2775-6741-BCFA-BC11CD9AEAFE}" type="sibTrans" cxnId="{FD1F8869-3D9F-744F-8D59-C45EB9920106}">
      <dgm:prSet/>
      <dgm:spPr/>
      <dgm:t>
        <a:bodyPr/>
        <a:lstStyle/>
        <a:p>
          <a:endParaRPr lang="en-GB"/>
        </a:p>
      </dgm:t>
    </dgm:pt>
    <dgm:pt modelId="{99DF3BA6-9E27-EF43-B37E-1F74707FC478}">
      <dgm:prSet phldrT="[Text]" custT="1"/>
      <dgm:spPr/>
      <dgm:t>
        <a:bodyPr/>
        <a:lstStyle/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Multicast routes,</a:t>
          </a:r>
        </a:p>
      </dgm:t>
    </dgm:pt>
    <dgm:pt modelId="{D9053111-5BDF-194D-8C4A-7515553879DB}" type="parTrans" cxnId="{A85330D5-5F4B-E64A-82A1-519ED358088D}">
      <dgm:prSet/>
      <dgm:spPr/>
      <dgm:t>
        <a:bodyPr/>
        <a:lstStyle/>
        <a:p>
          <a:endParaRPr lang="en-GB"/>
        </a:p>
      </dgm:t>
    </dgm:pt>
    <dgm:pt modelId="{07DB7AC0-2CC1-3449-B18A-B641EE70F14E}" type="sibTrans" cxnId="{A85330D5-5F4B-E64A-82A1-519ED358088D}">
      <dgm:prSet/>
      <dgm:spPr/>
      <dgm:t>
        <a:bodyPr/>
        <a:lstStyle/>
        <a:p>
          <a:endParaRPr lang="en-GB"/>
        </a:p>
      </dgm:t>
    </dgm:pt>
    <dgm:pt modelId="{3FF284BA-0CFB-ED42-934B-3FC80A1935B7}">
      <dgm:prSet phldrT="[Text]" custT="1"/>
      <dgm:spPr/>
      <dgm:t>
        <a:bodyPr/>
        <a:lstStyle/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RPF DB</a:t>
          </a:r>
        </a:p>
      </dgm:t>
    </dgm:pt>
    <dgm:pt modelId="{FF910032-4472-3743-9237-D74A6A74D4F3}" type="parTrans" cxnId="{7662ED39-6DF2-7445-AB8D-A1A65BECA935}">
      <dgm:prSet/>
      <dgm:spPr/>
      <dgm:t>
        <a:bodyPr/>
        <a:lstStyle/>
        <a:p>
          <a:endParaRPr lang="en-GB"/>
        </a:p>
      </dgm:t>
    </dgm:pt>
    <dgm:pt modelId="{5B6DE4CF-E455-3B4E-89FB-4C04B330F242}" type="sibTrans" cxnId="{7662ED39-6DF2-7445-AB8D-A1A65BECA935}">
      <dgm:prSet/>
      <dgm:spPr/>
      <dgm:t>
        <a:bodyPr/>
        <a:lstStyle/>
        <a:p>
          <a:endParaRPr lang="en-GB"/>
        </a:p>
      </dgm:t>
    </dgm:pt>
    <dgm:pt modelId="{E453692A-C232-B24D-B395-01EFE586B427}">
      <dgm:prSet phldrT="[Text]"/>
      <dgm:spPr/>
      <dgm:t>
        <a:bodyPr/>
        <a:lstStyle/>
        <a:p>
          <a:pPr marL="342900" lvl="2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1700" kern="1200"/>
        </a:p>
      </dgm:t>
    </dgm:pt>
    <dgm:pt modelId="{30269FE0-DBC3-6847-93A7-A5558018E69A}" type="parTrans" cxnId="{07E4CB20-A689-A040-BFF8-40A588F3FC8F}">
      <dgm:prSet/>
      <dgm:spPr/>
      <dgm:t>
        <a:bodyPr/>
        <a:lstStyle/>
        <a:p>
          <a:endParaRPr lang="en-GB"/>
        </a:p>
      </dgm:t>
    </dgm:pt>
    <dgm:pt modelId="{F33D16E5-AF56-6846-B821-225495117D05}" type="sibTrans" cxnId="{07E4CB20-A689-A040-BFF8-40A588F3FC8F}">
      <dgm:prSet/>
      <dgm:spPr/>
      <dgm:t>
        <a:bodyPr/>
        <a:lstStyle/>
        <a:p>
          <a:endParaRPr lang="en-GB"/>
        </a:p>
      </dgm:t>
    </dgm:pt>
    <dgm:pt modelId="{F790215E-27AF-9747-9E04-D7D58BBD3488}">
      <dgm:prSet phldrT="[Text]"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Ext_FG DBs </a:t>
          </a:r>
        </a:p>
      </dgm:t>
    </dgm:pt>
    <dgm:pt modelId="{A598E583-26D7-A34B-B9D5-EC3CA96F36B7}" type="parTrans" cxnId="{347E793E-835B-DB42-ABB3-A22CCB7D7EAC}">
      <dgm:prSet/>
      <dgm:spPr/>
      <dgm:t>
        <a:bodyPr/>
        <a:lstStyle/>
        <a:p>
          <a:endParaRPr lang="en-GB"/>
        </a:p>
      </dgm:t>
    </dgm:pt>
    <dgm:pt modelId="{2BD7D77F-00A7-254E-A696-D4918B75DBBB}" type="sibTrans" cxnId="{347E793E-835B-DB42-ABB3-A22CCB7D7EAC}">
      <dgm:prSet/>
      <dgm:spPr/>
      <dgm:t>
        <a:bodyPr/>
        <a:lstStyle/>
        <a:p>
          <a:endParaRPr lang="en-GB"/>
        </a:p>
      </dgm:t>
    </dgm:pt>
    <dgm:pt modelId="{34DB841B-FD48-C646-95CF-24445D633CD6}">
      <dgm:prSet phldrT="[Text]" custT="1"/>
      <dgm:spPr/>
      <dgm:t>
        <a:bodyPr/>
        <a:lstStyle/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v4,v6 Flowspec (SE only),</a:t>
          </a:r>
        </a:p>
      </dgm:t>
    </dgm:pt>
    <dgm:pt modelId="{85859C93-0C51-7841-80E1-F2721A31427C}" type="parTrans" cxnId="{C48EDD3F-C507-AA46-9658-43258DCBD040}">
      <dgm:prSet/>
      <dgm:spPr/>
      <dgm:t>
        <a:bodyPr/>
        <a:lstStyle/>
        <a:p>
          <a:endParaRPr lang="en-GB"/>
        </a:p>
      </dgm:t>
    </dgm:pt>
    <dgm:pt modelId="{0630E205-A112-3349-9997-C35F1507A30D}" type="sibTrans" cxnId="{C48EDD3F-C507-AA46-9658-43258DCBD040}">
      <dgm:prSet/>
      <dgm:spPr/>
      <dgm:t>
        <a:bodyPr/>
        <a:lstStyle/>
        <a:p>
          <a:endParaRPr lang="en-GB"/>
        </a:p>
      </dgm:t>
    </dgm:pt>
    <dgm:pt modelId="{4D4CC050-DC9F-344E-A3CD-8EF208DAC800}">
      <dgm:prSet phldrT="[Text]" custT="1"/>
      <dgm:spPr/>
      <dgm:t>
        <a:bodyPr/>
        <a:lstStyle/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v4,v6 LPTS(75x Rls)</a:t>
          </a:r>
        </a:p>
      </dgm:t>
    </dgm:pt>
    <dgm:pt modelId="{D6927A94-3EC7-6647-99A2-F1879FCAF8B9}" type="parTrans" cxnId="{CD6A5650-4644-1148-9850-DA9BB019E36E}">
      <dgm:prSet/>
      <dgm:spPr/>
      <dgm:t>
        <a:bodyPr/>
        <a:lstStyle/>
        <a:p>
          <a:endParaRPr lang="en-GB"/>
        </a:p>
      </dgm:t>
    </dgm:pt>
    <dgm:pt modelId="{978BF8D6-D5D0-4A43-BEED-0640437EE650}" type="sibTrans" cxnId="{CD6A5650-4644-1148-9850-DA9BB019E36E}">
      <dgm:prSet/>
      <dgm:spPr/>
      <dgm:t>
        <a:bodyPr/>
        <a:lstStyle/>
        <a:p>
          <a:endParaRPr lang="en-GB"/>
        </a:p>
      </dgm:t>
    </dgm:pt>
    <dgm:pt modelId="{DC4E6375-EFB8-C249-A9FC-BA0C1581A477}">
      <dgm:prSet phldrT="[Text]" custT="1"/>
      <dgm:spPr/>
      <dgm:t>
        <a:bodyPr/>
        <a:lstStyle/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v4,v6 Ingress ACL (inc chained ACL)</a:t>
          </a:r>
        </a:p>
      </dgm:t>
    </dgm:pt>
    <dgm:pt modelId="{93E2911D-C7B9-5D4B-9B0C-C3FCD602AC5E}" type="parTrans" cxnId="{1F249FC0-1CF2-D84E-BDC7-34D2FA0765B2}">
      <dgm:prSet/>
      <dgm:spPr/>
      <dgm:t>
        <a:bodyPr/>
        <a:lstStyle/>
        <a:p>
          <a:endParaRPr lang="en-GB"/>
        </a:p>
      </dgm:t>
    </dgm:pt>
    <dgm:pt modelId="{62C3B590-DC2A-3A42-B62C-D937CE5BCAC9}" type="sibTrans" cxnId="{1F249FC0-1CF2-D84E-BDC7-34D2FA0765B2}">
      <dgm:prSet/>
      <dgm:spPr/>
      <dgm:t>
        <a:bodyPr/>
        <a:lstStyle/>
        <a:p>
          <a:endParaRPr lang="en-GB"/>
        </a:p>
      </dgm:t>
    </dgm:pt>
    <dgm:pt modelId="{F184C44D-EC45-6B43-A014-C9EEF8E01522}">
      <dgm:prSet phldrT="[Text]"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Stats – </a:t>
          </a:r>
        </a:p>
      </dgm:t>
    </dgm:pt>
    <dgm:pt modelId="{E4AC4923-A43F-6743-9727-89AEC9078952}" type="parTrans" cxnId="{52707456-9968-E84B-8745-86AEC0DEE458}">
      <dgm:prSet/>
      <dgm:spPr/>
      <dgm:t>
        <a:bodyPr/>
        <a:lstStyle/>
        <a:p>
          <a:endParaRPr lang="en-GB"/>
        </a:p>
      </dgm:t>
    </dgm:pt>
    <dgm:pt modelId="{79F7CCDD-DB1B-2244-9B7E-F296B84A54FA}" type="sibTrans" cxnId="{52707456-9968-E84B-8745-86AEC0DEE458}">
      <dgm:prSet/>
      <dgm:spPr/>
      <dgm:t>
        <a:bodyPr/>
        <a:lstStyle/>
        <a:p>
          <a:endParaRPr lang="en-GB"/>
        </a:p>
      </dgm:t>
    </dgm:pt>
    <dgm:pt modelId="{CA3234C4-FA07-A241-9B28-42856CDDA19A}">
      <dgm:prSet phldrT="[Text]" custT="1"/>
      <dgm:spPr/>
      <dgm:t>
        <a:bodyPr/>
        <a:lstStyle/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OAM DBs- CFM/BFD</a:t>
          </a:r>
        </a:p>
      </dgm:t>
    </dgm:pt>
    <dgm:pt modelId="{F8CEBFC3-94AF-0940-A733-9782484330DD}" type="parTrans" cxnId="{254FEB07-6E7B-794B-A080-360805CFCF81}">
      <dgm:prSet/>
      <dgm:spPr/>
      <dgm:t>
        <a:bodyPr/>
        <a:lstStyle/>
        <a:p>
          <a:endParaRPr lang="en-GB"/>
        </a:p>
      </dgm:t>
    </dgm:pt>
    <dgm:pt modelId="{E0F7B340-8AB3-1441-8E16-6E3AD68B8D92}" type="sibTrans" cxnId="{254FEB07-6E7B-794B-A080-360805CFCF81}">
      <dgm:prSet/>
      <dgm:spPr/>
      <dgm:t>
        <a:bodyPr/>
        <a:lstStyle/>
        <a:p>
          <a:endParaRPr lang="en-GB"/>
        </a:p>
      </dgm:t>
    </dgm:pt>
    <dgm:pt modelId="{965FF060-339D-3749-9227-734789CF18B2}">
      <dgm:prSet phldrT="[Text]"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ACL</a:t>
          </a:r>
        </a:p>
      </dgm:t>
    </dgm:pt>
    <dgm:pt modelId="{FAEB47CB-466D-664F-A742-8C3AF989066D}" type="parTrans" cxnId="{64D1046B-C308-F44D-9AB0-987E0AB64957}">
      <dgm:prSet/>
      <dgm:spPr/>
      <dgm:t>
        <a:bodyPr/>
        <a:lstStyle/>
        <a:p>
          <a:endParaRPr lang="en-GB"/>
        </a:p>
      </dgm:t>
    </dgm:pt>
    <dgm:pt modelId="{09B12481-DBB8-9F4E-B194-B774201EDB92}" type="sibTrans" cxnId="{64D1046B-C308-F44D-9AB0-987E0AB64957}">
      <dgm:prSet/>
      <dgm:spPr/>
      <dgm:t>
        <a:bodyPr/>
        <a:lstStyle/>
        <a:p>
          <a:endParaRPr lang="en-GB"/>
        </a:p>
      </dgm:t>
    </dgm:pt>
    <dgm:pt modelId="{31DB2B9A-49B7-BC47-B22F-F815A25944EC}">
      <dgm:prSet phldrT="[Text]"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LI</a:t>
          </a:r>
        </a:p>
      </dgm:t>
    </dgm:pt>
    <dgm:pt modelId="{4802701B-5D0D-BD47-8CFB-4C3E1E437D78}" type="parTrans" cxnId="{993D4345-DAFF-4E47-96AC-DD9E60FD3483}">
      <dgm:prSet/>
      <dgm:spPr/>
      <dgm:t>
        <a:bodyPr/>
        <a:lstStyle/>
        <a:p>
          <a:endParaRPr lang="en-GB"/>
        </a:p>
      </dgm:t>
    </dgm:pt>
    <dgm:pt modelId="{C84280AF-D1B4-9A45-BE56-C343AF6B500C}" type="sibTrans" cxnId="{993D4345-DAFF-4E47-96AC-DD9E60FD3483}">
      <dgm:prSet/>
      <dgm:spPr/>
      <dgm:t>
        <a:bodyPr/>
        <a:lstStyle/>
        <a:p>
          <a:endParaRPr lang="en-GB"/>
        </a:p>
      </dgm:t>
    </dgm:pt>
    <dgm:pt modelId="{D11EFF12-E8C0-5F43-97F7-0D1AF908CFCE}">
      <dgm:prSet phldrT="[Text]"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Stats</a:t>
          </a:r>
          <a:endParaRPr lang="en-GB" sz="1200" b="0" i="1" kern="1200">
            <a:solidFill>
              <a:srgbClr val="282828">
                <a:hueOff val="0"/>
                <a:satOff val="0"/>
                <a:lumOff val="0"/>
                <a:alphaOff val="0"/>
              </a:srgbClr>
            </a:solidFill>
            <a:latin typeface="CiscoSans ExtraLight" panose="020B0303020201020303" pitchFamily="34" charset="0"/>
            <a:ea typeface="+mn-ea"/>
            <a:cs typeface="+mn-cs"/>
          </a:endParaRPr>
        </a:p>
      </dgm:t>
    </dgm:pt>
    <dgm:pt modelId="{D6CFCBCF-8353-6446-A0AC-05361D3EE9C1}" type="parTrans" cxnId="{67D37EF4-A2E9-7948-B068-6726D3379DFF}">
      <dgm:prSet/>
      <dgm:spPr/>
      <dgm:t>
        <a:bodyPr/>
        <a:lstStyle/>
        <a:p>
          <a:endParaRPr lang="en-GB"/>
        </a:p>
      </dgm:t>
    </dgm:pt>
    <dgm:pt modelId="{207D048D-5253-9744-A84E-039778E6630D}" type="sibTrans" cxnId="{67D37EF4-A2E9-7948-B068-6726D3379DFF}">
      <dgm:prSet/>
      <dgm:spPr/>
      <dgm:t>
        <a:bodyPr/>
        <a:lstStyle/>
        <a:p>
          <a:endParaRPr lang="en-GB"/>
        </a:p>
      </dgm:t>
    </dgm:pt>
    <dgm:pt modelId="{870230D5-B816-5C42-A9EB-FDAC56854452}">
      <dgm:prSet phldrT="[Text]"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All Flow-Group &amp; Stats DBs</a:t>
          </a:r>
          <a:r>
            <a:rPr lang="en-GB" sz="1400" b="0" i="0" kern="1200">
              <a:solidFill>
                <a:srgbClr val="FF0000"/>
              </a:solidFill>
              <a:latin typeface="CiscoSans" panose="020B0503020201020303" pitchFamily="34" charset="0"/>
              <a:ea typeface="+mn-ea"/>
              <a:cs typeface="+mn-cs"/>
            </a:rPr>
            <a:t>*</a:t>
          </a:r>
        </a:p>
      </dgm:t>
    </dgm:pt>
    <dgm:pt modelId="{99CF8B11-544E-A342-8027-0FDCE00DF946}" type="parTrans" cxnId="{A6FDCF97-D5A3-524A-8A4D-A60487857901}">
      <dgm:prSet/>
      <dgm:spPr/>
      <dgm:t>
        <a:bodyPr/>
        <a:lstStyle/>
        <a:p>
          <a:endParaRPr lang="en-GB"/>
        </a:p>
      </dgm:t>
    </dgm:pt>
    <dgm:pt modelId="{C87D80E8-33BF-E74B-8324-3A91ACA1004D}" type="sibTrans" cxnId="{A6FDCF97-D5A3-524A-8A4D-A60487857901}">
      <dgm:prSet/>
      <dgm:spPr/>
      <dgm:t>
        <a:bodyPr/>
        <a:lstStyle/>
        <a:p>
          <a:endParaRPr lang="en-GB"/>
        </a:p>
      </dgm:t>
    </dgm:pt>
    <dgm:pt modelId="{E9F98CE7-0D59-0E4E-B2F5-5E19735DE5C1}">
      <dgm:prSet phldrT="[Text]" custT="1"/>
      <dgm:spPr/>
      <dgm:t>
        <a:bodyPr/>
        <a:lstStyle/>
        <a:p>
          <a:pPr marL="361950" lvl="1" indent="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InLif, VSI,ISEM, ESEM.. </a:t>
          </a:r>
        </a:p>
      </dgm:t>
    </dgm:pt>
    <dgm:pt modelId="{AEACB99C-8074-E544-A83F-5607C9B10C7C}" type="parTrans" cxnId="{96B3254F-2375-E643-AD64-4B7E47DB7F9B}">
      <dgm:prSet/>
      <dgm:spPr/>
      <dgm:t>
        <a:bodyPr/>
        <a:lstStyle/>
        <a:p>
          <a:endParaRPr lang="en-GB"/>
        </a:p>
      </dgm:t>
    </dgm:pt>
    <dgm:pt modelId="{850DEE59-6126-5443-8894-E6685AB75AE9}" type="sibTrans" cxnId="{96B3254F-2375-E643-AD64-4B7E47DB7F9B}">
      <dgm:prSet/>
      <dgm:spPr/>
      <dgm:t>
        <a:bodyPr/>
        <a:lstStyle/>
        <a:p>
          <a:endParaRPr lang="en-GB"/>
        </a:p>
      </dgm:t>
    </dgm:pt>
    <dgm:pt modelId="{DACEEDCA-E0AC-7443-98C9-2CF1E444FF56}">
      <dgm:prSet phldrT="[Text]" custT="1"/>
      <dgm:spPr/>
      <dgm:t>
        <a:bodyPr/>
        <a:lstStyle/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QoS, VoQ, l3/l2 Rx/TX</a:t>
          </a:r>
        </a:p>
      </dgm:t>
    </dgm:pt>
    <dgm:pt modelId="{584E64C1-5B6A-CF49-AE03-F3979259FAD5}" type="parTrans" cxnId="{5AE99F7B-2E1B-5C4A-B020-D9E4611618ED}">
      <dgm:prSet/>
      <dgm:spPr/>
      <dgm:t>
        <a:bodyPr/>
        <a:lstStyle/>
        <a:p>
          <a:endParaRPr lang="en-GB"/>
        </a:p>
      </dgm:t>
    </dgm:pt>
    <dgm:pt modelId="{E5619897-4588-AD46-A3BD-B6FDAA76B2AE}" type="sibTrans" cxnId="{5AE99F7B-2E1B-5C4A-B020-D9E4611618ED}">
      <dgm:prSet/>
      <dgm:spPr/>
      <dgm:t>
        <a:bodyPr/>
        <a:lstStyle/>
        <a:p>
          <a:endParaRPr lang="en-GB"/>
        </a:p>
      </dgm:t>
    </dgm:pt>
    <dgm:pt modelId="{5DA25AF4-0AAB-2A40-8EE4-0F5DFB75B18E}">
      <dgm:prSet phldrT="[Text]" custT="1"/>
      <dgm:spPr/>
      <dgm:t>
        <a:bodyPr/>
        <a:lstStyle/>
        <a:p>
          <a:pPr marL="3619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Egress, Hybrid ACL</a:t>
          </a:r>
        </a:p>
      </dgm:t>
    </dgm:pt>
    <dgm:pt modelId="{A24E1284-A895-1641-9662-144B123B4605}" type="parTrans" cxnId="{19CC0187-B6DE-0C49-9561-8CECE8EF6DE1}">
      <dgm:prSet/>
      <dgm:spPr/>
      <dgm:t>
        <a:bodyPr/>
        <a:lstStyle/>
        <a:p>
          <a:endParaRPr lang="en-GB"/>
        </a:p>
      </dgm:t>
    </dgm:pt>
    <dgm:pt modelId="{18E6AF7C-635E-FA45-B94F-F79A1EF254CD}" type="sibTrans" cxnId="{19CC0187-B6DE-0C49-9561-8CECE8EF6DE1}">
      <dgm:prSet/>
      <dgm:spPr/>
      <dgm:t>
        <a:bodyPr/>
        <a:lstStyle/>
        <a:p>
          <a:endParaRPr lang="en-GB"/>
        </a:p>
      </dgm:t>
    </dgm:pt>
    <dgm:pt modelId="{95E73C28-3334-C148-8FBF-AFA858A34F23}">
      <dgm:prSet phldrT="[Text]" custT="1"/>
      <dgm:spPr/>
      <dgm:t>
        <a:bodyPr/>
        <a:lstStyle/>
        <a:p>
          <a:pPr marL="3619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ACL, FS, MPLS, LPTS etc</a:t>
          </a:r>
        </a:p>
      </dgm:t>
    </dgm:pt>
    <dgm:pt modelId="{F13ACDE1-1461-C346-A8E5-3964F8AB12ED}" type="parTrans" cxnId="{637DBC70-BDE8-4A4B-ACC4-4DACDE990E3D}">
      <dgm:prSet/>
      <dgm:spPr/>
      <dgm:t>
        <a:bodyPr/>
        <a:lstStyle/>
        <a:p>
          <a:endParaRPr lang="en-GB"/>
        </a:p>
      </dgm:t>
    </dgm:pt>
    <dgm:pt modelId="{FF80C2CA-2FAC-F848-BAB9-FF7E26CF48F9}" type="sibTrans" cxnId="{637DBC70-BDE8-4A4B-ACC4-4DACDE990E3D}">
      <dgm:prSet/>
      <dgm:spPr/>
      <dgm:t>
        <a:bodyPr/>
        <a:lstStyle/>
        <a:p>
          <a:endParaRPr lang="en-GB"/>
        </a:p>
      </dgm:t>
    </dgm:pt>
    <dgm:pt modelId="{390D6DFD-D2D4-4046-9405-DBB500833677}">
      <dgm:prSet phldrT="[Text]"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GB" sz="1400" b="0" i="0" kern="1200">
            <a:solidFill>
              <a:srgbClr val="282828">
                <a:hueOff val="0"/>
                <a:satOff val="0"/>
                <a:lumOff val="0"/>
                <a:alphaOff val="0"/>
              </a:srgbClr>
            </a:solidFill>
            <a:latin typeface="CiscoSans" panose="020B0503020201020303" pitchFamily="34" charset="0"/>
            <a:ea typeface="+mn-ea"/>
            <a:cs typeface="+mn-cs"/>
          </a:endParaRPr>
        </a:p>
      </dgm:t>
    </dgm:pt>
    <dgm:pt modelId="{60A70FE9-5E7C-3144-9924-2127DBF56C03}" type="parTrans" cxnId="{75F64A6F-2E17-1444-8183-56DEDE33E246}">
      <dgm:prSet/>
      <dgm:spPr/>
      <dgm:t>
        <a:bodyPr/>
        <a:lstStyle/>
        <a:p>
          <a:endParaRPr lang="en-GB"/>
        </a:p>
      </dgm:t>
    </dgm:pt>
    <dgm:pt modelId="{998562C1-92D8-9046-BD99-B6F0478D33A4}" type="sibTrans" cxnId="{75F64A6F-2E17-1444-8183-56DEDE33E246}">
      <dgm:prSet/>
      <dgm:spPr/>
      <dgm:t>
        <a:bodyPr/>
        <a:lstStyle/>
        <a:p>
          <a:endParaRPr lang="en-GB"/>
        </a:p>
      </dgm:t>
    </dgm:pt>
    <dgm:pt modelId="{875A8182-ECE9-7C48-88E3-FF3E55E18F64}">
      <dgm:prSet phldrT="[Text]" custT="1"/>
      <dgm:spPr/>
      <dgm:t>
        <a:bodyPr/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GB" sz="1400" b="0" i="0" kern="1200">
            <a:solidFill>
              <a:srgbClr val="282828">
                <a:hueOff val="0"/>
                <a:satOff val="0"/>
                <a:lumOff val="0"/>
                <a:alphaOff val="0"/>
              </a:srgbClr>
            </a:solidFill>
            <a:latin typeface="CiscoSans" panose="020B0503020201020303" pitchFamily="34" charset="0"/>
            <a:ea typeface="+mn-ea"/>
            <a:cs typeface="+mn-cs"/>
          </a:endParaRPr>
        </a:p>
      </dgm:t>
    </dgm:pt>
    <dgm:pt modelId="{7F147080-8006-BE48-A7F4-08FC0865B945}" type="parTrans" cxnId="{77E263C1-CFAA-FD42-BB77-FE8C87DF470A}">
      <dgm:prSet/>
      <dgm:spPr/>
      <dgm:t>
        <a:bodyPr/>
        <a:lstStyle/>
        <a:p>
          <a:endParaRPr lang="en-GB"/>
        </a:p>
      </dgm:t>
    </dgm:pt>
    <dgm:pt modelId="{AD1E30FC-D4D4-7948-8129-BB5940AF76D9}" type="sibTrans" cxnId="{77E263C1-CFAA-FD42-BB77-FE8C87DF470A}">
      <dgm:prSet/>
      <dgm:spPr/>
      <dgm:t>
        <a:bodyPr/>
        <a:lstStyle/>
        <a:p>
          <a:endParaRPr lang="en-GB"/>
        </a:p>
      </dgm:t>
    </dgm:pt>
    <dgm:pt modelId="{DCFFD820-F4AB-3C46-B205-727177C8031E}">
      <dgm:prSet phldrT="[Text]" custT="1"/>
      <dgm:spPr/>
      <dgm:t>
        <a:bodyPr/>
        <a:lstStyle/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/>
              <a:ea typeface="+mn-ea"/>
              <a:cs typeface="+mn-cs"/>
            </a:rPr>
            <a:t>LPM KAPS DB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v4,v6 Unicast prefixes</a:t>
          </a:r>
          <a:r>
            <a:rPr lang="en-GB" sz="1200" b="0" i="1" kern="1200">
              <a:solidFill>
                <a:srgbClr val="FF0000"/>
              </a:solidFill>
              <a:latin typeface="CiscoSans ExtraLight"/>
              <a:ea typeface="+mn-ea"/>
              <a:cs typeface="+mn-cs"/>
            </a:rPr>
            <a:t>*</a:t>
          </a: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, Multicast routes</a:t>
          </a:r>
          <a:r>
            <a:rPr lang="en-GB" sz="1200" b="0" i="1" kern="1200">
              <a:solidFill>
                <a:srgbClr val="FF0000"/>
              </a:solidFill>
              <a:latin typeface="CiscoSans ExtraLight"/>
              <a:ea typeface="+mn-ea"/>
              <a:cs typeface="+mn-cs"/>
            </a:rPr>
            <a:t>*</a:t>
          </a:r>
          <a:endParaRPr lang="en-GB" sz="1200" b="0" i="1" kern="1200">
            <a:latin typeface="CiscoSans ExtraLight"/>
          </a:endParaRPr>
        </a:p>
      </dgm:t>
    </dgm:pt>
    <dgm:pt modelId="{41FAFAF3-46FA-6F4D-BF0E-810C588D42CB}" type="parTrans" cxnId="{E92DF8E2-C0D7-1A47-8717-5DCA1360997D}">
      <dgm:prSet/>
      <dgm:spPr/>
      <dgm:t>
        <a:bodyPr/>
        <a:lstStyle/>
        <a:p>
          <a:endParaRPr lang="en-GB"/>
        </a:p>
      </dgm:t>
    </dgm:pt>
    <dgm:pt modelId="{67FCDB3A-0392-E845-8365-CF29F3C42E80}" type="sibTrans" cxnId="{E92DF8E2-C0D7-1A47-8717-5DCA1360997D}">
      <dgm:prSet/>
      <dgm:spPr/>
      <dgm:t>
        <a:bodyPr/>
        <a:lstStyle/>
        <a:p>
          <a:endParaRPr lang="en-GB"/>
        </a:p>
      </dgm:t>
    </dgm:pt>
    <dgm:pt modelId="{0DD61678-027C-4D49-A6B6-BDB626279217}">
      <dgm:prSet phldrT="[Text]" custT="1"/>
      <dgm:spPr/>
      <dgm:t>
        <a:bodyPr/>
        <a:lstStyle/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/>
              <a:ea typeface="+mn-ea"/>
              <a:cs typeface="+mn-cs"/>
            </a:rPr>
            <a:t>FEC Hierarchies</a:t>
          </a:r>
          <a:endParaRPr lang="en-GB" sz="1200" b="0" i="1" kern="1200">
            <a:latin typeface="CiscoSans"/>
          </a:endParaRPr>
        </a:p>
      </dgm:t>
    </dgm:pt>
    <dgm:pt modelId="{BD840032-1214-5B4F-B693-0529C3102283}" type="parTrans" cxnId="{2E3E6D67-BC55-FF4A-B815-605B1A63296E}">
      <dgm:prSet/>
      <dgm:spPr/>
      <dgm:t>
        <a:bodyPr/>
        <a:lstStyle/>
        <a:p>
          <a:endParaRPr lang="en-GB"/>
        </a:p>
      </dgm:t>
    </dgm:pt>
    <dgm:pt modelId="{F3BE0CB4-2AA7-0A41-A99C-2820F947111F}" type="sibTrans" cxnId="{2E3E6D67-BC55-FF4A-B815-605B1A63296E}">
      <dgm:prSet/>
      <dgm:spPr/>
      <dgm:t>
        <a:bodyPr/>
        <a:lstStyle/>
        <a:p>
          <a:endParaRPr lang="en-GB"/>
        </a:p>
      </dgm:t>
    </dgm:pt>
    <dgm:pt modelId="{0DCBA7F3-EB80-034F-9039-FC6BBB4ACEE0}" type="pres">
      <dgm:prSet presAssocID="{2330D309-B327-5444-A589-8EF6D93FC7A7}" presName="Name0" presStyleCnt="0">
        <dgm:presLayoutVars>
          <dgm:dir/>
          <dgm:animLvl val="lvl"/>
          <dgm:resizeHandles val="exact"/>
        </dgm:presLayoutVars>
      </dgm:prSet>
      <dgm:spPr/>
    </dgm:pt>
    <dgm:pt modelId="{72E4011B-2E5D-D643-B172-0841D3520E2D}" type="pres">
      <dgm:prSet presAssocID="{6BA044EC-1082-884F-8B11-F2C764B7B323}" presName="composite" presStyleCnt="0"/>
      <dgm:spPr/>
    </dgm:pt>
    <dgm:pt modelId="{1EE31CF0-EF77-9647-B001-F52B78E12A16}" type="pres">
      <dgm:prSet presAssocID="{6BA044EC-1082-884F-8B11-F2C764B7B32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D860683-6ACA-3A41-A897-6A59A5948E7A}" type="pres">
      <dgm:prSet presAssocID="{6BA044EC-1082-884F-8B11-F2C764B7B323}" presName="desTx" presStyleLbl="alignAccFollowNode1" presStyleIdx="0" presStyleCnt="3">
        <dgm:presLayoutVars>
          <dgm:bulletEnabled val="1"/>
        </dgm:presLayoutVars>
      </dgm:prSet>
      <dgm:spPr/>
    </dgm:pt>
    <dgm:pt modelId="{34B99301-2636-0844-95C1-02C5AFBC0096}" type="pres">
      <dgm:prSet presAssocID="{2DB4AB1C-3B28-E340-812C-BC51A3B28B30}" presName="space" presStyleCnt="0"/>
      <dgm:spPr/>
    </dgm:pt>
    <dgm:pt modelId="{73F6C66E-59A4-5A48-9D85-116D02AC7FA1}" type="pres">
      <dgm:prSet presAssocID="{D106DFAF-D260-7F43-88AC-145FC7431836}" presName="composite" presStyleCnt="0"/>
      <dgm:spPr/>
    </dgm:pt>
    <dgm:pt modelId="{65E3316F-35B2-CF4C-AB76-A98277996F57}" type="pres">
      <dgm:prSet presAssocID="{D106DFAF-D260-7F43-88AC-145FC743183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A8BF2F8-29D9-5344-91EA-53800FD31331}" type="pres">
      <dgm:prSet presAssocID="{D106DFAF-D260-7F43-88AC-145FC7431836}" presName="desTx" presStyleLbl="alignAccFollowNode1" presStyleIdx="1" presStyleCnt="3">
        <dgm:presLayoutVars>
          <dgm:bulletEnabled val="1"/>
        </dgm:presLayoutVars>
      </dgm:prSet>
      <dgm:spPr/>
    </dgm:pt>
    <dgm:pt modelId="{E10F2B25-9339-2543-98AA-F61CB43DCD24}" type="pres">
      <dgm:prSet presAssocID="{E63B7F8D-E06D-B94F-96FA-44A93E90F999}" presName="space" presStyleCnt="0"/>
      <dgm:spPr/>
    </dgm:pt>
    <dgm:pt modelId="{5DED56E3-A75B-CD48-AA3B-76413D58B5D4}" type="pres">
      <dgm:prSet presAssocID="{71161644-449D-DB46-A6F7-4CCBA1EDF661}" presName="composite" presStyleCnt="0"/>
      <dgm:spPr/>
    </dgm:pt>
    <dgm:pt modelId="{FECDB011-3E65-8643-8055-ACE721489366}" type="pres">
      <dgm:prSet presAssocID="{71161644-449D-DB46-A6F7-4CCBA1EDF661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36AD155-A18A-D741-B9D7-BE1E68146987}" type="pres">
      <dgm:prSet presAssocID="{71161644-449D-DB46-A6F7-4CCBA1EDF661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54FEB07-6E7B-794B-A080-360805CFCF81}" srcId="{5BC86B56-42C9-0347-BE4F-CD41546C57AE}" destId="{CA3234C4-FA07-A241-9B28-42856CDDA19A}" srcOrd="1" destOrd="0" parTransId="{F8CEBFC3-94AF-0940-A733-9782484330DD}" sibTransId="{E0F7B340-8AB3-1441-8E16-6E3AD68B8D92}"/>
    <dgm:cxn modelId="{8D936119-3FB9-B34B-BE0E-DBCA6C9555F3}" srcId="{71161644-449D-DB46-A6F7-4CCBA1EDF661}" destId="{D43C25A6-FCC0-3341-A0F3-797357E5C87C}" srcOrd="0" destOrd="0" parTransId="{84D1B0B2-6256-1744-A163-E408B44504BA}" sibTransId="{94682D8B-43C0-704F-870A-F04943E1F266}"/>
    <dgm:cxn modelId="{A170A51B-AFFD-B444-A143-3F2C2683F084}" type="presOf" srcId="{3BA80F75-4896-644D-99A6-ED6FD102F77E}" destId="{1A8BF2F8-29D9-5344-91EA-53800FD31331}" srcOrd="0" destOrd="1" presId="urn:microsoft.com/office/officeart/2005/8/layout/hList1"/>
    <dgm:cxn modelId="{01BEE41C-BFFB-9340-B1DA-B53117C45D7E}" type="presOf" srcId="{99DF3BA6-9E27-EF43-B37E-1F74707FC478}" destId="{1A8BF2F8-29D9-5344-91EA-53800FD31331}" srcOrd="0" destOrd="2" presId="urn:microsoft.com/office/officeart/2005/8/layout/hList1"/>
    <dgm:cxn modelId="{07E4CB20-A689-A040-BFF8-40A588F3FC8F}" srcId="{DACEEDCA-E0AC-7443-98C9-2CF1E444FF56}" destId="{E453692A-C232-B24D-B395-01EFE586B427}" srcOrd="0" destOrd="0" parTransId="{30269FE0-DBC3-6847-93A7-A5558018E69A}" sibTransId="{F33D16E5-AF56-6846-B821-225495117D05}"/>
    <dgm:cxn modelId="{62864B2D-0045-7643-B793-8372169AB2F9}" type="presOf" srcId="{5FA77501-6D49-A543-A959-2B7FE2DD97D4}" destId="{BD860683-6ACA-3A41-A897-6A59A5948E7A}" srcOrd="0" destOrd="4" presId="urn:microsoft.com/office/officeart/2005/8/layout/hList1"/>
    <dgm:cxn modelId="{1343F431-9105-C64D-9BC8-544A325476FA}" type="presOf" srcId="{DACEEDCA-E0AC-7443-98C9-2CF1E444FF56}" destId="{1A8BF2F8-29D9-5344-91EA-53800FD31331}" srcOrd="0" destOrd="9" presId="urn:microsoft.com/office/officeart/2005/8/layout/hList1"/>
    <dgm:cxn modelId="{6A950635-23F1-F246-BC44-8DF02C3340DA}" type="presOf" srcId="{34DB841B-FD48-C646-95CF-24445D633CD6}" destId="{1A8BF2F8-29D9-5344-91EA-53800FD31331}" srcOrd="0" destOrd="5" presId="urn:microsoft.com/office/officeart/2005/8/layout/hList1"/>
    <dgm:cxn modelId="{2945A337-97D7-8A44-B1EC-D71536458F76}" type="presOf" srcId="{5DA25AF4-0AAB-2A40-8EE4-0F5DFB75B18E}" destId="{D36AD155-A18A-D741-B9D7-BE1E68146987}" srcOrd="0" destOrd="2" presId="urn:microsoft.com/office/officeart/2005/8/layout/hList1"/>
    <dgm:cxn modelId="{672F9E38-6C35-5341-9214-BA3CBBBD96BA}" srcId="{6BA044EC-1082-884F-8B11-F2C764B7B323}" destId="{5FA77501-6D49-A543-A959-2B7FE2DD97D4}" srcOrd="3" destOrd="0" parTransId="{ACE650BA-5796-2046-9CAC-18946FEBCA05}" sibTransId="{F5C535C9-F283-FE4C-A622-425D48C6A8AE}"/>
    <dgm:cxn modelId="{7662ED39-6DF2-7445-AB8D-A1A65BECA935}" srcId="{804C21C6-C1A9-E949-ADE4-F9B28E879606}" destId="{3FF284BA-0CFB-ED42-934B-3FC80A1935B7}" srcOrd="2" destOrd="0" parTransId="{FF910032-4472-3743-9237-D74A6A74D4F3}" sibTransId="{5B6DE4CF-E455-3B4E-89FB-4C04B330F242}"/>
    <dgm:cxn modelId="{347E793E-835B-DB42-ABB3-A22CCB7D7EAC}" srcId="{D106DFAF-D260-7F43-88AC-145FC7431836}" destId="{F790215E-27AF-9747-9E04-D7D58BBD3488}" srcOrd="1" destOrd="0" parTransId="{A598E583-26D7-A34B-B9D5-EC3CA96F36B7}" sibTransId="{2BD7D77F-00A7-254E-A696-D4918B75DBBB}"/>
    <dgm:cxn modelId="{C48EDD3F-C507-AA46-9658-43258DCBD040}" srcId="{F790215E-27AF-9747-9E04-D7D58BBD3488}" destId="{34DB841B-FD48-C646-95CF-24445D633CD6}" srcOrd="0" destOrd="0" parTransId="{85859C93-0C51-7841-80E1-F2721A31427C}" sibTransId="{0630E205-A112-3349-9997-C35F1507A30D}"/>
    <dgm:cxn modelId="{F777C540-4389-CC4E-A281-68517F41F937}" type="presOf" srcId="{F184C44D-EC45-6B43-A014-C9EEF8E01522}" destId="{1A8BF2F8-29D9-5344-91EA-53800FD31331}" srcOrd="0" destOrd="8" presId="urn:microsoft.com/office/officeart/2005/8/layout/hList1"/>
    <dgm:cxn modelId="{B7EDE741-6673-9749-8FF1-22A530D3F939}" type="presOf" srcId="{4D4CC050-DC9F-344E-A3CD-8EF208DAC800}" destId="{1A8BF2F8-29D9-5344-91EA-53800FD31331}" srcOrd="0" destOrd="6" presId="urn:microsoft.com/office/officeart/2005/8/layout/hList1"/>
    <dgm:cxn modelId="{993D4345-DAFF-4E47-96AC-DD9E60FD3483}" srcId="{71161644-449D-DB46-A6F7-4CCBA1EDF661}" destId="{31DB2B9A-49B7-BC47-B22F-F815A25944EC}" srcOrd="3" destOrd="0" parTransId="{4802701B-5D0D-BD47-8CFB-4C3E1E437D78}" sibTransId="{C84280AF-D1B4-9A45-BE56-C343AF6B500C}"/>
    <dgm:cxn modelId="{EED44A48-C743-5347-AA91-425E601F924E}" type="presOf" srcId="{DC4E6375-EFB8-C249-A9FC-BA0C1581A477}" destId="{1A8BF2F8-29D9-5344-91EA-53800FD31331}" srcOrd="0" destOrd="7" presId="urn:microsoft.com/office/officeart/2005/8/layout/hList1"/>
    <dgm:cxn modelId="{7E56E048-6FBF-9B45-BCC2-4B1708B5050F}" srcId="{D106DFAF-D260-7F43-88AC-145FC7431836}" destId="{804C21C6-C1A9-E949-ADE4-F9B28E879606}" srcOrd="0" destOrd="0" parTransId="{6B15D83C-1B8D-B84A-8B7F-7E0B0DDA0FE5}" sibTransId="{4DB269EF-DF6D-CE41-BBBD-EF458191DC1C}"/>
    <dgm:cxn modelId="{96B3254F-2375-E643-AD64-4B7E47DB7F9B}" srcId="{5BC86B56-42C9-0347-BE4F-CD41546C57AE}" destId="{E9F98CE7-0D59-0E4E-B2F5-5E19735DE5C1}" srcOrd="0" destOrd="0" parTransId="{AEACB99C-8074-E544-A83F-5607C9B10C7C}" sibTransId="{850DEE59-6126-5443-8894-E6685AB75AE9}"/>
    <dgm:cxn modelId="{CD6A5650-4644-1148-9850-DA9BB019E36E}" srcId="{F790215E-27AF-9747-9E04-D7D58BBD3488}" destId="{4D4CC050-DC9F-344E-A3CD-8EF208DAC800}" srcOrd="1" destOrd="0" parTransId="{D6927A94-3EC7-6647-99A2-F1879FCAF8B9}" sibTransId="{978BF8D6-D5D0-4A43-BEED-0640437EE650}"/>
    <dgm:cxn modelId="{AC3E6453-4936-474B-9BB2-47A38F5AD3F6}" type="presOf" srcId="{71161644-449D-DB46-A6F7-4CCBA1EDF661}" destId="{FECDB011-3E65-8643-8055-ACE721489366}" srcOrd="0" destOrd="0" presId="urn:microsoft.com/office/officeart/2005/8/layout/hList1"/>
    <dgm:cxn modelId="{4B456A53-550D-864F-A989-86CCA15CED67}" type="presOf" srcId="{CA3234C4-FA07-A241-9B28-42856CDDA19A}" destId="{BD860683-6ACA-3A41-A897-6A59A5948E7A}" srcOrd="0" destOrd="9" presId="urn:microsoft.com/office/officeart/2005/8/layout/hList1"/>
    <dgm:cxn modelId="{09BB6B55-33F1-AA4F-A025-9182F8C57ADE}" type="presOf" srcId="{31DB2B9A-49B7-BC47-B22F-F815A25944EC}" destId="{D36AD155-A18A-D741-B9D7-BE1E68146987}" srcOrd="0" destOrd="3" presId="urn:microsoft.com/office/officeart/2005/8/layout/hList1"/>
    <dgm:cxn modelId="{848D2556-5845-4241-B7A2-11CAAA539AE8}" type="presOf" srcId="{F790215E-27AF-9747-9E04-D7D58BBD3488}" destId="{1A8BF2F8-29D9-5344-91EA-53800FD31331}" srcOrd="0" destOrd="4" presId="urn:microsoft.com/office/officeart/2005/8/layout/hList1"/>
    <dgm:cxn modelId="{52707456-9968-E84B-8745-86AEC0DEE458}" srcId="{D106DFAF-D260-7F43-88AC-145FC7431836}" destId="{F184C44D-EC45-6B43-A014-C9EEF8E01522}" srcOrd="2" destOrd="0" parTransId="{E4AC4923-A43F-6743-9727-89AEC9078952}" sibTransId="{79F7CCDD-DB1B-2244-9B7E-F296B84A54FA}"/>
    <dgm:cxn modelId="{D8DBC856-6ADF-5344-B624-7576D531F71B}" type="presOf" srcId="{875A8182-ECE9-7C48-88E3-FF3E55E18F64}" destId="{D36AD155-A18A-D741-B9D7-BE1E68146987}" srcOrd="0" destOrd="8" presId="urn:microsoft.com/office/officeart/2005/8/layout/hList1"/>
    <dgm:cxn modelId="{4F6F3A57-67ED-CE43-ADE7-7DF6A2BCFE30}" type="presOf" srcId="{0DD61678-027C-4D49-A6B6-BDB626279217}" destId="{BD860683-6ACA-3A41-A897-6A59A5948E7A}" srcOrd="0" destOrd="2" presId="urn:microsoft.com/office/officeart/2005/8/layout/hList1"/>
    <dgm:cxn modelId="{1807365C-B092-6D4C-B334-6A54D9CB7E8E}" srcId="{2330D309-B327-5444-A589-8EF6D93FC7A7}" destId="{71161644-449D-DB46-A6F7-4CCBA1EDF661}" srcOrd="2" destOrd="0" parTransId="{D6E8DE0C-365C-4745-80ED-66F35DC1085A}" sibTransId="{0C1F39D0-9C09-9646-B7A0-6025CAEE58DD}"/>
    <dgm:cxn modelId="{2E813A66-0CB6-9344-881C-E415A68D8BE1}" type="presOf" srcId="{D106DFAF-D260-7F43-88AC-145FC7431836}" destId="{65E3316F-35B2-CF4C-AB76-A98277996F57}" srcOrd="0" destOrd="0" presId="urn:microsoft.com/office/officeart/2005/8/layout/hList1"/>
    <dgm:cxn modelId="{2E3E6D67-BC55-FF4A-B815-605B1A63296E}" srcId="{6BA044EC-1082-884F-8B11-F2C764B7B323}" destId="{0DD61678-027C-4D49-A6B6-BDB626279217}" srcOrd="2" destOrd="0" parTransId="{BD840032-1214-5B4F-B693-0529C3102283}" sibTransId="{F3BE0CB4-2AA7-0A41-A99C-2820F947111F}"/>
    <dgm:cxn modelId="{FD1F8869-3D9F-744F-8D59-C45EB9920106}" srcId="{804C21C6-C1A9-E949-ADE4-F9B28E879606}" destId="{3BA80F75-4896-644D-99A6-ED6FD102F77E}" srcOrd="0" destOrd="0" parTransId="{FE8121BE-4CEF-1045-815F-C25B353EC909}" sibTransId="{279E9E7F-2775-6741-BCFA-BC11CD9AEAFE}"/>
    <dgm:cxn modelId="{64D1046B-C308-F44D-9AB0-987E0AB64957}" srcId="{71161644-449D-DB46-A6F7-4CCBA1EDF661}" destId="{965FF060-339D-3749-9227-734789CF18B2}" srcOrd="1" destOrd="0" parTransId="{FAEB47CB-466D-664F-A742-8C3AF989066D}" sibTransId="{09B12481-DBB8-9F4E-B194-B774201EDB92}"/>
    <dgm:cxn modelId="{75F64A6F-2E17-1444-8183-56DEDE33E246}" srcId="{71161644-449D-DB46-A6F7-4CCBA1EDF661}" destId="{390D6DFD-D2D4-4046-9405-DBB500833677}" srcOrd="7" destOrd="0" parTransId="{60A70FE9-5E7C-3144-9924-2127DBF56C03}" sibTransId="{998562C1-92D8-9046-BD99-B6F0478D33A4}"/>
    <dgm:cxn modelId="{637DBC70-BDE8-4A4B-ACC4-4DACDE990E3D}" srcId="{71161644-449D-DB46-A6F7-4CCBA1EDF661}" destId="{95E73C28-3334-C148-8FBF-AFA858A34F23}" srcOrd="5" destOrd="0" parTransId="{F13ACDE1-1461-C346-A8E5-3964F8AB12ED}" sibTransId="{FF80C2CA-2FAC-F848-BAB9-FF7E26CF48F9}"/>
    <dgm:cxn modelId="{76FB6374-0D3B-B740-9E24-12031C9B7E80}" type="presOf" srcId="{870230D5-B816-5C42-A9EB-FDAC56854452}" destId="{D36AD155-A18A-D741-B9D7-BE1E68146987}" srcOrd="0" destOrd="6" presId="urn:microsoft.com/office/officeart/2005/8/layout/hList1"/>
    <dgm:cxn modelId="{A6926076-91FB-534C-AE09-E1E78194175D}" type="presOf" srcId="{D11EFF12-E8C0-5F43-97F7-0D1AF908CFCE}" destId="{D36AD155-A18A-D741-B9D7-BE1E68146987}" srcOrd="0" destOrd="4" presId="urn:microsoft.com/office/officeart/2005/8/layout/hList1"/>
    <dgm:cxn modelId="{5AE99F7B-2E1B-5C4A-B020-D9E4611618ED}" srcId="{D106DFAF-D260-7F43-88AC-145FC7431836}" destId="{DACEEDCA-E0AC-7443-98C9-2CF1E444FF56}" srcOrd="3" destOrd="0" parTransId="{584E64C1-5B6A-CF49-AE03-F3979259FAD5}" sibTransId="{E5619897-4588-AD46-A3BD-B6FDAA76B2AE}"/>
    <dgm:cxn modelId="{D1E2DF81-9CD3-6146-A19C-ADECE0EF7F39}" srcId="{6BA044EC-1082-884F-8B11-F2C764B7B323}" destId="{5BC86B56-42C9-0347-BE4F-CD41546C57AE}" srcOrd="5" destOrd="0" parTransId="{D0DCAE6F-884A-DF43-9087-B502EAFC9D0F}" sibTransId="{ADD8BC9B-7D12-EF4F-9BC4-89C7ADF9C34B}"/>
    <dgm:cxn modelId="{19CC0187-B6DE-0C49-9561-8CECE8EF6DE1}" srcId="{71161644-449D-DB46-A6F7-4CCBA1EDF661}" destId="{5DA25AF4-0AAB-2A40-8EE4-0F5DFB75B18E}" srcOrd="2" destOrd="0" parTransId="{A24E1284-A895-1641-9662-144B123B4605}" sibTransId="{18E6AF7C-635E-FA45-B94F-F79A1EF254CD}"/>
    <dgm:cxn modelId="{293E5589-9CBD-C94D-8706-259B371E7D1B}" type="presOf" srcId="{DCFFD820-F4AB-3C46-B205-727177C8031E}" destId="{BD860683-6ACA-3A41-A897-6A59A5948E7A}" srcOrd="0" destOrd="1" presId="urn:microsoft.com/office/officeart/2005/8/layout/hList1"/>
    <dgm:cxn modelId="{824A858B-5D63-CA4C-947F-3358D57747BA}" type="presOf" srcId="{E453692A-C232-B24D-B395-01EFE586B427}" destId="{1A8BF2F8-29D9-5344-91EA-53800FD31331}" srcOrd="0" destOrd="10" presId="urn:microsoft.com/office/officeart/2005/8/layout/hList1"/>
    <dgm:cxn modelId="{71150A8C-9E31-EC43-B57E-8E66AED3FECE}" srcId="{6BA044EC-1082-884F-8B11-F2C764B7B323}" destId="{5D07A010-0483-EE44-858D-CD5C9B6DAEC0}" srcOrd="4" destOrd="0" parTransId="{46119358-45B7-504F-8A4C-C1894A2B613A}" sibTransId="{A3A2D28D-F319-5148-950D-196946D2B236}"/>
    <dgm:cxn modelId="{FC36A38E-CEC7-CC41-BBE6-F0C972CD5A8D}" type="presOf" srcId="{3FF284BA-0CFB-ED42-934B-3FC80A1935B7}" destId="{1A8BF2F8-29D9-5344-91EA-53800FD31331}" srcOrd="0" destOrd="3" presId="urn:microsoft.com/office/officeart/2005/8/layout/hList1"/>
    <dgm:cxn modelId="{1473EB94-0674-9E4E-B0C8-2B29B593CDDE}" type="presOf" srcId="{5D07A010-0483-EE44-858D-CD5C9B6DAEC0}" destId="{BD860683-6ACA-3A41-A897-6A59A5948E7A}" srcOrd="0" destOrd="5" presId="urn:microsoft.com/office/officeart/2005/8/layout/hList1"/>
    <dgm:cxn modelId="{A6FDCF97-D5A3-524A-8A4D-A60487857901}" srcId="{71161644-449D-DB46-A6F7-4CCBA1EDF661}" destId="{870230D5-B816-5C42-A9EB-FDAC56854452}" srcOrd="6" destOrd="0" parTransId="{99CF8B11-544E-A342-8027-0FDCE00DF946}" sibTransId="{C87D80E8-33BF-E74B-8324-3A91ACA1004D}"/>
    <dgm:cxn modelId="{DA7AA2A0-6A5E-9349-81FC-0F1A22F7191C}" type="presOf" srcId="{965FF060-339D-3749-9227-734789CF18B2}" destId="{D36AD155-A18A-D741-B9D7-BE1E68146987}" srcOrd="0" destOrd="1" presId="urn:microsoft.com/office/officeart/2005/8/layout/hList1"/>
    <dgm:cxn modelId="{9D3EAFA7-B309-9442-BC4E-77FA0F05E68B}" type="presOf" srcId="{95E73C28-3334-C148-8FBF-AFA858A34F23}" destId="{D36AD155-A18A-D741-B9D7-BE1E68146987}" srcOrd="0" destOrd="5" presId="urn:microsoft.com/office/officeart/2005/8/layout/hList1"/>
    <dgm:cxn modelId="{153DF2AB-1EF4-AD44-89D3-8A7404E555FF}" srcId="{2330D309-B327-5444-A589-8EF6D93FC7A7}" destId="{6BA044EC-1082-884F-8B11-F2C764B7B323}" srcOrd="0" destOrd="0" parTransId="{6EE76FE0-672B-4F48-BDB4-2FC0CD99C03A}" sibTransId="{2DB4AB1C-3B28-E340-812C-BC51A3B28B30}"/>
    <dgm:cxn modelId="{D0B1DEAF-397E-6B46-BBD7-E30C05CAE9B8}" type="presOf" srcId="{E9F98CE7-0D59-0E4E-B2F5-5E19735DE5C1}" destId="{BD860683-6ACA-3A41-A897-6A59A5948E7A}" srcOrd="0" destOrd="8" presId="urn:microsoft.com/office/officeart/2005/8/layout/hList1"/>
    <dgm:cxn modelId="{1F249FC0-1CF2-D84E-BDC7-34D2FA0765B2}" srcId="{F790215E-27AF-9747-9E04-D7D58BBD3488}" destId="{DC4E6375-EFB8-C249-A9FC-BA0C1581A477}" srcOrd="2" destOrd="0" parTransId="{93E2911D-C7B9-5D4B-9B0C-C3FCD602AC5E}" sibTransId="{62C3B590-DC2A-3A42-B62C-D937CE5BCAC9}"/>
    <dgm:cxn modelId="{77E263C1-CFAA-FD42-BB77-FE8C87DF470A}" srcId="{71161644-449D-DB46-A6F7-4CCBA1EDF661}" destId="{875A8182-ECE9-7C48-88E3-FF3E55E18F64}" srcOrd="8" destOrd="0" parTransId="{7F147080-8006-BE48-A7F4-08FC0865B945}" sibTransId="{AD1E30FC-D4D4-7948-8129-BB5940AF76D9}"/>
    <dgm:cxn modelId="{E6D28CC2-9EEA-5B47-9DC5-FA99C7A7CF97}" srcId="{2330D309-B327-5444-A589-8EF6D93FC7A7}" destId="{D106DFAF-D260-7F43-88AC-145FC7431836}" srcOrd="1" destOrd="0" parTransId="{B752D891-8184-6A4D-8CD6-2CC43A87593B}" sibTransId="{E63B7F8D-E06D-B94F-96FA-44A93E90F999}"/>
    <dgm:cxn modelId="{446666C8-E6E1-A646-8243-B530A17FAAD0}" type="presOf" srcId="{2330D309-B327-5444-A589-8EF6D93FC7A7}" destId="{0DCBA7F3-EB80-034F-9039-FC6BBB4ACEE0}" srcOrd="0" destOrd="0" presId="urn:microsoft.com/office/officeart/2005/8/layout/hList1"/>
    <dgm:cxn modelId="{8A4A91CC-46EE-A947-8408-E94F17AFEECF}" type="presOf" srcId="{804C21C6-C1A9-E949-ADE4-F9B28E879606}" destId="{1A8BF2F8-29D9-5344-91EA-53800FD31331}" srcOrd="0" destOrd="0" presId="urn:microsoft.com/office/officeart/2005/8/layout/hList1"/>
    <dgm:cxn modelId="{FADD9FD0-9CD6-9E4E-941E-317FF92AFBC2}" type="presOf" srcId="{135D544D-FE8B-2C4F-A3C9-2BB0E7F0D8EC}" destId="{BD860683-6ACA-3A41-A897-6A59A5948E7A}" srcOrd="0" destOrd="0" presId="urn:microsoft.com/office/officeart/2005/8/layout/hList1"/>
    <dgm:cxn modelId="{755CF3D0-C58B-314E-A646-7AE04BBA057D}" type="presOf" srcId="{9123A338-0C22-A449-8881-04D5CFCEBB93}" destId="{BD860683-6ACA-3A41-A897-6A59A5948E7A}" srcOrd="0" destOrd="3" presId="urn:microsoft.com/office/officeart/2005/8/layout/hList1"/>
    <dgm:cxn modelId="{7FC2BCD3-F992-2B44-BFF9-F7CA27B3A979}" srcId="{5D07A010-0483-EE44-858D-CD5C9B6DAEC0}" destId="{A58D92FE-C06A-7543-87C7-4C9FE9B2E1D4}" srcOrd="0" destOrd="0" parTransId="{965B7E60-CD07-2A46-98FE-73FD3A0AFD45}" sibTransId="{2B24E724-9542-5847-9490-B324BA36099A}"/>
    <dgm:cxn modelId="{39E6AFD4-E432-4549-8143-6FD744D62CEA}" type="presOf" srcId="{5BC86B56-42C9-0347-BE4F-CD41546C57AE}" destId="{BD860683-6ACA-3A41-A897-6A59A5948E7A}" srcOrd="0" destOrd="7" presId="urn:microsoft.com/office/officeart/2005/8/layout/hList1"/>
    <dgm:cxn modelId="{A85330D5-5F4B-E64A-82A1-519ED358088D}" srcId="{804C21C6-C1A9-E949-ADE4-F9B28E879606}" destId="{99DF3BA6-9E27-EF43-B37E-1F74707FC478}" srcOrd="1" destOrd="0" parTransId="{D9053111-5BDF-194D-8C4A-7515553879DB}" sibTransId="{07DB7AC0-2CC1-3449-B18A-B641EE70F14E}"/>
    <dgm:cxn modelId="{F3F8D7D7-E479-CF42-9381-AA9BA059D539}" srcId="{6BA044EC-1082-884F-8B11-F2C764B7B323}" destId="{135D544D-FE8B-2C4F-A3C9-2BB0E7F0D8EC}" srcOrd="0" destOrd="0" parTransId="{C22AD568-2E5F-1F4B-8CE2-D2E4BF3FDC10}" sibTransId="{9D787E02-B187-6745-AF2F-A896476E5688}"/>
    <dgm:cxn modelId="{E92DF8E2-C0D7-1A47-8717-5DCA1360997D}" srcId="{6BA044EC-1082-884F-8B11-F2C764B7B323}" destId="{DCFFD820-F4AB-3C46-B205-727177C8031E}" srcOrd="1" destOrd="0" parTransId="{41FAFAF3-46FA-6F4D-BF0E-810C588D42CB}" sibTransId="{67FCDB3A-0392-E845-8365-CF29F3C42E80}"/>
    <dgm:cxn modelId="{A81743E7-4325-7B43-8940-3132DC7200C1}" type="presOf" srcId="{A58D92FE-C06A-7543-87C7-4C9FE9B2E1D4}" destId="{BD860683-6ACA-3A41-A897-6A59A5948E7A}" srcOrd="0" destOrd="6" presId="urn:microsoft.com/office/officeart/2005/8/layout/hList1"/>
    <dgm:cxn modelId="{B20C89EC-E326-924D-A112-76E57B1C7C80}" type="presOf" srcId="{390D6DFD-D2D4-4046-9405-DBB500833677}" destId="{D36AD155-A18A-D741-B9D7-BE1E68146987}" srcOrd="0" destOrd="7" presId="urn:microsoft.com/office/officeart/2005/8/layout/hList1"/>
    <dgm:cxn modelId="{352F04ED-EE3D-5B4B-B635-248504AE6610}" type="presOf" srcId="{D43C25A6-FCC0-3341-A0F3-797357E5C87C}" destId="{D36AD155-A18A-D741-B9D7-BE1E68146987}" srcOrd="0" destOrd="0" presId="urn:microsoft.com/office/officeart/2005/8/layout/hList1"/>
    <dgm:cxn modelId="{67D37EF4-A2E9-7948-B068-6726D3379DFF}" srcId="{71161644-449D-DB46-A6F7-4CCBA1EDF661}" destId="{D11EFF12-E8C0-5F43-97F7-0D1AF908CFCE}" srcOrd="4" destOrd="0" parTransId="{D6CFCBCF-8353-6446-A0AC-05361D3EE9C1}" sibTransId="{207D048D-5253-9744-A84E-039778E6630D}"/>
    <dgm:cxn modelId="{469047FC-4A0D-F94A-81AB-5F544BF08E45}" type="presOf" srcId="{6BA044EC-1082-884F-8B11-F2C764B7B323}" destId="{1EE31CF0-EF77-9647-B001-F52B78E12A16}" srcOrd="0" destOrd="0" presId="urn:microsoft.com/office/officeart/2005/8/layout/hList1"/>
    <dgm:cxn modelId="{63994BFF-169C-854D-A35C-8AE68A5B3B15}" srcId="{0DD61678-027C-4D49-A6B6-BDB626279217}" destId="{9123A338-0C22-A449-8881-04D5CFCEBB93}" srcOrd="0" destOrd="0" parTransId="{B477182D-1981-194A-B94B-8D9710C31FC6}" sibTransId="{BF570085-6DB3-494A-875F-150075B65F96}"/>
    <dgm:cxn modelId="{273E5CFD-3ACF-824F-B49F-69DDD4C14C8A}" type="presParOf" srcId="{0DCBA7F3-EB80-034F-9039-FC6BBB4ACEE0}" destId="{72E4011B-2E5D-D643-B172-0841D3520E2D}" srcOrd="0" destOrd="0" presId="urn:microsoft.com/office/officeart/2005/8/layout/hList1"/>
    <dgm:cxn modelId="{0348CF03-27BE-6646-B786-8B0D9EA45E81}" type="presParOf" srcId="{72E4011B-2E5D-D643-B172-0841D3520E2D}" destId="{1EE31CF0-EF77-9647-B001-F52B78E12A16}" srcOrd="0" destOrd="0" presId="urn:microsoft.com/office/officeart/2005/8/layout/hList1"/>
    <dgm:cxn modelId="{F57A1F04-99F5-514B-B806-AC81901CCBA6}" type="presParOf" srcId="{72E4011B-2E5D-D643-B172-0841D3520E2D}" destId="{BD860683-6ACA-3A41-A897-6A59A5948E7A}" srcOrd="1" destOrd="0" presId="urn:microsoft.com/office/officeart/2005/8/layout/hList1"/>
    <dgm:cxn modelId="{B5B8A9C5-8271-D94A-9A0D-A42548476893}" type="presParOf" srcId="{0DCBA7F3-EB80-034F-9039-FC6BBB4ACEE0}" destId="{34B99301-2636-0844-95C1-02C5AFBC0096}" srcOrd="1" destOrd="0" presId="urn:microsoft.com/office/officeart/2005/8/layout/hList1"/>
    <dgm:cxn modelId="{B30BCE5F-1437-D341-8C29-3C7596B4D1B3}" type="presParOf" srcId="{0DCBA7F3-EB80-034F-9039-FC6BBB4ACEE0}" destId="{73F6C66E-59A4-5A48-9D85-116D02AC7FA1}" srcOrd="2" destOrd="0" presId="urn:microsoft.com/office/officeart/2005/8/layout/hList1"/>
    <dgm:cxn modelId="{6D497F54-67C6-8E4D-94E9-BFC77ACD35F9}" type="presParOf" srcId="{73F6C66E-59A4-5A48-9D85-116D02AC7FA1}" destId="{65E3316F-35B2-CF4C-AB76-A98277996F57}" srcOrd="0" destOrd="0" presId="urn:microsoft.com/office/officeart/2005/8/layout/hList1"/>
    <dgm:cxn modelId="{2D13F996-B062-D542-A75B-5BCE0788F86C}" type="presParOf" srcId="{73F6C66E-59A4-5A48-9D85-116D02AC7FA1}" destId="{1A8BF2F8-29D9-5344-91EA-53800FD31331}" srcOrd="1" destOrd="0" presId="urn:microsoft.com/office/officeart/2005/8/layout/hList1"/>
    <dgm:cxn modelId="{F5B02497-BEAB-1847-9BFE-105541FD565F}" type="presParOf" srcId="{0DCBA7F3-EB80-034F-9039-FC6BBB4ACEE0}" destId="{E10F2B25-9339-2543-98AA-F61CB43DCD24}" srcOrd="3" destOrd="0" presId="urn:microsoft.com/office/officeart/2005/8/layout/hList1"/>
    <dgm:cxn modelId="{F5B91842-A919-BB4E-A8CA-DDAA4191B95E}" type="presParOf" srcId="{0DCBA7F3-EB80-034F-9039-FC6BBB4ACEE0}" destId="{5DED56E3-A75B-CD48-AA3B-76413D58B5D4}" srcOrd="4" destOrd="0" presId="urn:microsoft.com/office/officeart/2005/8/layout/hList1"/>
    <dgm:cxn modelId="{EEFE7ABB-FCF0-424D-9CE5-57B426386F17}" type="presParOf" srcId="{5DED56E3-A75B-CD48-AA3B-76413D58B5D4}" destId="{FECDB011-3E65-8643-8055-ACE721489366}" srcOrd="0" destOrd="0" presId="urn:microsoft.com/office/officeart/2005/8/layout/hList1"/>
    <dgm:cxn modelId="{5D69E454-5FD6-454D-ACF8-713408DB14DE}" type="presParOf" srcId="{5DED56E3-A75B-CD48-AA3B-76413D58B5D4}" destId="{D36AD155-A18A-D741-B9D7-BE1E6814698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31CF0-EF77-9647-B001-F52B78E12A16}">
      <dsp:nvSpPr>
        <dsp:cNvPr id="0" name=""/>
        <dsp:cNvSpPr/>
      </dsp:nvSpPr>
      <dsp:spPr>
        <a:xfrm>
          <a:off x="2540" y="509445"/>
          <a:ext cx="2476500" cy="9465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MDB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kern="1200"/>
            <a:t>[On-Chip Resource</a:t>
          </a:r>
          <a:r>
            <a:rPr lang="en-GB" sz="1700" b="1" kern="1200"/>
            <a:t>]</a:t>
          </a:r>
        </a:p>
      </dsp:txBody>
      <dsp:txXfrm>
        <a:off x="2540" y="509445"/>
        <a:ext cx="2476500" cy="946566"/>
      </dsp:txXfrm>
    </dsp:sp>
    <dsp:sp modelId="{BD860683-6ACA-3A41-A897-6A59A5948E7A}">
      <dsp:nvSpPr>
        <dsp:cNvPr id="0" name=""/>
        <dsp:cNvSpPr/>
      </dsp:nvSpPr>
      <dsp:spPr>
        <a:xfrm>
          <a:off x="2540" y="1456011"/>
          <a:ext cx="2476500" cy="34532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latin typeface="CiscoSans"/>
            </a:rPr>
            <a:t>LEM DB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tabLst/>
          </a:pPr>
          <a:r>
            <a:rPr lang="en-GB" sz="1200" b="0" i="1" kern="1200">
              <a:latin typeface="CiscoSans ExtraLight"/>
            </a:rPr>
            <a:t>Labels, l2 BRMAC, host routes</a:t>
          </a:r>
          <a:r>
            <a:rPr lang="en-GB" sz="1200" b="0" i="1" kern="1200">
              <a:solidFill>
                <a:srgbClr val="FF0000"/>
              </a:solidFill>
              <a:latin typeface="CiscoSans ExtraLight"/>
            </a:rPr>
            <a:t>*</a:t>
          </a:r>
          <a:endParaRPr lang="en-GB" sz="1200" b="0" i="1" kern="1200">
            <a:latin typeface="CiscoSans ExtraLight"/>
          </a:endParaRP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/>
              <a:ea typeface="+mn-ea"/>
              <a:cs typeface="+mn-cs"/>
            </a:rPr>
            <a:t>LPM KAPS DB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v4,v6 Unicast prefixes</a:t>
          </a:r>
          <a:r>
            <a:rPr lang="en-GB" sz="1200" b="0" i="1" kern="1200">
              <a:solidFill>
                <a:srgbClr val="FF0000"/>
              </a:solidFill>
              <a:latin typeface="CiscoSans ExtraLight"/>
              <a:ea typeface="+mn-ea"/>
              <a:cs typeface="+mn-cs"/>
            </a:rPr>
            <a:t>*</a:t>
          </a: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, Multicast routes</a:t>
          </a:r>
          <a:r>
            <a:rPr lang="en-GB" sz="1200" b="0" i="1" kern="1200">
              <a:solidFill>
                <a:srgbClr val="FF0000"/>
              </a:solidFill>
              <a:latin typeface="CiscoSans ExtraLight"/>
              <a:ea typeface="+mn-ea"/>
              <a:cs typeface="+mn-cs"/>
            </a:rPr>
            <a:t>*</a:t>
          </a:r>
          <a:endParaRPr lang="en-GB" sz="1200" b="0" i="1" kern="1200">
            <a:latin typeface="CiscoSans ExtraLight"/>
          </a:endParaRP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/>
              <a:ea typeface="+mn-ea"/>
              <a:cs typeface="+mn-cs"/>
            </a:rPr>
            <a:t>FEC Hierarchies</a:t>
          </a:r>
          <a:endParaRPr lang="en-GB" sz="1200" b="0" i="1" kern="1200">
            <a:latin typeface="CiscoSans"/>
          </a:endParaRP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Indirection pointer for GLIF &amp; label Instructions</a:t>
          </a:r>
        </a:p>
        <a:p>
          <a:pPr marL="361950" lvl="1" indent="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ECMP_FEC </a:t>
          </a: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/>
              <a:ea typeface="+mn-ea"/>
              <a:cs typeface="+mn-cs"/>
            </a:rPr>
            <a:t>EEDB Cluster banks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Outlif tables for LABELS, ARP ..</a:t>
          </a:r>
        </a:p>
        <a:p>
          <a:pPr marL="11430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/>
              <a:ea typeface="+mn-ea"/>
              <a:cs typeface="+mn-cs"/>
            </a:rPr>
            <a:t>I/f, Tunnel &amp; OAM DBs</a:t>
          </a:r>
        </a:p>
        <a:p>
          <a:pPr marL="361950" lvl="1" indent="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InLif, VSI,ISEM, ESEM.. 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OAM DBs- CFM/BFD</a:t>
          </a:r>
        </a:p>
      </dsp:txBody>
      <dsp:txXfrm>
        <a:off x="2540" y="1456011"/>
        <a:ext cx="2476500" cy="3453210"/>
      </dsp:txXfrm>
    </dsp:sp>
    <dsp:sp modelId="{65E3316F-35B2-CF4C-AB76-A98277996F57}">
      <dsp:nvSpPr>
        <dsp:cNvPr id="0" name=""/>
        <dsp:cNvSpPr/>
      </dsp:nvSpPr>
      <dsp:spPr>
        <a:xfrm>
          <a:off x="2825750" y="509445"/>
          <a:ext cx="2476500" cy="9465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External TCAM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[SE LC/ Systems ]</a:t>
          </a:r>
        </a:p>
      </dsp:txBody>
      <dsp:txXfrm>
        <a:off x="2825750" y="509445"/>
        <a:ext cx="2476500" cy="946566"/>
      </dsp:txXfrm>
    </dsp:sp>
    <dsp:sp modelId="{1A8BF2F8-29D9-5344-91EA-53800FD31331}">
      <dsp:nvSpPr>
        <dsp:cNvPr id="0" name=""/>
        <dsp:cNvSpPr/>
      </dsp:nvSpPr>
      <dsp:spPr>
        <a:xfrm>
          <a:off x="2825750" y="1456011"/>
          <a:ext cx="2476500" cy="34532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KBP_TCAM_FWD DBs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V4, V6 Unicast prefixes,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Multicast routes,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RPF DB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Ext_FG DBs 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v4,v6 Flowspec (SE only),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/>
              <a:ea typeface="+mn-ea"/>
              <a:cs typeface="+mn-cs"/>
            </a:rPr>
            <a:t>v4,v6 LPTS(75x Rls)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v4,v6 Ingress ACL (inc chained ACL)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Stats – </a:t>
          </a:r>
        </a:p>
        <a:p>
          <a:pPr marL="361950" lvl="1" indent="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QoS, VoQ, l3/l2 Rx/TX</a:t>
          </a:r>
        </a:p>
        <a:p>
          <a:pPr marL="342900" lvl="2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GB" sz="1700" kern="1200"/>
        </a:p>
      </dsp:txBody>
      <dsp:txXfrm>
        <a:off x="2825750" y="1456011"/>
        <a:ext cx="2476500" cy="3453210"/>
      </dsp:txXfrm>
    </dsp:sp>
    <dsp:sp modelId="{FECDB011-3E65-8643-8055-ACE721489366}">
      <dsp:nvSpPr>
        <dsp:cNvPr id="0" name=""/>
        <dsp:cNvSpPr/>
      </dsp:nvSpPr>
      <dsp:spPr>
        <a:xfrm>
          <a:off x="5648960" y="509445"/>
          <a:ext cx="2476500" cy="94656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/>
            <a:t>Internal TCAM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kern="1200"/>
            <a:t>[On-Chip- no static carving]</a:t>
          </a:r>
        </a:p>
      </dsp:txBody>
      <dsp:txXfrm>
        <a:off x="5648960" y="509445"/>
        <a:ext cx="2476500" cy="946566"/>
      </dsp:txXfrm>
    </dsp:sp>
    <dsp:sp modelId="{D36AD155-A18A-D741-B9D7-BE1E68146987}">
      <dsp:nvSpPr>
        <dsp:cNvPr id="0" name=""/>
        <dsp:cNvSpPr/>
      </dsp:nvSpPr>
      <dsp:spPr>
        <a:xfrm>
          <a:off x="5648960" y="1456011"/>
          <a:ext cx="2476500" cy="34532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QoS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ACL</a:t>
          </a:r>
        </a:p>
        <a:p>
          <a:pPr marL="3619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Egress, Hybrid ACL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LI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Stats</a:t>
          </a:r>
          <a:endParaRPr lang="en-GB" sz="1200" b="0" i="1" kern="1200">
            <a:solidFill>
              <a:srgbClr val="282828">
                <a:hueOff val="0"/>
                <a:satOff val="0"/>
                <a:lumOff val="0"/>
                <a:alphaOff val="0"/>
              </a:srgbClr>
            </a:solidFill>
            <a:latin typeface="CiscoSans ExtraLight" panose="020B0303020201020303" pitchFamily="34" charset="0"/>
            <a:ea typeface="+mn-ea"/>
            <a:cs typeface="+mn-cs"/>
          </a:endParaRPr>
        </a:p>
        <a:p>
          <a:pPr marL="3619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  <a:tabLst/>
          </a:pPr>
          <a:r>
            <a:rPr lang="en-GB" sz="1200" b="0" i="1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ea typeface="+mn-ea"/>
              <a:cs typeface="+mn-cs"/>
            </a:rPr>
            <a:t>ACL, FS, MPLS, LPTS etc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400" b="0" i="0" kern="1200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" panose="020B0503020201020303" pitchFamily="34" charset="0"/>
              <a:ea typeface="+mn-ea"/>
              <a:cs typeface="+mn-cs"/>
            </a:rPr>
            <a:t>All Flow-Group &amp; Stats DBs</a:t>
          </a:r>
          <a:r>
            <a:rPr lang="en-GB" sz="1400" b="0" i="0" kern="1200">
              <a:solidFill>
                <a:srgbClr val="FF0000"/>
              </a:solidFill>
              <a:latin typeface="CiscoSans" panose="020B0503020201020303" pitchFamily="34" charset="0"/>
              <a:ea typeface="+mn-ea"/>
              <a:cs typeface="+mn-cs"/>
            </a:rPr>
            <a:t>*</a:t>
          </a: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GB" sz="1400" b="0" i="0" kern="1200">
            <a:solidFill>
              <a:srgbClr val="282828">
                <a:hueOff val="0"/>
                <a:satOff val="0"/>
                <a:lumOff val="0"/>
                <a:alphaOff val="0"/>
              </a:srgbClr>
            </a:solidFill>
            <a:latin typeface="CiscoSans" panose="020B0503020201020303" pitchFamily="34" charset="0"/>
            <a:ea typeface="+mn-ea"/>
            <a:cs typeface="+mn-cs"/>
          </a:endParaRPr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GB" sz="1400" b="0" i="0" kern="1200">
            <a:solidFill>
              <a:srgbClr val="282828">
                <a:hueOff val="0"/>
                <a:satOff val="0"/>
                <a:lumOff val="0"/>
                <a:alphaOff val="0"/>
              </a:srgbClr>
            </a:solidFill>
            <a:latin typeface="CiscoSans" panose="020B0503020201020303" pitchFamily="34" charset="0"/>
            <a:ea typeface="+mn-ea"/>
            <a:cs typeface="+mn-cs"/>
          </a:endParaRPr>
        </a:p>
      </dsp:txBody>
      <dsp:txXfrm>
        <a:off x="5648960" y="1456011"/>
        <a:ext cx="2476500" cy="3453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F626-0D5F-9745-866D-D485675E5B3A}" type="datetimeFigureOut">
              <a:rPr lang="en-US" smtClean="0"/>
              <a:t>2/9/22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5D5BF-8953-6F47-9878-515D94609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89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5F902-1E11-A046-81DC-E448C89E27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13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>
                <a:latin typeface="+mn-lt"/>
              </a:rPr>
              <a:t>Cisco MDB profile based on Real customer use-cases &amp; more features </a:t>
            </a:r>
          </a:p>
          <a:p>
            <a:pPr algn="just"/>
            <a:r>
              <a:rPr lang="en-US" sz="1200">
                <a:latin typeface="+mn-lt"/>
              </a:rPr>
              <a:t>- Preferring one profile doesn’t deplete resource for other service completely </a:t>
            </a:r>
          </a:p>
          <a:p>
            <a:pPr algn="just"/>
            <a:r>
              <a:rPr lang="en-US" sz="1200">
                <a:latin typeface="+mn-lt"/>
              </a:rPr>
              <a:t>( which is Broadcom default design)</a:t>
            </a:r>
          </a:p>
          <a:p>
            <a:pPr algn="just"/>
            <a:r>
              <a:rPr lang="en-US" sz="1200">
                <a:latin typeface="+mn-lt"/>
              </a:rPr>
              <a:t>(</a:t>
            </a:r>
            <a:r>
              <a:rPr lang="en-US" sz="1200" err="1">
                <a:latin typeface="+mn-lt"/>
              </a:rPr>
              <a:t>eg</a:t>
            </a:r>
            <a:r>
              <a:rPr lang="en-US" sz="1200">
                <a:latin typeface="+mn-lt"/>
              </a:rPr>
              <a:t>) There is basic L2 scale in L3Max and basic L3 scale in L2Max – providing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5D5BF-8953-6F47-9878-515D946096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16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1406" indent="-301406"/>
            <a:r>
              <a:rPr lang="en-US" sz="1200">
                <a:ea typeface="ＭＳ Ｐゴシック"/>
              </a:rPr>
              <a:t>Planned and carved 4 MDB profiles for J2 family.</a:t>
            </a:r>
          </a:p>
          <a:p>
            <a:pPr marL="301406" indent="-301406"/>
            <a:r>
              <a:rPr lang="en-US" sz="1200">
                <a:ea typeface="ＭＳ Ｐゴシック"/>
              </a:rPr>
              <a:t>MDB profile carving, loading and Grid Infra ready for all platforms based on J2/J2C/Q2A and Q2C. </a:t>
            </a:r>
          </a:p>
          <a:p>
            <a:pPr marL="301406" indent="-301406"/>
            <a:r>
              <a:rPr lang="en-US" sz="1200">
                <a:ea typeface="ＭＳ Ｐゴシック"/>
              </a:rPr>
              <a:t>Same command applies for all platform/ASIC types. System internally maps the profiles to platform and line card types.</a:t>
            </a:r>
          </a:p>
          <a:p>
            <a:pPr marL="301406" indent="-301406"/>
            <a:r>
              <a:rPr lang="en-US" sz="1200">
                <a:ea typeface="ＭＳ Ｐゴシック"/>
              </a:rPr>
              <a:t>Default profiles for all platforms automatically loaded and does not require config.</a:t>
            </a:r>
          </a:p>
          <a:p>
            <a:r>
              <a:rPr lang="en-US" sz="1200">
                <a:ea typeface="+mn-lt"/>
                <a:cs typeface="+mn-lt"/>
              </a:rPr>
              <a:t>show command will be added to display the currently active MDB profile (7.5.2 onwards)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5D5BF-8953-6F47-9878-515D946096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09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sz="2400" b="1" i="1">
                <a:ea typeface="ＭＳ Ｐゴシック"/>
              </a:rPr>
              <a:t>“</a:t>
            </a:r>
            <a:r>
              <a:rPr lang="en-IN" sz="2400" b="1" i="1" err="1">
                <a:ea typeface="ＭＳ Ｐゴシック"/>
              </a:rPr>
              <a:t>hw</a:t>
            </a:r>
            <a:r>
              <a:rPr lang="en-IN" sz="2400" b="1" i="1">
                <a:ea typeface="ＭＳ Ｐゴシック"/>
              </a:rPr>
              <a:t>-module profile </a:t>
            </a:r>
            <a:r>
              <a:rPr lang="en-IN" sz="2400" b="1" i="1" err="1">
                <a:solidFill>
                  <a:srgbClr val="7030A0"/>
                </a:solidFill>
                <a:ea typeface="ＭＳ Ｐゴシック"/>
              </a:rPr>
              <a:t>mdb</a:t>
            </a:r>
            <a:r>
              <a:rPr lang="en-IN" sz="2400" b="1" i="1">
                <a:solidFill>
                  <a:srgbClr val="7030A0"/>
                </a:solidFill>
                <a:ea typeface="ＭＳ Ｐゴシック"/>
              </a:rPr>
              <a:t> </a:t>
            </a:r>
            <a:r>
              <a:rPr lang="en-US" sz="2400" b="1">
                <a:solidFill>
                  <a:srgbClr val="7030A0"/>
                </a:solidFill>
                <a:ea typeface="ＭＳ Ｐゴシック"/>
              </a:rPr>
              <a:t>&lt;l3max | l3max-se | l2max | l2max-se&gt;</a:t>
            </a:r>
          </a:p>
          <a:p>
            <a:pPr marL="301406" indent="-301406"/>
            <a:r>
              <a:rPr lang="en-US" sz="2400">
                <a:ea typeface="ＭＳ Ｐゴシック"/>
              </a:rPr>
              <a:t>Planned and carved 4 MDB profiles for J2 family.</a:t>
            </a:r>
          </a:p>
          <a:p>
            <a:pPr marL="301406" indent="-301406"/>
            <a:r>
              <a:rPr lang="en-US" sz="2400">
                <a:ea typeface="ＭＳ Ｐゴシック"/>
              </a:rPr>
              <a:t>MDB profile carving, loading and Grid Infra ready for all platforms based on J2/J2C/Q2A and Q2C. </a:t>
            </a:r>
          </a:p>
          <a:p>
            <a:pPr marL="301406" indent="-301406"/>
            <a:r>
              <a:rPr lang="en-US" sz="2400">
                <a:ea typeface="ＭＳ Ｐゴシック"/>
              </a:rPr>
              <a:t>Same command applies for all platform/ASIC types. System internally maps the profiles to platform and line card types.</a:t>
            </a:r>
          </a:p>
          <a:p>
            <a:pPr marL="301406" indent="-301406"/>
            <a:r>
              <a:rPr lang="en-US" sz="2400">
                <a:ea typeface="ＭＳ Ｐゴシック"/>
              </a:rPr>
              <a:t>Default profiles for all platforms automatically loaded and does not require config.</a:t>
            </a:r>
          </a:p>
          <a:p>
            <a:r>
              <a:rPr lang="en-US" sz="2400">
                <a:ea typeface="+mn-lt"/>
                <a:cs typeface="+mn-lt"/>
              </a:rPr>
              <a:t>show command will be added to display the currently active MDB profile (7.5.2 onwards)</a:t>
            </a:r>
            <a:endParaRPr lang="en-US" sz="2400">
              <a:ea typeface="ＭＳ Ｐゴシック"/>
            </a:endParaRPr>
          </a:p>
          <a:p>
            <a:pPr marL="380990" lvl="1" indent="0">
              <a:buNone/>
            </a:pPr>
            <a:r>
              <a:rPr lang="en-US" sz="2133" i="1">
                <a:solidFill>
                  <a:schemeClr val="tx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show </a:t>
            </a:r>
            <a:r>
              <a:rPr lang="en-US" sz="2133" i="1" err="1">
                <a:solidFill>
                  <a:schemeClr val="tx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hw</a:t>
            </a:r>
            <a:r>
              <a:rPr lang="en-US" sz="2133" i="1">
                <a:solidFill>
                  <a:schemeClr val="tx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-module profile </a:t>
            </a:r>
            <a:r>
              <a:rPr lang="en-US" sz="2133" i="1" err="1">
                <a:solidFill>
                  <a:schemeClr val="tx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mdb</a:t>
            </a:r>
            <a:r>
              <a:rPr lang="en-US" sz="2133" i="1">
                <a:solidFill>
                  <a:schemeClr val="tx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-scale</a:t>
            </a:r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5D5BF-8953-6F47-9878-515D946096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64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sz="2400" b="1" i="1">
                <a:ea typeface="ＭＳ Ｐゴシック"/>
              </a:rPr>
              <a:t>“hw-module profile </a:t>
            </a:r>
            <a:r>
              <a:rPr lang="en-IN" sz="2400" b="1" i="1">
                <a:solidFill>
                  <a:srgbClr val="7030A0"/>
                </a:solidFill>
                <a:ea typeface="ＭＳ Ｐゴシック"/>
              </a:rPr>
              <a:t>mdb </a:t>
            </a:r>
            <a:r>
              <a:rPr lang="en-US" sz="2400" b="1">
                <a:solidFill>
                  <a:srgbClr val="7030A0"/>
                </a:solidFill>
                <a:ea typeface="ＭＳ Ｐゴシック"/>
              </a:rPr>
              <a:t>&lt;l3max | l3max-se | l2max | l2max-se&gt;</a:t>
            </a:r>
          </a:p>
          <a:p>
            <a:pPr marL="301406" indent="-301406"/>
            <a:r>
              <a:rPr lang="en-US" sz="2400">
                <a:ea typeface="ＭＳ Ｐゴシック"/>
              </a:rPr>
              <a:t>Planned and carved 4 MDB profiles for J2 family.</a:t>
            </a:r>
          </a:p>
          <a:p>
            <a:pPr marL="301406" indent="-301406"/>
            <a:r>
              <a:rPr lang="en-US" sz="2400">
                <a:ea typeface="ＭＳ Ｐゴシック"/>
              </a:rPr>
              <a:t>MDB profile carving, loading and Grid Infra ready for all platforms based on J2/J2C/Q2A and Q2C. </a:t>
            </a:r>
          </a:p>
          <a:p>
            <a:pPr marL="301406" indent="-301406"/>
            <a:r>
              <a:rPr lang="en-US" sz="2400">
                <a:ea typeface="ＭＳ Ｐゴシック"/>
              </a:rPr>
              <a:t>Same command applies for all platform/ASIC types. System internally maps the profiles to platform and line card types.</a:t>
            </a:r>
          </a:p>
          <a:p>
            <a:pPr marL="301406" indent="-301406"/>
            <a:r>
              <a:rPr lang="en-US" sz="2400">
                <a:ea typeface="ＭＳ Ｐゴシック"/>
              </a:rPr>
              <a:t>Default profiles for all platforms automatically loaded and does not require config.</a:t>
            </a:r>
          </a:p>
          <a:p>
            <a:r>
              <a:rPr lang="en-US" sz="2400">
                <a:ea typeface="+mn-lt"/>
                <a:cs typeface="+mn-lt"/>
              </a:rPr>
              <a:t>show command will be added to display the currently active MDB profile (7.5.2 onwards)</a:t>
            </a:r>
            <a:endParaRPr lang="en-US" sz="2400">
              <a:ea typeface="ＭＳ Ｐゴシック"/>
            </a:endParaRPr>
          </a:p>
          <a:p>
            <a:pPr marL="380990" lvl="1" indent="0">
              <a:buNone/>
            </a:pPr>
            <a:r>
              <a:rPr lang="en-US" sz="2133" i="1">
                <a:solidFill>
                  <a:schemeClr val="tx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show </a:t>
            </a:r>
            <a:r>
              <a:rPr lang="en-US" sz="2133" i="1" err="1">
                <a:solidFill>
                  <a:schemeClr val="tx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hw</a:t>
            </a:r>
            <a:r>
              <a:rPr lang="en-US" sz="2133" i="1">
                <a:solidFill>
                  <a:schemeClr val="tx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-module profile </a:t>
            </a:r>
            <a:r>
              <a:rPr lang="en-US" sz="2133" i="1" err="1">
                <a:solidFill>
                  <a:schemeClr val="tx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mdb</a:t>
            </a:r>
            <a:r>
              <a:rPr lang="en-US" sz="2133" i="1">
                <a:solidFill>
                  <a:schemeClr val="tx2">
                    <a:lumMod val="40000"/>
                    <a:lumOff val="60000"/>
                  </a:schemeClr>
                </a:solidFill>
                <a:ea typeface="+mn-lt"/>
                <a:cs typeface="+mn-lt"/>
              </a:rPr>
              <a:t>-scale</a:t>
            </a:r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5D5BF-8953-6F47-9878-515D946096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85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Future enhancements for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5D5BF-8953-6F47-9878-515D9460961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0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5D5BF-8953-6F47-9878-515D9460961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21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>
                <a:cs typeface="Calibri"/>
              </a:rPr>
              <a:t> </a:t>
            </a:r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r>
              <a:rPr lang="en-US" b="1"/>
              <a:t>NC55-32T16Q4H-A</a:t>
            </a:r>
            <a:r>
              <a:rPr lang="fr-FR" b="1"/>
              <a:t> </a:t>
            </a:r>
            <a:endParaRPr lang="en-US" b="1">
              <a:cs typeface="Calibri"/>
            </a:endParaRPr>
          </a:p>
          <a:p>
            <a:pPr algn="ctr"/>
            <a:r>
              <a:rPr lang="fr-FR" b="1"/>
              <a:t>NC55-MOD-A-S</a:t>
            </a:r>
            <a:r>
              <a:rPr lang="en-US" b="1"/>
              <a:t> </a:t>
            </a:r>
            <a:endParaRPr lang="en-US" b="1">
              <a:cs typeface="Calibri"/>
            </a:endParaRPr>
          </a:p>
          <a:p>
            <a:pPr algn="ctr"/>
            <a:r>
              <a:rPr lang="fr-FR" b="1"/>
              <a:t>NC55-MOD-A-SE-S</a:t>
            </a:r>
            <a:r>
              <a:rPr lang="en-US" b="1"/>
              <a:t> </a:t>
            </a:r>
            <a:endParaRPr lang="en-US" b="1">
              <a:cs typeface="Calibri"/>
            </a:endParaRPr>
          </a:p>
          <a:p>
            <a:pPr algn="ctr"/>
            <a:r>
              <a:rPr lang="fr-FR"/>
              <a:t>NC55-18H18F</a:t>
            </a:r>
            <a:endParaRPr lang="en-US"/>
          </a:p>
          <a:p>
            <a:pPr algn="ctr"/>
            <a:r>
              <a:rPr lang="fr-FR"/>
              <a:t>NC55-24H12F-SE</a:t>
            </a:r>
            <a:endParaRPr lang="en-US"/>
          </a:p>
          <a:p>
            <a:pPr algn="ctr"/>
            <a:r>
              <a:rPr lang="fr-FR"/>
              <a:t>NC55-24X100G-SE</a:t>
            </a:r>
            <a:endParaRPr lang="en-US"/>
          </a:p>
          <a:p>
            <a:pPr algn="ctr"/>
            <a:r>
              <a:rPr lang="fr-FR"/>
              <a:t>NC55-6x200-DWDM-S</a:t>
            </a:r>
            <a:endParaRPr lang="en-US"/>
          </a:p>
          <a:p>
            <a:pPr algn="ctr"/>
            <a:r>
              <a:rPr lang="fr-FR"/>
              <a:t>NC55-36X100G-A-SE</a:t>
            </a:r>
            <a:endParaRPr lang="en-US"/>
          </a:p>
          <a:p>
            <a:pPr algn="ctr"/>
            <a:r>
              <a:rPr lang="fr-FR"/>
              <a:t>NC55-36X100G/-S</a:t>
            </a:r>
            <a:endParaRPr lang="en-US"/>
          </a:p>
          <a:p>
            <a:endParaRPr lang="en-US" b="1">
              <a:cs typeface="Calibri" panose="020F0502020204030204"/>
            </a:endParaRPr>
          </a:p>
          <a:p>
            <a:pPr algn="ctr"/>
            <a:endParaRPr lang="en-US" b="1"/>
          </a:p>
          <a:p>
            <a:pPr algn="ctr"/>
            <a:endParaRPr lang="en-US" b="1"/>
          </a:p>
          <a:p>
            <a:pPr algn="ctr"/>
            <a:r>
              <a:rPr lang="en-US" b="1"/>
              <a:t>NCS-55A1-36H(-SE)-S </a:t>
            </a:r>
            <a:endParaRPr lang="en-US" b="1">
              <a:cs typeface="Calibri"/>
            </a:endParaRPr>
          </a:p>
          <a:p>
            <a:pPr algn="ctr"/>
            <a:r>
              <a:rPr lang="en-US" b="1"/>
              <a:t>NCS-55A2-MOD-S / HD-S / HX-S </a:t>
            </a:r>
            <a:endParaRPr lang="en-US" b="1">
              <a:cs typeface="Calibri"/>
            </a:endParaRPr>
          </a:p>
          <a:p>
            <a:pPr algn="ctr"/>
            <a:r>
              <a:rPr lang="en-US" b="1"/>
              <a:t>NCS-55A2-MOD-SE-S /-SE-H-S</a:t>
            </a:r>
            <a:endParaRPr lang="en-US" b="1">
              <a:cs typeface="Calibri"/>
            </a:endParaRPr>
          </a:p>
          <a:p>
            <a:pPr algn="ctr"/>
            <a:r>
              <a:rPr lang="en-US" b="1"/>
              <a:t>NCS-55A1-24H </a:t>
            </a:r>
            <a:endParaRPr lang="en-US" b="1">
              <a:cs typeface="Calibri"/>
            </a:endParaRPr>
          </a:p>
          <a:p>
            <a:pPr algn="ctr"/>
            <a:r>
              <a:rPr lang="en-US" b="1"/>
              <a:t>NCS-55A1-24Q6H-S / 24Q6H-SS</a:t>
            </a:r>
            <a:r>
              <a:rPr lang="en-IN" b="1"/>
              <a:t> </a:t>
            </a:r>
            <a:endParaRPr lang="en-US" b="1">
              <a:cs typeface="Calibri"/>
            </a:endParaRPr>
          </a:p>
          <a:p>
            <a:pPr algn="ctr"/>
            <a:r>
              <a:rPr lang="en-IN" b="1"/>
              <a:t>NCS-55A1-48Q6H</a:t>
            </a:r>
            <a:r>
              <a:rPr lang="en-US" b="1"/>
              <a:t> </a:t>
            </a:r>
            <a:endParaRPr lang="en-US" b="1">
              <a:cs typeface="Calibri"/>
            </a:endParaRPr>
          </a:p>
          <a:p>
            <a:pPr algn="ctr"/>
            <a:r>
              <a:rPr lang="en-US" b="1"/>
              <a:t>NCS-5501(-SE)</a:t>
            </a:r>
            <a:endParaRPr lang="en-US" b="1">
              <a:cs typeface="Calibri"/>
            </a:endParaRPr>
          </a:p>
          <a:p>
            <a:pPr algn="ctr"/>
            <a:r>
              <a:rPr lang="en-US" b="1"/>
              <a:t>NCS-5502(-SE)</a:t>
            </a:r>
            <a:endParaRPr lang="en-US" b="1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7A1FA6-25DE-9E4E-A34D-CF67DE7DBDC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55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6C1005-B323-4A04-B0D1-DB577C3C2E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91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AFE7B-F7CC-A942-B009-472E00CD4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18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BEDD5-3619-0049-8391-BE40F9BC47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07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5D5BF-8953-6F47-9878-515D946096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29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5D5BF-8953-6F47-9878-515D946096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60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5D5BF-8953-6F47-9878-515D946096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64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65D5BF-8953-6F47-9878-515D946096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4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5995" y="5142315"/>
            <a:ext cx="11061895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+mn-lt"/>
                <a:cs typeface="CiscoSansTT ExtraLight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Speaker Name</a:t>
            </a:r>
            <a:endParaRPr lang="en-US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625995" y="5430226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625995" y="5798350"/>
            <a:ext cx="11061895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24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TT ExtraLight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7723" y="4058205"/>
            <a:ext cx="11070167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="0" i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  <a:lvl2pPr marL="406365" indent="0">
              <a:buNone/>
              <a:defRPr/>
            </a:lvl2pPr>
            <a:lvl3pPr marL="569854" indent="0">
              <a:buNone/>
              <a:defRPr/>
            </a:lvl3pPr>
            <a:lvl4pPr marL="688908" indent="0">
              <a:buNone/>
              <a:defRPr/>
            </a:lvl4pPr>
            <a:lvl5pPr marL="801608" indent="0">
              <a:buNone/>
              <a:defRPr/>
            </a:lvl5pPr>
          </a:lstStyle>
          <a:p>
            <a:pPr lvl="0"/>
            <a:r>
              <a:rPr lang="en-GB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567687" y="3296223"/>
            <a:ext cx="11120203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333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/>
              <a:t>Presentation Title Goes Here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E05446-DC9A-B841-876B-02055A184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3" y="511751"/>
            <a:ext cx="3655647" cy="5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49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92" indent="-228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85" indent="-22012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77" indent="-146047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19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11199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828" indent="-156629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224" indent="-152396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620" indent="-152396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90016" indent="-152396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412" indent="-152396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41155" y="1607864"/>
            <a:ext cx="5181600" cy="4110792"/>
          </a:xfrm>
          <a:prstGeom prst="rect">
            <a:avLst/>
          </a:prstGeom>
        </p:spPr>
        <p:txBody>
          <a:bodyPr lIns="0" tIns="45710" rIns="0" bIns="45710">
            <a:noAutofit/>
          </a:bodyPr>
          <a:lstStyle>
            <a:lvl1pPr marL="232828" indent="-156629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60000"/>
              <a:buFont typeface="Arial"/>
              <a:buChar char="•"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385224" indent="-152396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6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37620" indent="-152396">
              <a:buClr>
                <a:schemeClr val="tx1"/>
              </a:buClr>
              <a:buSzPct val="6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690016" indent="-152396">
              <a:buClr>
                <a:schemeClr val="tx1"/>
              </a:buClr>
              <a:buSzPct val="6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842412" indent="-152396">
              <a:buClr>
                <a:schemeClr val="tx1"/>
              </a:buClr>
              <a:buSzPct val="6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659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005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16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711200" y="1797051"/>
            <a:ext cx="10820400" cy="3544971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667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90" y="5530961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47">
              <a:lnSpc>
                <a:spcPct val="100000"/>
              </a:lnSpc>
              <a:spcBef>
                <a:spcPct val="50000"/>
              </a:spcBef>
              <a:buNone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237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711200" y="1602318"/>
            <a:ext cx="10820400" cy="3744383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6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83690" y="5530961"/>
            <a:ext cx="9573749" cy="434977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804747">
              <a:lnSpc>
                <a:spcPct val="100000"/>
              </a:lnSpc>
              <a:spcBef>
                <a:spcPct val="50000"/>
              </a:spcBef>
              <a:buNone/>
              <a:defRPr sz="1867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42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2883" y="1797051"/>
            <a:ext cx="11040076" cy="4098595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80910" marR="0" indent="-380910" algn="ctr" defTabSz="6094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67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991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_Pag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0789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2220243"/>
            <a:ext cx="4882699" cy="3901157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2828" indent="-156629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60000"/>
              <a:buFont typeface="Arial"/>
              <a:buChar char="•"/>
              <a:defRPr sz="2667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385224" indent="-152396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60000"/>
              <a:buFont typeface="Arial"/>
              <a:buChar char="•"/>
              <a:defRPr sz="24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537620" indent="-152396">
              <a:buClr>
                <a:schemeClr val="tx2"/>
              </a:buClr>
              <a:buSzPct val="60000"/>
              <a:buFont typeface="Arial"/>
              <a:buChar char="•"/>
              <a:defRPr sz="2133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690016" indent="-152396">
              <a:buClr>
                <a:schemeClr val="tx2"/>
              </a:buClr>
              <a:buSzPct val="60000"/>
              <a:buFont typeface="Arial"/>
              <a:buChar char="•"/>
              <a:defRPr sz="1867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842412" indent="-152396">
              <a:buClr>
                <a:schemeClr val="tx2"/>
              </a:buClr>
              <a:buSzPct val="6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455085"/>
            <a:ext cx="4915412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04"/>
            <a:ext cx="4757856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30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bg1"/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2975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">
          <p15:clr>
            <a:srgbClr val="FBAE40"/>
          </p15:clr>
        </p15:guide>
        <p15:guide id="3" pos="259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alf_Pa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58801" y="2209800"/>
            <a:ext cx="5103284" cy="2438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709083"/>
            <a:ext cx="4734983" cy="5412316"/>
          </a:xfrm>
          <a:prstGeom prst="rect">
            <a:avLst/>
          </a:prstGeom>
        </p:spPr>
        <p:txBody>
          <a:bodyPr lIns="0" rIns="0" anchor="ctr" anchorCtr="0"/>
          <a:lstStyle>
            <a:lvl1pPr marL="226478" indent="-226478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>
                <a:tab pos="304792" algn="l"/>
              </a:tabLst>
              <a:defRPr sz="3200"/>
            </a:lvl1pPr>
            <a:lvl2pPr marL="461422" indent="-228594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3200"/>
            </a:lvl2pPr>
            <a:lvl3pPr marL="609585" indent="-15662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667"/>
            </a:lvl3pPr>
            <a:lvl4pPr marL="766214" indent="-156629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tabLst/>
              <a:defRPr sz="2400"/>
            </a:lvl4pPr>
            <a:lvl5pPr marL="992693" indent="-150280">
              <a:lnSpc>
                <a:spcPct val="100000"/>
              </a:lnSpc>
              <a:buClr>
                <a:schemeClr val="tx1"/>
              </a:buClr>
              <a:buSzPct val="60000"/>
              <a:buFont typeface="Arial" panose="020B0604020202020204" pitchFamily="34" charset="0"/>
              <a:buChar char="•"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636906" y="6322204"/>
            <a:ext cx="4622389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30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bg1"/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0478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alf_Page_Tex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680720"/>
            <a:ext cx="5078396" cy="87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796618" y="680720"/>
            <a:ext cx="4734983" cy="5440680"/>
          </a:xfrm>
          <a:prstGeom prst="rect">
            <a:avLst/>
          </a:prstGeom>
        </p:spPr>
        <p:txBody>
          <a:bodyPr lIns="0" rIns="0"/>
          <a:lstStyle>
            <a:lvl1pPr marL="152396" indent="-152396">
              <a:lnSpc>
                <a:spcPct val="100000"/>
              </a:lnSpc>
              <a:buClr>
                <a:schemeClr val="tx1"/>
              </a:buClr>
              <a:buSzPct val="60000"/>
              <a:defRPr sz="2667"/>
            </a:lvl1pPr>
            <a:lvl2pPr marL="304792" indent="-152396">
              <a:lnSpc>
                <a:spcPct val="100000"/>
              </a:lnSpc>
              <a:buClr>
                <a:schemeClr val="tx1"/>
              </a:buClr>
              <a:buSzPct val="60000"/>
              <a:defRPr sz="2667"/>
            </a:lvl2pPr>
            <a:lvl3pPr marL="457189" indent="-152396">
              <a:lnSpc>
                <a:spcPct val="100000"/>
              </a:lnSpc>
              <a:buClr>
                <a:schemeClr val="tx1"/>
              </a:buClr>
              <a:buSzPct val="60000"/>
              <a:defRPr sz="2400"/>
            </a:lvl3pPr>
            <a:lvl4pPr marL="609585" indent="-165096">
              <a:lnSpc>
                <a:spcPct val="100000"/>
              </a:lnSpc>
              <a:buClr>
                <a:schemeClr val="tx1"/>
              </a:buClr>
              <a:buSzPct val="60000"/>
              <a:defRPr sz="2133"/>
            </a:lvl4pPr>
            <a:lvl5pPr marL="766214" indent="-156629">
              <a:lnSpc>
                <a:spcPct val="100000"/>
              </a:lnSpc>
              <a:buClr>
                <a:schemeClr val="tx1"/>
              </a:buClr>
              <a:buSzPct val="60000"/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83689" y="2213123"/>
            <a:ext cx="5078396" cy="3908277"/>
          </a:xfrm>
          <a:prstGeom prst="rect">
            <a:avLst/>
          </a:prstGeom>
        </p:spPr>
        <p:txBody>
          <a:bodyPr/>
          <a:lstStyle>
            <a:lvl1pPr marL="152396" indent="-152396">
              <a:buClr>
                <a:schemeClr val="tx2"/>
              </a:buClr>
              <a:buSzPct val="60000"/>
              <a:defRPr lang="en-US" sz="2667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CiscoSans"/>
              </a:defRPr>
            </a:lvl1pPr>
            <a:lvl2pPr marL="304792" indent="-152396">
              <a:buClr>
                <a:schemeClr val="tx2"/>
              </a:buClr>
              <a:buSzPct val="60000"/>
              <a:defRPr sz="2667">
                <a:solidFill>
                  <a:schemeClr val="bg1"/>
                </a:solidFill>
              </a:defRPr>
            </a:lvl2pPr>
            <a:lvl3pPr marL="457189" indent="-152396">
              <a:buClr>
                <a:schemeClr val="tx2"/>
              </a:buClr>
              <a:buSzPct val="60000"/>
              <a:defRPr sz="2400">
                <a:solidFill>
                  <a:schemeClr val="bg1"/>
                </a:solidFill>
              </a:defRPr>
            </a:lvl3pPr>
            <a:lvl4pPr marL="609585" indent="-165096">
              <a:buClr>
                <a:schemeClr val="tx2"/>
              </a:buClr>
              <a:buSzPct val="60000"/>
              <a:defRPr sz="2133">
                <a:solidFill>
                  <a:schemeClr val="bg1"/>
                </a:solidFill>
              </a:defRPr>
            </a:lvl4pPr>
            <a:lvl5pPr marL="766214" indent="-156629">
              <a:buClr>
                <a:schemeClr val="tx2"/>
              </a:buClr>
              <a:buSzPct val="60000"/>
              <a:defRPr sz="2133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05"/>
            <a:ext cx="447895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30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bg1"/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0623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67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95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Half_Page_Pictur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12975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4" y="709084"/>
            <a:ext cx="4745567" cy="448646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786034" y="5416468"/>
            <a:ext cx="4745567" cy="700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636906" y="6322205"/>
            <a:ext cx="3817557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30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bg1"/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69615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Half_Pag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07684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4" y="709084"/>
            <a:ext cx="4745567" cy="5412315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05"/>
            <a:ext cx="4351456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30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bg1"/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06061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2" pos="26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Half_Page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solidFill>
                <a:schemeClr val="bg1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12975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05"/>
            <a:ext cx="3929119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30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bg1"/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54192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Half_Page_Picture_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12975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06790" y="0"/>
            <a:ext cx="6085209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05"/>
            <a:ext cx="4399267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30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bg1"/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2869964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3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Half_Page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12975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6034" y="670984"/>
            <a:ext cx="4745567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05"/>
            <a:ext cx="4239895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lvl="0" defTabSz="814305" fontAlgn="auto">
              <a:spcBef>
                <a:spcPts val="0"/>
              </a:spcBef>
              <a:spcAft>
                <a:spcPts val="0"/>
              </a:spcAft>
            </a:pPr>
            <a:r>
              <a:rPr lang="en-US" sz="800" spc="27" baseline="0">
                <a:solidFill>
                  <a:schemeClr val="bg1"/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29671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Half_Page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106789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9" y="2212975"/>
            <a:ext cx="5078396" cy="24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 algn="l" defTabSz="912261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lang="en-GB" sz="4267" kern="1200" dirty="0">
                <a:solidFill>
                  <a:schemeClr val="bg1"/>
                </a:solidFill>
                <a:latin typeface="+mj-lt"/>
                <a:ea typeface="ＭＳ Ｐゴシック" charset="0"/>
                <a:cs typeface="Tipo de letra del sistema Fina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0"/>
          </p:nvPr>
        </p:nvSpPr>
        <p:spPr>
          <a:xfrm>
            <a:off x="6786034" y="670984"/>
            <a:ext cx="4745567" cy="545041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636905" y="6322204"/>
            <a:ext cx="454270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30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bg1"/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3480860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4">
          <p15:clr>
            <a:srgbClr val="FBAE40"/>
          </p15:clr>
        </p15:guide>
        <p15:guide id="3" orient="horz" pos="2196">
          <p15:clr>
            <a:srgbClr val="FBAE40"/>
          </p15:clr>
        </p15:guide>
        <p15:guide id="4" pos="2675">
          <p15:clr>
            <a:srgbClr val="FBAE40"/>
          </p15:clr>
        </p15:guide>
        <p15:guide id="7" pos="320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2E1F48-D030-C749-A56D-43CD008AB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059" y="2945302"/>
            <a:ext cx="6275883" cy="96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04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B472B8B-2660-3847-A4F4-E51A4BD6ED9B}" type="datetimeFigureOut">
              <a:rPr lang="en-US" smtClean="0">
                <a:solidFill>
                  <a:srgbClr val="676767"/>
                </a:solidFill>
              </a:rPr>
              <a:pPr/>
              <a:t>2/9/22</a:t>
            </a:fld>
            <a:endParaRPr lang="en-US">
              <a:solidFill>
                <a:srgbClr val="67676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67676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FDA4D8BF-6878-D549-8CFB-09A5365D5CEB}" type="slidenum">
              <a:rPr lang="en-US" smtClean="0">
                <a:solidFill>
                  <a:srgbClr val="676767"/>
                </a:solidFill>
              </a:rPr>
              <a:pPr/>
              <a:t>‹#›</a:t>
            </a:fld>
            <a:endParaRPr lang="en-US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2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gu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/>
              <a:t>Section 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747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897" y="2054069"/>
            <a:ext cx="10629664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94" indent="-533277" algn="l">
              <a:lnSpc>
                <a:spcPct val="90000"/>
              </a:lnSpc>
              <a:defRPr sz="5333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1742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624417" y="5221411"/>
            <a:ext cx="10389144" cy="465808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804747">
              <a:lnSpc>
                <a:spcPct val="100000"/>
              </a:lnSpc>
              <a:spcBef>
                <a:spcPct val="50000"/>
              </a:spcBef>
              <a:buNone/>
              <a:defRPr sz="2933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>
              <a:buFont typeface="Arial" pitchFamily="34" charset="0"/>
              <a:buNone/>
              <a:defRPr sz="1467"/>
            </a:lvl2pPr>
            <a:lvl3pPr>
              <a:buFont typeface="Arial" pitchFamily="34" charset="0"/>
              <a:buNone/>
              <a:defRPr sz="1467"/>
            </a:lvl3pPr>
            <a:lvl4pPr>
              <a:buFont typeface="Arial" pitchFamily="34" charset="0"/>
              <a:buNone/>
              <a:defRPr sz="1467"/>
            </a:lvl4pPr>
            <a:lvl5pPr>
              <a:buFont typeface="Arial" pitchFamily="34" charset="0"/>
              <a:buNone/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3897" y="2054069"/>
            <a:ext cx="10629664" cy="3038449"/>
          </a:xfrm>
          <a:prstGeom prst="rect">
            <a:avLst/>
          </a:prstGeom>
        </p:spPr>
        <p:txBody>
          <a:bodyPr>
            <a:noAutofit/>
          </a:bodyPr>
          <a:lstStyle>
            <a:lvl1pPr marL="244794" indent="-533277" algn="l">
              <a:lnSpc>
                <a:spcPct val="90000"/>
              </a:lnSpc>
              <a:defRPr sz="5333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393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bg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66751" y="5231223"/>
            <a:ext cx="10852149" cy="668068"/>
          </a:xfrm>
          <a:prstGeom prst="rect">
            <a:avLst/>
          </a:prstGeom>
          <a:noFill/>
        </p:spPr>
        <p:txBody>
          <a:bodyPr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marL="0" indent="0" algn="ctr">
              <a:lnSpc>
                <a:spcPts val="3867"/>
              </a:lnSpc>
              <a:spcBef>
                <a:spcPts val="0"/>
              </a:spcBef>
              <a:buNone/>
              <a:defRPr sz="32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606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Wit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12401551" cy="3790949"/>
          </a:xfrm>
          <a:prstGeom prst="rect">
            <a:avLst/>
          </a:prstGeom>
          <a:solidFill>
            <a:schemeClr val="bg2"/>
          </a:solidFill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bg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8380" y="4072691"/>
            <a:ext cx="11152315" cy="716158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4267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649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6464" cy="68580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933" baseline="0">
                <a:solidFill>
                  <a:schemeClr val="bg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5001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24267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>
              <a:latin typeface="+mj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ltGray">
          <a:xfrm>
            <a:off x="636906" y="6322204"/>
            <a:ext cx="4622389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algn="l" defTabSz="814305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1200" spc="27" baseline="0">
                <a:solidFill>
                  <a:schemeClr val="bg1"/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10683" y="320842"/>
            <a:ext cx="11307184" cy="5688861"/>
          </a:xfrm>
          <a:prstGeom prst="rect">
            <a:avLst/>
          </a:prstGeom>
          <a:solidFill>
            <a:schemeClr val="bg2"/>
          </a:solidFill>
        </p:spPr>
        <p:txBody>
          <a:bodyPr vert="horz" lIns="91424" tIns="45712" rIns="91424" bIns="45712"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j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08810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 Goes Here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636906" y="6322204"/>
            <a:ext cx="4534733" cy="20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spc="27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t>© 2021  Cisco and/or its affiliates. All rights reserved.   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ltGray">
          <a:xfrm>
            <a:off x="11354277" y="6323876"/>
            <a:ext cx="298049" cy="206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15" tIns="41056" rIns="82115" bIns="41056" anchor="b">
            <a:spAutoFit/>
          </a:bodyPr>
          <a:lstStyle/>
          <a:p>
            <a:pPr algn="l" defTabSz="814305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800" kern="1200" spc="27" baseline="0">
                <a:solidFill>
                  <a:schemeClr val="bg2">
                    <a:lumMod val="65000"/>
                  </a:schemeClr>
                </a:solidFill>
                <a:latin typeface="+mn-lt"/>
                <a:ea typeface="+mn-ea"/>
                <a:cs typeface="CiscoSans Thin"/>
              </a:rPr>
              <a:pPr algn="l" defTabSz="814305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800" kern="1200" spc="27" baseline="0">
              <a:solidFill>
                <a:schemeClr val="bg2">
                  <a:lumMod val="6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69704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</p:sldLayoutIdLst>
  <p:txStyles>
    <p:titleStyle>
      <a:lvl1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733" b="0" i="0" u="none" kern="1200" dirty="0">
          <a:solidFill>
            <a:schemeClr val="bg1"/>
          </a:solidFill>
          <a:latin typeface="+mj-lt"/>
          <a:ea typeface="CiscoSansTT Thin" charset="0"/>
          <a:cs typeface="CiscoSansTT Thin" charset="0"/>
        </a:defRPr>
      </a:lvl1pPr>
      <a:lvl2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85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70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54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39" algn="l" defTabSz="912261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78" indent="-226478" algn="l" defTabSz="912261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355" indent="-287859" algn="l" defTabSz="912261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719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967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214" indent="-226478" algn="l" defTabSz="912261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7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79" indent="-228588" algn="l" defTabSz="914346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61" indent="-228557" algn="l" defTabSz="914346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213" indent="0" algn="l" defTabSz="914346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92">
          <p15:clr>
            <a:srgbClr val="F26B43"/>
          </p15:clr>
        </p15:guide>
        <p15:guide id="2" pos="336">
          <p15:clr>
            <a:srgbClr val="F26B43"/>
          </p15:clr>
        </p15:guide>
        <p15:guide id="3" pos="5448">
          <p15:clr>
            <a:srgbClr val="F26B43"/>
          </p15:clr>
        </p15:guide>
        <p15:guide id="4" orient="horz" pos="757">
          <p15:clr>
            <a:srgbClr val="F26B43"/>
          </p15:clr>
        </p15:guide>
        <p15:guide id="5" orient="horz" pos="335">
          <p15:clr>
            <a:srgbClr val="F26B43"/>
          </p15:clr>
        </p15:guide>
        <p15:guide id="6" pos="2876">
          <p15:clr>
            <a:srgbClr val="F26B43"/>
          </p15:clr>
        </p15:guide>
        <p15:guide id="7" orient="horz" pos="10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3" Type="http://schemas.openxmlformats.org/officeDocument/2006/relationships/image" Target="../media/image32.png"/><Relationship Id="rId7" Type="http://schemas.openxmlformats.org/officeDocument/2006/relationships/image" Target="../media/image51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11" Type="http://schemas.openxmlformats.org/officeDocument/2006/relationships/image" Target="../media/image47.tiff"/><Relationship Id="rId5" Type="http://schemas.openxmlformats.org/officeDocument/2006/relationships/image" Target="../media/image49.tiff"/><Relationship Id="rId10" Type="http://schemas.openxmlformats.org/officeDocument/2006/relationships/image" Target="../media/image46.tiff"/><Relationship Id="rId4" Type="http://schemas.openxmlformats.org/officeDocument/2006/relationships/image" Target="../media/image48.tiff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tiff"/><Relationship Id="rId11" Type="http://schemas.openxmlformats.org/officeDocument/2006/relationships/image" Target="../media/image66.tiff"/><Relationship Id="rId5" Type="http://schemas.openxmlformats.org/officeDocument/2006/relationships/image" Target="../media/image61.emf"/><Relationship Id="rId10" Type="http://schemas.openxmlformats.org/officeDocument/2006/relationships/image" Target="../media/image65.tiff"/><Relationship Id="rId4" Type="http://schemas.openxmlformats.org/officeDocument/2006/relationships/image" Target="../media/image60.tiff"/><Relationship Id="rId9" Type="http://schemas.openxmlformats.org/officeDocument/2006/relationships/image" Target="../media/image64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cisco.sharepoint.com/:x:/s/MIGRoutingPMTMECommunications/EbHpIe84bF1MrXf3sIRF11gBx-nTEGXpGC_0FHfaR4_wtg?e=bbhwMe" TargetMode="Externa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tiff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image" Target="../media/image42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jpe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8" Type="http://schemas.openxmlformats.org/officeDocument/2006/relationships/image" Target="../media/image13.png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4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isco.sharepoint.com/sites/MIGRoutingPMTMECommunications/SitePages/NCS5500/NCS-5500-Routers.aspx" TargetMode="External"/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s://cisco.sharepoint.com/:x:/s/MIGRoutingPMTMECommunications/ERVbZiipqydNtFPsuDB1rnsBKZjRgL1X7On5Be4mBuBecA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isco.sharepoint.com/sites/MIGRoutingPMTMECommunications/SitePages/NCS5500/NCS-5500-Routers.aspx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cisco.sharepoint.com/:x:/s/MIGRoutingPMTMECommunications/EbHpIe84bF1MrXf3sIRF11gBx-nTEGXpGC_0FHfaR4_wtg?e=bbhwMe" TargetMode="External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cisco.sharepoint.com/sites/MIGRoutingPMTMECommunications/SitePages/Competitive/Competitive.aspx?source=https://cisco.sharepoint.com/sites/MIGRoutingPMTMECommunications/SitePages/Forms/ByAuthor.aspx?viewid%3D677595ce%2D484f%2D439c%2Da215%2Dfcf5ecf33b88%26id%3D%2Fsites%2FMIGRoutingPMTMECommunications%2FSitePages%2FCompetitive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61F6282D-8E88-EB4C-AB05-EBE41A544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995" y="5046051"/>
            <a:ext cx="11061895" cy="384175"/>
          </a:xfrm>
        </p:spPr>
        <p:txBody>
          <a:bodyPr/>
          <a:lstStyle/>
          <a:p>
            <a:r>
              <a:rPr lang="en-US"/>
              <a:t>Akshaya Kumar Sankaran, MIG TME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26A076-0A2D-F342-90E4-092A87D448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995" y="4533670"/>
            <a:ext cx="11061895" cy="384175"/>
          </a:xfrm>
        </p:spPr>
        <p:txBody>
          <a:bodyPr/>
          <a:lstStyle/>
          <a:p>
            <a:r>
              <a:rPr lang="en-US"/>
              <a:t>Nikita Bagaria, MIG PM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9DBD5C-C93E-AA4A-AD44-6594C920BF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9</a:t>
            </a:r>
            <a:r>
              <a:rPr lang="en-US" baseline="30000"/>
              <a:t>th</a:t>
            </a:r>
            <a:r>
              <a:rPr lang="en-US"/>
              <a:t> Feb 2022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D2C14F-ECAE-BD4E-9D64-98EC86D58F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/>
              <a:t>Innovation/ J2 MDB Profiles, Use cases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36DF78-6549-2E49-9893-6B5D9AA77E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Cisco NCS5500/5700</a:t>
            </a:r>
          </a:p>
        </p:txBody>
      </p:sp>
      <p:sp>
        <p:nvSpPr>
          <p:cNvPr id="9" name="Subtitle 4">
            <a:extLst>
              <a:ext uri="{FF2B5EF4-FFF2-40B4-BE49-F238E27FC236}">
                <a16:creationId xmlns:a16="http://schemas.microsoft.com/office/drawing/2014/main" id="{71FC5E3E-3CB7-AB4D-8DD1-3EB906F98F8D}"/>
              </a:ext>
            </a:extLst>
          </p:cNvPr>
          <p:cNvSpPr txBox="1">
            <a:spLocks/>
          </p:cNvSpPr>
          <p:nvPr/>
        </p:nvSpPr>
        <p:spPr>
          <a:xfrm>
            <a:off x="625995" y="5430226"/>
            <a:ext cx="11061895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 defTabSz="912261" rtl="0" eaLnBrk="1" fontAlgn="base" hangingPunct="1">
              <a:lnSpc>
                <a:spcPct val="95000"/>
              </a:lnSpc>
              <a:spcBef>
                <a:spcPts val="1433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2400" b="0" i="0" kern="1200">
                <a:solidFill>
                  <a:schemeClr val="bg1"/>
                </a:solidFill>
                <a:latin typeface="+mn-lt"/>
                <a:ea typeface="ＭＳ Ｐゴシック" charset="0"/>
                <a:cs typeface="CiscoSansTT ExtraLight"/>
              </a:defRPr>
            </a:lvl1pPr>
            <a:lvl2pPr marL="457130" indent="0" algn="ctr" defTabSz="912261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lang="en-US" sz="1867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2pPr>
            <a:lvl3pPr marL="914270" indent="0" algn="ctr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None/>
              <a:defRPr lang="en-US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3pPr>
            <a:lvl4pPr marL="1371404" indent="0" algn="ctr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None/>
              <a:defRPr lang="en-US" sz="1467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4pPr>
            <a:lvl5pPr marL="1828542" indent="0" algn="ctr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None/>
              <a:defRPr lang="en-US" sz="1467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CiscoSans"/>
              </a:defRPr>
            </a:lvl5pPr>
            <a:lvl6pPr marL="2285672" indent="0" algn="ctr" defTabSz="914346" rtl="0" eaLnBrk="1" latinLnBrk="0" hangingPunct="1">
              <a:spcBef>
                <a:spcPts val="800"/>
              </a:spcBef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813" indent="0" algn="ctr" defTabSz="914346" rtl="0" eaLnBrk="1" latinLnBrk="0" hangingPunct="1">
              <a:spcBef>
                <a:spcPts val="800"/>
              </a:spcBef>
              <a:buFont typeface="Arial" pitchFamily="34" charset="0"/>
              <a:buNone/>
              <a:defRPr sz="1067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947" indent="0" algn="ctr" defTabSz="914346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085" indent="0" algn="ctr" defTabSz="914346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/>
              <a:t>Deepak Balasubramanian, MIG TL</a:t>
            </a:r>
          </a:p>
        </p:txBody>
      </p:sp>
    </p:spTree>
    <p:extLst>
      <p:ext uri="{BB962C8B-B14F-4D97-AF65-F5344CB8AC3E}">
        <p14:creationId xmlns:p14="http://schemas.microsoft.com/office/powerpoint/2010/main" val="2225850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ound Same Side Corner Rectangle 228">
            <a:extLst>
              <a:ext uri="{FF2B5EF4-FFF2-40B4-BE49-F238E27FC236}">
                <a16:creationId xmlns:a16="http://schemas.microsoft.com/office/drawing/2014/main" id="{6EEC1E73-5AB7-D34E-B890-DC1EB14DE0B8}"/>
              </a:ext>
            </a:extLst>
          </p:cNvPr>
          <p:cNvSpPr/>
          <p:nvPr/>
        </p:nvSpPr>
        <p:spPr>
          <a:xfrm>
            <a:off x="723469" y="5206123"/>
            <a:ext cx="1006655" cy="511113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1000" b="1">
                <a:solidFill>
                  <a:srgbClr val="FBAB18">
                    <a:lumMod val="50000"/>
                  </a:srgbClr>
                </a:solidFill>
                <a:latin typeface="CiscoSans" panose="020B0503020201020303" pitchFamily="34" charset="0"/>
              </a:rPr>
              <a:t>      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E5186355-0B42-6140-86EE-F400932123DE}"/>
              </a:ext>
            </a:extLst>
          </p:cNvPr>
          <p:cNvSpPr/>
          <p:nvPr/>
        </p:nvSpPr>
        <p:spPr>
          <a:xfrm>
            <a:off x="1758968" y="5318182"/>
            <a:ext cx="1395476" cy="395524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1C432D70-6724-5946-B2ED-CA2DAFC6A129}"/>
              </a:ext>
            </a:extLst>
          </p:cNvPr>
          <p:cNvSpPr txBox="1"/>
          <p:nvPr/>
        </p:nvSpPr>
        <p:spPr>
          <a:xfrm>
            <a:off x="1897669" y="5331743"/>
            <a:ext cx="125677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latin typeface="+mn-lt"/>
              </a:defRPr>
            </a:lvl1pPr>
          </a:lstStyle>
          <a:p>
            <a:r>
              <a:rPr lang="en-US"/>
              <a:t>NCS-540</a:t>
            </a:r>
          </a:p>
          <a:p>
            <a:r>
              <a:rPr lang="en-US" sz="900" i="1"/>
              <a:t>N</a:t>
            </a:r>
            <a:r>
              <a:rPr lang="en-GB" sz="900"/>
              <a:t>540-24Q8L2DD-SYS</a:t>
            </a:r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57CF6F-4360-A645-A44D-E39D54CDE62A}"/>
              </a:ext>
            </a:extLst>
          </p:cNvPr>
          <p:cNvSpPr/>
          <p:nvPr/>
        </p:nvSpPr>
        <p:spPr>
          <a:xfrm>
            <a:off x="3458762" y="4894285"/>
            <a:ext cx="3182011" cy="27925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340822F-C221-E245-BC3F-4295FF98EDA9}"/>
              </a:ext>
            </a:extLst>
          </p:cNvPr>
          <p:cNvSpPr/>
          <p:nvPr/>
        </p:nvSpPr>
        <p:spPr>
          <a:xfrm>
            <a:off x="5527063" y="3200842"/>
            <a:ext cx="1435251" cy="634642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000">
              <a:solidFill>
                <a:srgbClr val="282828"/>
              </a:solidFill>
              <a:latin typeface="CiscoSansTT ExtraLight"/>
            </a:endParaRPr>
          </a:p>
          <a:p>
            <a:pPr algn="ctr" defTabSz="457189">
              <a:defRPr/>
            </a:pPr>
            <a:endParaRPr lang="en-US" sz="10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0B6464-4346-B643-BFD8-AFEB509F631B}"/>
              </a:ext>
            </a:extLst>
          </p:cNvPr>
          <p:cNvSpPr/>
          <p:nvPr/>
        </p:nvSpPr>
        <p:spPr>
          <a:xfrm>
            <a:off x="4050652" y="3198396"/>
            <a:ext cx="1435251" cy="634642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000">
              <a:solidFill>
                <a:srgbClr val="282828"/>
              </a:solidFill>
              <a:latin typeface="CiscoSansTT ExtraLight"/>
            </a:endParaRPr>
          </a:p>
          <a:p>
            <a:pPr algn="ctr" defTabSz="457189">
              <a:defRPr/>
            </a:pPr>
            <a:endParaRPr lang="en-US" sz="10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18C9DB-FABB-5C44-84E6-3C2C2D5CE14F}"/>
              </a:ext>
            </a:extLst>
          </p:cNvPr>
          <p:cNvSpPr/>
          <p:nvPr/>
        </p:nvSpPr>
        <p:spPr>
          <a:xfrm>
            <a:off x="4174023" y="3650293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A1FD01-061A-4142-8E32-6FF031D87C3A}"/>
              </a:ext>
            </a:extLst>
          </p:cNvPr>
          <p:cNvSpPr/>
          <p:nvPr/>
        </p:nvSpPr>
        <p:spPr>
          <a:xfrm>
            <a:off x="4260866" y="3251998"/>
            <a:ext cx="370461" cy="119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503AA6-0524-804A-A0BB-06082D3784DF}"/>
              </a:ext>
            </a:extLst>
          </p:cNvPr>
          <p:cNvSpPr/>
          <p:nvPr/>
        </p:nvSpPr>
        <p:spPr>
          <a:xfrm>
            <a:off x="4951532" y="3251998"/>
            <a:ext cx="370461" cy="12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F2FE87-6CF8-D446-8469-0DF6CAF5E328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V="1">
            <a:off x="4265627" y="3371847"/>
            <a:ext cx="180470" cy="278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19A66A-9242-9747-A6A8-599EA2048769}"/>
              </a:ext>
            </a:extLst>
          </p:cNvPr>
          <p:cNvCxnSpPr>
            <a:cxnSpLocks/>
            <a:stCxn id="15" idx="0"/>
            <a:endCxn id="6" idx="2"/>
          </p:cNvCxnSpPr>
          <p:nvPr/>
        </p:nvCxnSpPr>
        <p:spPr>
          <a:xfrm flipH="1" flipV="1">
            <a:off x="4446097" y="3371847"/>
            <a:ext cx="161114" cy="278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2778EA-6325-114D-A62C-4E340CA4A61D}"/>
              </a:ext>
            </a:extLst>
          </p:cNvPr>
          <p:cNvCxnSpPr>
            <a:cxnSpLocks/>
            <a:stCxn id="18" idx="0"/>
            <a:endCxn id="6" idx="2"/>
          </p:cNvCxnSpPr>
          <p:nvPr/>
        </p:nvCxnSpPr>
        <p:spPr>
          <a:xfrm flipH="1" flipV="1">
            <a:off x="4446097" y="3371847"/>
            <a:ext cx="851040" cy="278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6F0B6B-1DAC-AD4D-BB4A-B5D7E3DAB6CE}"/>
              </a:ext>
            </a:extLst>
          </p:cNvPr>
          <p:cNvCxnSpPr>
            <a:cxnSpLocks/>
            <a:stCxn id="17" idx="0"/>
            <a:endCxn id="6" idx="2"/>
          </p:cNvCxnSpPr>
          <p:nvPr/>
        </p:nvCxnSpPr>
        <p:spPr>
          <a:xfrm flipH="1" flipV="1">
            <a:off x="4446097" y="3371847"/>
            <a:ext cx="507806" cy="281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3C851B-2C00-0D4E-AEF5-5C08C273FCCD}"/>
              </a:ext>
            </a:extLst>
          </p:cNvPr>
          <p:cNvCxnSpPr>
            <a:cxnSpLocks/>
            <a:stCxn id="18" idx="0"/>
            <a:endCxn id="7" idx="2"/>
          </p:cNvCxnSpPr>
          <p:nvPr/>
        </p:nvCxnSpPr>
        <p:spPr>
          <a:xfrm flipH="1" flipV="1">
            <a:off x="5136763" y="3381836"/>
            <a:ext cx="160374" cy="268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CDC557F-FE20-3240-8F80-F7BADE7E67B7}"/>
              </a:ext>
            </a:extLst>
          </p:cNvPr>
          <p:cNvCxnSpPr>
            <a:cxnSpLocks/>
            <a:stCxn id="15" idx="0"/>
            <a:endCxn id="7" idx="2"/>
          </p:cNvCxnSpPr>
          <p:nvPr/>
        </p:nvCxnSpPr>
        <p:spPr>
          <a:xfrm flipV="1">
            <a:off x="4607211" y="3381836"/>
            <a:ext cx="529552" cy="268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A70A96-0662-8C46-9EA7-F14491A4CBC0}"/>
              </a:ext>
            </a:extLst>
          </p:cNvPr>
          <p:cNvCxnSpPr>
            <a:cxnSpLocks/>
            <a:stCxn id="5" idx="0"/>
            <a:endCxn id="7" idx="2"/>
          </p:cNvCxnSpPr>
          <p:nvPr/>
        </p:nvCxnSpPr>
        <p:spPr>
          <a:xfrm flipV="1">
            <a:off x="4265627" y="3381836"/>
            <a:ext cx="871136" cy="268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49A9422-D808-7C48-9B07-CE2C2775CDA8}"/>
              </a:ext>
            </a:extLst>
          </p:cNvPr>
          <p:cNvSpPr/>
          <p:nvPr/>
        </p:nvSpPr>
        <p:spPr>
          <a:xfrm>
            <a:off x="4515607" y="3650292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54A361-56BC-EC46-95C4-E099AB64F5E0}"/>
              </a:ext>
            </a:extLst>
          </p:cNvPr>
          <p:cNvCxnSpPr>
            <a:cxnSpLocks/>
            <a:stCxn id="17" idx="0"/>
            <a:endCxn id="7" idx="2"/>
          </p:cNvCxnSpPr>
          <p:nvPr/>
        </p:nvCxnSpPr>
        <p:spPr>
          <a:xfrm flipV="1">
            <a:off x="4953903" y="3381836"/>
            <a:ext cx="182860" cy="271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EC59AC7-5583-424D-A976-7DA57BF9403B}"/>
              </a:ext>
            </a:extLst>
          </p:cNvPr>
          <p:cNvSpPr/>
          <p:nvPr/>
        </p:nvSpPr>
        <p:spPr>
          <a:xfrm>
            <a:off x="4862299" y="3653775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817B1D-467C-7F43-B079-649D1D36A57F}"/>
              </a:ext>
            </a:extLst>
          </p:cNvPr>
          <p:cNvSpPr/>
          <p:nvPr/>
        </p:nvSpPr>
        <p:spPr>
          <a:xfrm>
            <a:off x="5205533" y="3650291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ED1F2B-1AB4-8647-8422-98AC16EB9601}"/>
              </a:ext>
            </a:extLst>
          </p:cNvPr>
          <p:cNvSpPr/>
          <p:nvPr/>
        </p:nvSpPr>
        <p:spPr>
          <a:xfrm>
            <a:off x="5618685" y="3650293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1B4A7E-6AC1-3B4C-AE32-6C8F1B8D64F7}"/>
              </a:ext>
            </a:extLst>
          </p:cNvPr>
          <p:cNvSpPr/>
          <p:nvPr/>
        </p:nvSpPr>
        <p:spPr>
          <a:xfrm>
            <a:off x="5705528" y="3251998"/>
            <a:ext cx="370461" cy="119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6756838-48E9-B442-A8D3-90FFED43C4FA}"/>
              </a:ext>
            </a:extLst>
          </p:cNvPr>
          <p:cNvSpPr/>
          <p:nvPr/>
        </p:nvSpPr>
        <p:spPr>
          <a:xfrm>
            <a:off x="6396194" y="3251998"/>
            <a:ext cx="370461" cy="12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7EBB72-DDC1-2640-AE32-326F79225B29}"/>
              </a:ext>
            </a:extLst>
          </p:cNvPr>
          <p:cNvCxnSpPr>
            <a:cxnSpLocks/>
            <a:stCxn id="19" idx="0"/>
            <a:endCxn id="20" idx="2"/>
          </p:cNvCxnSpPr>
          <p:nvPr/>
        </p:nvCxnSpPr>
        <p:spPr>
          <a:xfrm flipV="1">
            <a:off x="5710289" y="3371847"/>
            <a:ext cx="180470" cy="278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90865D-941D-1648-BACC-0708984FE75B}"/>
              </a:ext>
            </a:extLst>
          </p:cNvPr>
          <p:cNvCxnSpPr>
            <a:cxnSpLocks/>
            <a:stCxn id="29" idx="0"/>
            <a:endCxn id="20" idx="2"/>
          </p:cNvCxnSpPr>
          <p:nvPr/>
        </p:nvCxnSpPr>
        <p:spPr>
          <a:xfrm flipH="1" flipV="1">
            <a:off x="5890759" y="3371847"/>
            <a:ext cx="161114" cy="278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E35EB2-E67D-644F-B119-3B0333C7BE9C}"/>
              </a:ext>
            </a:extLst>
          </p:cNvPr>
          <p:cNvCxnSpPr>
            <a:cxnSpLocks/>
            <a:stCxn id="32" idx="0"/>
            <a:endCxn id="20" idx="2"/>
          </p:cNvCxnSpPr>
          <p:nvPr/>
        </p:nvCxnSpPr>
        <p:spPr>
          <a:xfrm flipH="1" flipV="1">
            <a:off x="5890759" y="3371847"/>
            <a:ext cx="851040" cy="278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CC962D6-D0F9-4045-9462-E8824DFE3958}"/>
              </a:ext>
            </a:extLst>
          </p:cNvPr>
          <p:cNvCxnSpPr>
            <a:cxnSpLocks/>
            <a:stCxn id="31" idx="0"/>
            <a:endCxn id="20" idx="2"/>
          </p:cNvCxnSpPr>
          <p:nvPr/>
        </p:nvCxnSpPr>
        <p:spPr>
          <a:xfrm flipH="1" flipV="1">
            <a:off x="5890759" y="3371847"/>
            <a:ext cx="507806" cy="281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99B9A9-5A73-FE45-A494-330404222744}"/>
              </a:ext>
            </a:extLst>
          </p:cNvPr>
          <p:cNvCxnSpPr>
            <a:cxnSpLocks/>
            <a:stCxn id="32" idx="0"/>
            <a:endCxn id="21" idx="2"/>
          </p:cNvCxnSpPr>
          <p:nvPr/>
        </p:nvCxnSpPr>
        <p:spPr>
          <a:xfrm flipH="1" flipV="1">
            <a:off x="6581425" y="3381836"/>
            <a:ext cx="160374" cy="268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39146C-FD6F-DD45-B2A2-9BBE9FA0EA3D}"/>
              </a:ext>
            </a:extLst>
          </p:cNvPr>
          <p:cNvCxnSpPr>
            <a:cxnSpLocks/>
            <a:stCxn id="29" idx="0"/>
            <a:endCxn id="21" idx="2"/>
          </p:cNvCxnSpPr>
          <p:nvPr/>
        </p:nvCxnSpPr>
        <p:spPr>
          <a:xfrm flipV="1">
            <a:off x="6051873" y="3381836"/>
            <a:ext cx="529552" cy="268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04A684B-5B40-6D4B-B0BE-6EA00D6421CA}"/>
              </a:ext>
            </a:extLst>
          </p:cNvPr>
          <p:cNvCxnSpPr>
            <a:cxnSpLocks/>
            <a:stCxn id="19" idx="0"/>
            <a:endCxn id="21" idx="2"/>
          </p:cNvCxnSpPr>
          <p:nvPr/>
        </p:nvCxnSpPr>
        <p:spPr>
          <a:xfrm flipV="1">
            <a:off x="5710289" y="3381836"/>
            <a:ext cx="871136" cy="268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31F0D4D-A6C9-2648-902F-B44CF06AFCFB}"/>
              </a:ext>
            </a:extLst>
          </p:cNvPr>
          <p:cNvSpPr/>
          <p:nvPr/>
        </p:nvSpPr>
        <p:spPr>
          <a:xfrm>
            <a:off x="5960269" y="3650292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311B6E-7DF8-4A45-A51B-0028E3C1357F}"/>
              </a:ext>
            </a:extLst>
          </p:cNvPr>
          <p:cNvCxnSpPr>
            <a:cxnSpLocks/>
            <a:stCxn id="31" idx="0"/>
            <a:endCxn id="21" idx="2"/>
          </p:cNvCxnSpPr>
          <p:nvPr/>
        </p:nvCxnSpPr>
        <p:spPr>
          <a:xfrm flipV="1">
            <a:off x="6398565" y="3381836"/>
            <a:ext cx="182860" cy="271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88EDE44-E55E-AB45-95C1-0B3041275E08}"/>
              </a:ext>
            </a:extLst>
          </p:cNvPr>
          <p:cNvSpPr/>
          <p:nvPr/>
        </p:nvSpPr>
        <p:spPr>
          <a:xfrm>
            <a:off x="6306961" y="3653775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744A000-60DB-7F45-87E0-8C9BDBBC1867}"/>
              </a:ext>
            </a:extLst>
          </p:cNvPr>
          <p:cNvSpPr/>
          <p:nvPr/>
        </p:nvSpPr>
        <p:spPr>
          <a:xfrm>
            <a:off x="6650195" y="3650291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40FB177-6652-0746-9891-07D897029B2F}"/>
              </a:ext>
            </a:extLst>
          </p:cNvPr>
          <p:cNvSpPr/>
          <p:nvPr/>
        </p:nvSpPr>
        <p:spPr>
          <a:xfrm>
            <a:off x="5085634" y="2667348"/>
            <a:ext cx="216553" cy="1361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129C805-C6AA-C14A-99A4-70DFEEE57E52}"/>
              </a:ext>
            </a:extLst>
          </p:cNvPr>
          <p:cNvSpPr/>
          <p:nvPr/>
        </p:nvSpPr>
        <p:spPr>
          <a:xfrm>
            <a:off x="5749793" y="2661432"/>
            <a:ext cx="216553" cy="1361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DA55D29-B7A9-C549-987F-B48296D0006D}"/>
              </a:ext>
            </a:extLst>
          </p:cNvPr>
          <p:cNvSpPr/>
          <p:nvPr/>
        </p:nvSpPr>
        <p:spPr>
          <a:xfrm>
            <a:off x="5085634" y="2172102"/>
            <a:ext cx="216553" cy="1361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9A3963-612F-FF4B-876C-5901676755A5}"/>
              </a:ext>
            </a:extLst>
          </p:cNvPr>
          <p:cNvCxnSpPr>
            <a:cxnSpLocks/>
            <a:stCxn id="33" idx="3"/>
            <a:endCxn id="34" idx="1"/>
          </p:cNvCxnSpPr>
          <p:nvPr/>
        </p:nvCxnSpPr>
        <p:spPr>
          <a:xfrm flipV="1">
            <a:off x="5302187" y="2729521"/>
            <a:ext cx="447606" cy="5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B03E35-D282-614F-BD36-6D24C1FF7A2D}"/>
              </a:ext>
            </a:extLst>
          </p:cNvPr>
          <p:cNvCxnSpPr>
            <a:cxnSpLocks/>
            <a:stCxn id="35" idx="2"/>
            <a:endCxn id="33" idx="0"/>
          </p:cNvCxnSpPr>
          <p:nvPr/>
        </p:nvCxnSpPr>
        <p:spPr>
          <a:xfrm>
            <a:off x="5193911" y="2308280"/>
            <a:ext cx="0" cy="359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404FE23-894C-E84D-ADAA-AFF78657D56B}"/>
              </a:ext>
            </a:extLst>
          </p:cNvPr>
          <p:cNvSpPr/>
          <p:nvPr/>
        </p:nvSpPr>
        <p:spPr>
          <a:xfrm>
            <a:off x="5745765" y="2172102"/>
            <a:ext cx="216553" cy="1361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6C8EC7A-7450-2C42-9036-7AD4B4A16421}"/>
              </a:ext>
            </a:extLst>
          </p:cNvPr>
          <p:cNvCxnSpPr>
            <a:cxnSpLocks/>
            <a:stCxn id="35" idx="3"/>
            <a:endCxn id="38" idx="1"/>
          </p:cNvCxnSpPr>
          <p:nvPr/>
        </p:nvCxnSpPr>
        <p:spPr>
          <a:xfrm>
            <a:off x="5302187" y="2240191"/>
            <a:ext cx="4435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5D8EDD0-D6C5-A845-8BB8-B204CE7920FA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5854042" y="2308280"/>
            <a:ext cx="4028" cy="353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7FDCD6-494A-7D40-B076-8E17C6D05DAF}"/>
              </a:ext>
            </a:extLst>
          </p:cNvPr>
          <p:cNvCxnSpPr>
            <a:cxnSpLocks/>
            <a:stCxn id="6" idx="0"/>
            <a:endCxn id="33" idx="2"/>
          </p:cNvCxnSpPr>
          <p:nvPr/>
        </p:nvCxnSpPr>
        <p:spPr>
          <a:xfrm flipV="1">
            <a:off x="4446097" y="2803526"/>
            <a:ext cx="747814" cy="448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DA316DE-5D8F-034F-A3D4-0EA167395566}"/>
              </a:ext>
            </a:extLst>
          </p:cNvPr>
          <p:cNvCxnSpPr>
            <a:cxnSpLocks/>
            <a:stCxn id="21" idx="0"/>
            <a:endCxn id="34" idx="2"/>
          </p:cNvCxnSpPr>
          <p:nvPr/>
        </p:nvCxnSpPr>
        <p:spPr>
          <a:xfrm flipH="1" flipV="1">
            <a:off x="5858070" y="2797610"/>
            <a:ext cx="723355" cy="454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493E9E2-5C32-F54B-BFD7-4BB086F229FA}"/>
              </a:ext>
            </a:extLst>
          </p:cNvPr>
          <p:cNvCxnSpPr>
            <a:cxnSpLocks/>
            <a:stCxn id="20" idx="0"/>
            <a:endCxn id="33" idx="2"/>
          </p:cNvCxnSpPr>
          <p:nvPr/>
        </p:nvCxnSpPr>
        <p:spPr>
          <a:xfrm flipH="1" flipV="1">
            <a:off x="5193911" y="2803526"/>
            <a:ext cx="696848" cy="448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76F9AE7-30D4-6647-A42B-49C4CED547F4}"/>
              </a:ext>
            </a:extLst>
          </p:cNvPr>
          <p:cNvCxnSpPr>
            <a:cxnSpLocks/>
            <a:stCxn id="7" idx="0"/>
            <a:endCxn id="34" idx="2"/>
          </p:cNvCxnSpPr>
          <p:nvPr/>
        </p:nvCxnSpPr>
        <p:spPr>
          <a:xfrm flipV="1">
            <a:off x="5136763" y="2797610"/>
            <a:ext cx="721307" cy="454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1B3385A-E84F-0D4B-890E-839A90717322}"/>
              </a:ext>
            </a:extLst>
          </p:cNvPr>
          <p:cNvSpPr/>
          <p:nvPr/>
        </p:nvSpPr>
        <p:spPr>
          <a:xfrm>
            <a:off x="7230910" y="1923375"/>
            <a:ext cx="1140743" cy="261610"/>
          </a:xfrm>
          <a:prstGeom prst="round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Content Provider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B7F0FCA-CD0D-E949-8D1F-6EA916A72D41}"/>
              </a:ext>
            </a:extLst>
          </p:cNvPr>
          <p:cNvSpPr/>
          <p:nvPr/>
        </p:nvSpPr>
        <p:spPr>
          <a:xfrm>
            <a:off x="7237946" y="2489648"/>
            <a:ext cx="1140743" cy="261610"/>
          </a:xfrm>
          <a:prstGeom prst="round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Private Cloud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2485851-C456-7C42-AA45-C27100D4A795}"/>
              </a:ext>
            </a:extLst>
          </p:cNvPr>
          <p:cNvSpPr/>
          <p:nvPr/>
        </p:nvSpPr>
        <p:spPr>
          <a:xfrm>
            <a:off x="4924060" y="2006966"/>
            <a:ext cx="1184723" cy="942753"/>
          </a:xfrm>
          <a:prstGeom prst="roundRect">
            <a:avLst/>
          </a:prstGeom>
          <a:noFill/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7A2F641-CE93-0247-8709-49084AABBBE5}"/>
              </a:ext>
            </a:extLst>
          </p:cNvPr>
          <p:cNvSpPr txBox="1"/>
          <p:nvPr/>
        </p:nvSpPr>
        <p:spPr>
          <a:xfrm>
            <a:off x="6214889" y="1625757"/>
            <a:ext cx="102235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" i="1">
                <a:solidFill>
                  <a:schemeClr val="tx1"/>
                </a:solidFill>
                <a:latin typeface="+mn-lt"/>
              </a:rPr>
              <a:t>Peering / </a:t>
            </a:r>
          </a:p>
          <a:p>
            <a:pPr algn="ctr"/>
            <a:r>
              <a:rPr lang="en-US" sz="800" i="1">
                <a:solidFill>
                  <a:schemeClr val="tx1"/>
                </a:solidFill>
              </a:rPr>
              <a:t>Direct Connect</a:t>
            </a:r>
            <a:endParaRPr lang="en-US" sz="800" i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14C303D-8AA1-D649-996C-CBB89819529A}"/>
              </a:ext>
            </a:extLst>
          </p:cNvPr>
          <p:cNvSpPr/>
          <p:nvPr/>
        </p:nvSpPr>
        <p:spPr>
          <a:xfrm>
            <a:off x="7230910" y="2196139"/>
            <a:ext cx="1140743" cy="261611"/>
          </a:xfrm>
          <a:prstGeom prst="round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Public Cloud</a:t>
            </a:r>
          </a:p>
        </p:txBody>
      </p:sp>
      <p:sp>
        <p:nvSpPr>
          <p:cNvPr id="52" name="Round Same Side Corner Rectangle 228">
            <a:extLst>
              <a:ext uri="{FF2B5EF4-FFF2-40B4-BE49-F238E27FC236}">
                <a16:creationId xmlns:a16="http://schemas.microsoft.com/office/drawing/2014/main" id="{1685C5BE-F68E-B040-AD94-A894A100330C}"/>
              </a:ext>
            </a:extLst>
          </p:cNvPr>
          <p:cNvSpPr/>
          <p:nvPr/>
        </p:nvSpPr>
        <p:spPr>
          <a:xfrm rot="16200000">
            <a:off x="6584144" y="1628416"/>
            <a:ext cx="283850" cy="88676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700" b="1">
                <a:solidFill>
                  <a:schemeClr val="bg2"/>
                </a:solidFill>
                <a:latin typeface="CiscoSans" panose="020B0503020201020303" pitchFamily="34" charset="0"/>
              </a:rPr>
              <a:t>NCS5504/08/16</a:t>
            </a:r>
          </a:p>
          <a:p>
            <a:pPr algn="ctr" defTabSz="342848"/>
            <a:r>
              <a:rPr lang="en-US" sz="500">
                <a:solidFill>
                  <a:schemeClr val="bg2"/>
                </a:solidFill>
                <a:latin typeface="CiscoSans" panose="020B0503020201020303" pitchFamily="34" charset="0"/>
              </a:rPr>
              <a:t>NC57 -SE Line cards</a:t>
            </a:r>
          </a:p>
        </p:txBody>
      </p:sp>
      <p:sp>
        <p:nvSpPr>
          <p:cNvPr id="53" name="Round Same Side Corner Rectangle 228">
            <a:extLst>
              <a:ext uri="{FF2B5EF4-FFF2-40B4-BE49-F238E27FC236}">
                <a16:creationId xmlns:a16="http://schemas.microsoft.com/office/drawing/2014/main" id="{EFE4F3A2-6EAA-164D-AB8C-F53268869517}"/>
              </a:ext>
            </a:extLst>
          </p:cNvPr>
          <p:cNvSpPr/>
          <p:nvPr/>
        </p:nvSpPr>
        <p:spPr>
          <a:xfrm rot="16200000">
            <a:off x="6628476" y="1873985"/>
            <a:ext cx="195185" cy="88676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700" b="1">
                <a:solidFill>
                  <a:schemeClr val="bg2"/>
                </a:solidFill>
                <a:latin typeface="CiscoSans" panose="020B0503020201020303" pitchFamily="34" charset="0"/>
              </a:rPr>
              <a:t>NCS-57B1 -SE</a:t>
            </a:r>
          </a:p>
        </p:txBody>
      </p:sp>
      <p:sp>
        <p:nvSpPr>
          <p:cNvPr id="54" name="Round Same Side Corner Rectangle 228">
            <a:extLst>
              <a:ext uri="{FF2B5EF4-FFF2-40B4-BE49-F238E27FC236}">
                <a16:creationId xmlns:a16="http://schemas.microsoft.com/office/drawing/2014/main" id="{4381FE41-CA3E-E44E-8015-C01D68223C27}"/>
              </a:ext>
            </a:extLst>
          </p:cNvPr>
          <p:cNvSpPr/>
          <p:nvPr/>
        </p:nvSpPr>
        <p:spPr>
          <a:xfrm rot="16200000">
            <a:off x="6628477" y="2072934"/>
            <a:ext cx="195185" cy="88676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700" b="1">
                <a:solidFill>
                  <a:schemeClr val="bg2"/>
                </a:solidFill>
                <a:latin typeface="CiscoSans" panose="020B0503020201020303" pitchFamily="34" charset="0"/>
              </a:rPr>
              <a:t>NCS-57C3 -SE</a:t>
            </a:r>
          </a:p>
        </p:txBody>
      </p:sp>
      <p:sp>
        <p:nvSpPr>
          <p:cNvPr id="55" name="Round Same Side Corner Rectangle 228">
            <a:extLst>
              <a:ext uri="{FF2B5EF4-FFF2-40B4-BE49-F238E27FC236}">
                <a16:creationId xmlns:a16="http://schemas.microsoft.com/office/drawing/2014/main" id="{31E56025-7C94-2C48-A7CD-E803A802FBDB}"/>
              </a:ext>
            </a:extLst>
          </p:cNvPr>
          <p:cNvSpPr/>
          <p:nvPr/>
        </p:nvSpPr>
        <p:spPr>
          <a:xfrm rot="16200000">
            <a:off x="4125585" y="1637177"/>
            <a:ext cx="283850" cy="88676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700" b="1">
                <a:solidFill>
                  <a:schemeClr val="bg2"/>
                </a:solidFill>
                <a:latin typeface="CiscoSans" panose="020B0503020201020303" pitchFamily="34" charset="0"/>
              </a:rPr>
              <a:t>NCS5504/08/16</a:t>
            </a:r>
          </a:p>
          <a:p>
            <a:pPr algn="ctr" defTabSz="342848"/>
            <a:r>
              <a:rPr lang="en-US" sz="500">
                <a:solidFill>
                  <a:schemeClr val="bg2"/>
                </a:solidFill>
                <a:latin typeface="CiscoSans" panose="020B0503020201020303" pitchFamily="34" charset="0"/>
              </a:rPr>
              <a:t>NC57 Line card</a:t>
            </a:r>
          </a:p>
        </p:txBody>
      </p:sp>
      <p:sp>
        <p:nvSpPr>
          <p:cNvPr id="56" name="Round Same Side Corner Rectangle 228">
            <a:extLst>
              <a:ext uri="{FF2B5EF4-FFF2-40B4-BE49-F238E27FC236}">
                <a16:creationId xmlns:a16="http://schemas.microsoft.com/office/drawing/2014/main" id="{2F302D66-B979-FE4D-8B19-2705FCA3F265}"/>
              </a:ext>
            </a:extLst>
          </p:cNvPr>
          <p:cNvSpPr/>
          <p:nvPr/>
        </p:nvSpPr>
        <p:spPr>
          <a:xfrm rot="16200000">
            <a:off x="4169917" y="1882746"/>
            <a:ext cx="195185" cy="88676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700" b="1">
                <a:solidFill>
                  <a:schemeClr val="bg2"/>
                </a:solidFill>
                <a:latin typeface="CiscoSans" panose="020B0503020201020303" pitchFamily="34" charset="0"/>
              </a:rPr>
              <a:t>NCS-57B1</a:t>
            </a:r>
          </a:p>
        </p:txBody>
      </p:sp>
      <p:sp>
        <p:nvSpPr>
          <p:cNvPr id="57" name="Round Same Side Corner Rectangle 228">
            <a:extLst>
              <a:ext uri="{FF2B5EF4-FFF2-40B4-BE49-F238E27FC236}">
                <a16:creationId xmlns:a16="http://schemas.microsoft.com/office/drawing/2014/main" id="{CBFBF4B2-012A-0849-BF3D-660C13E08BB4}"/>
              </a:ext>
            </a:extLst>
          </p:cNvPr>
          <p:cNvSpPr/>
          <p:nvPr/>
        </p:nvSpPr>
        <p:spPr>
          <a:xfrm rot="16200000">
            <a:off x="4169918" y="2081695"/>
            <a:ext cx="195185" cy="88676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700" b="1">
                <a:solidFill>
                  <a:schemeClr val="bg2"/>
                </a:solidFill>
                <a:latin typeface="CiscoSans" panose="020B0503020201020303" pitchFamily="34" charset="0"/>
              </a:rPr>
              <a:t>NCS-57C3</a:t>
            </a:r>
          </a:p>
        </p:txBody>
      </p:sp>
      <p:sp>
        <p:nvSpPr>
          <p:cNvPr id="58" name="Round Same Side Corner Rectangle 228">
            <a:extLst>
              <a:ext uri="{FF2B5EF4-FFF2-40B4-BE49-F238E27FC236}">
                <a16:creationId xmlns:a16="http://schemas.microsoft.com/office/drawing/2014/main" id="{F8472838-2FF9-AD4B-9EC7-4C6B398B6B07}"/>
              </a:ext>
            </a:extLst>
          </p:cNvPr>
          <p:cNvSpPr/>
          <p:nvPr/>
        </p:nvSpPr>
        <p:spPr>
          <a:xfrm rot="16200000">
            <a:off x="7370109" y="2633352"/>
            <a:ext cx="195185" cy="88676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700" b="1">
                <a:solidFill>
                  <a:schemeClr val="bg2"/>
                </a:solidFill>
                <a:latin typeface="CiscoSans" panose="020B0503020201020303" pitchFamily="34" charset="0"/>
              </a:rPr>
              <a:t>NCS-57B1</a:t>
            </a:r>
          </a:p>
        </p:txBody>
      </p:sp>
      <p:sp>
        <p:nvSpPr>
          <p:cNvPr id="59" name="Round Same Side Corner Rectangle 228">
            <a:extLst>
              <a:ext uri="{FF2B5EF4-FFF2-40B4-BE49-F238E27FC236}">
                <a16:creationId xmlns:a16="http://schemas.microsoft.com/office/drawing/2014/main" id="{E4C36694-32F2-7E40-B041-4F393AF4BA1B}"/>
              </a:ext>
            </a:extLst>
          </p:cNvPr>
          <p:cNvSpPr/>
          <p:nvPr/>
        </p:nvSpPr>
        <p:spPr>
          <a:xfrm rot="16200000">
            <a:off x="7370110" y="2832301"/>
            <a:ext cx="195185" cy="88676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700" b="1">
                <a:solidFill>
                  <a:schemeClr val="bg2"/>
                </a:solidFill>
                <a:latin typeface="CiscoSans" panose="020B0503020201020303" pitchFamily="34" charset="0"/>
              </a:rPr>
              <a:t>NCS-57C3</a:t>
            </a:r>
          </a:p>
        </p:txBody>
      </p:sp>
      <p:sp>
        <p:nvSpPr>
          <p:cNvPr id="60" name="Round Same Side Corner Rectangle 228">
            <a:extLst>
              <a:ext uri="{FF2B5EF4-FFF2-40B4-BE49-F238E27FC236}">
                <a16:creationId xmlns:a16="http://schemas.microsoft.com/office/drawing/2014/main" id="{E7704688-C357-C647-83DB-AF2D2A67CA95}"/>
              </a:ext>
            </a:extLst>
          </p:cNvPr>
          <p:cNvSpPr/>
          <p:nvPr/>
        </p:nvSpPr>
        <p:spPr>
          <a:xfrm rot="16200000">
            <a:off x="7382949" y="3245001"/>
            <a:ext cx="195185" cy="88676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700" b="1">
                <a:solidFill>
                  <a:schemeClr val="bg2"/>
                </a:solidFill>
                <a:latin typeface="CiscoSans" panose="020B0503020201020303" pitchFamily="34" charset="0"/>
              </a:rPr>
              <a:t>NCS-57C1/C3 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034E02-37D3-5340-BD43-3CE2E92CB99D}"/>
              </a:ext>
            </a:extLst>
          </p:cNvPr>
          <p:cNvSpPr txBox="1"/>
          <p:nvPr/>
        </p:nvSpPr>
        <p:spPr>
          <a:xfrm>
            <a:off x="3772427" y="1754001"/>
            <a:ext cx="102235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" i="1">
                <a:solidFill>
                  <a:schemeClr val="tx1"/>
                </a:solidFill>
                <a:latin typeface="+mn-lt"/>
              </a:rPr>
              <a:t>Core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3B5EEF4-658B-684C-9EE4-C5EFFF2731CD}"/>
              </a:ext>
            </a:extLst>
          </p:cNvPr>
          <p:cNvSpPr txBox="1"/>
          <p:nvPr/>
        </p:nvSpPr>
        <p:spPr>
          <a:xfrm>
            <a:off x="6920168" y="2806487"/>
            <a:ext cx="102235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" i="1">
                <a:solidFill>
                  <a:schemeClr val="tx1"/>
                </a:solidFill>
                <a:latin typeface="+mn-lt"/>
              </a:rPr>
              <a:t>Aggregation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3B6DE39-15C6-2442-99E1-C3470F83C33B}"/>
              </a:ext>
            </a:extLst>
          </p:cNvPr>
          <p:cNvSpPr txBox="1"/>
          <p:nvPr/>
        </p:nvSpPr>
        <p:spPr>
          <a:xfrm>
            <a:off x="6984366" y="3406203"/>
            <a:ext cx="102235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" i="1">
                <a:solidFill>
                  <a:schemeClr val="tx1"/>
                </a:solidFill>
                <a:latin typeface="+mn-lt"/>
              </a:rPr>
              <a:t>Pre-Aggregation</a:t>
            </a:r>
          </a:p>
        </p:txBody>
      </p:sp>
      <p:sp>
        <p:nvSpPr>
          <p:cNvPr id="65" name="Round Same Side Corner Rectangle 228">
            <a:extLst>
              <a:ext uri="{FF2B5EF4-FFF2-40B4-BE49-F238E27FC236}">
                <a16:creationId xmlns:a16="http://schemas.microsoft.com/office/drawing/2014/main" id="{0EA1A255-2C98-9842-894E-6486E42E2BB2}"/>
              </a:ext>
            </a:extLst>
          </p:cNvPr>
          <p:cNvSpPr/>
          <p:nvPr/>
        </p:nvSpPr>
        <p:spPr>
          <a:xfrm>
            <a:off x="730603" y="4154774"/>
            <a:ext cx="1006655" cy="861946"/>
          </a:xfrm>
          <a:prstGeom prst="round2SameRect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1000" b="1">
                <a:solidFill>
                  <a:srgbClr val="FBAB18">
                    <a:lumMod val="50000"/>
                  </a:srgbClr>
                </a:solidFill>
                <a:latin typeface="CiscoSans" panose="020B0503020201020303" pitchFamily="34" charset="0"/>
              </a:rPr>
              <a:t>      </a:t>
            </a:r>
          </a:p>
        </p:txBody>
      </p:sp>
      <p:sp>
        <p:nvSpPr>
          <p:cNvPr id="66" name="Round Same Side Corner Rectangle 228">
            <a:extLst>
              <a:ext uri="{FF2B5EF4-FFF2-40B4-BE49-F238E27FC236}">
                <a16:creationId xmlns:a16="http://schemas.microsoft.com/office/drawing/2014/main" id="{0D422863-289E-944E-9AD4-7242AFFCCD1F}"/>
              </a:ext>
            </a:extLst>
          </p:cNvPr>
          <p:cNvSpPr/>
          <p:nvPr/>
        </p:nvSpPr>
        <p:spPr>
          <a:xfrm>
            <a:off x="729456" y="3288640"/>
            <a:ext cx="1006655" cy="689441"/>
          </a:xfrm>
          <a:prstGeom prst="round2Same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endParaRPr lang="en-US" sz="1000" b="1">
              <a:solidFill>
                <a:srgbClr val="FBAB18">
                  <a:lumMod val="50000"/>
                </a:srgbClr>
              </a:solidFill>
              <a:latin typeface="CiscoSans" panose="020B0503020201020303" pitchFamily="34" charset="0"/>
            </a:endParaRPr>
          </a:p>
        </p:txBody>
      </p:sp>
      <p:sp>
        <p:nvSpPr>
          <p:cNvPr id="67" name="Round Same Side Corner Rectangle 228">
            <a:extLst>
              <a:ext uri="{FF2B5EF4-FFF2-40B4-BE49-F238E27FC236}">
                <a16:creationId xmlns:a16="http://schemas.microsoft.com/office/drawing/2014/main" id="{A8690F6D-7798-034A-9600-AA6B75B5593F}"/>
              </a:ext>
            </a:extLst>
          </p:cNvPr>
          <p:cNvSpPr/>
          <p:nvPr/>
        </p:nvSpPr>
        <p:spPr>
          <a:xfrm>
            <a:off x="726465" y="1736570"/>
            <a:ext cx="1006655" cy="1383738"/>
          </a:xfrm>
          <a:prstGeom prst="round2Same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endParaRPr lang="en-US" sz="1000" b="1">
              <a:solidFill>
                <a:srgbClr val="FBAB18">
                  <a:lumMod val="50000"/>
                </a:srgbClr>
              </a:solidFill>
              <a:latin typeface="CiscoSans" panose="020B0503020201020303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32C786F-6DFF-1A44-B280-1996964C99A6}"/>
              </a:ext>
            </a:extLst>
          </p:cNvPr>
          <p:cNvSpPr/>
          <p:nvPr/>
        </p:nvSpPr>
        <p:spPr>
          <a:xfrm>
            <a:off x="817514" y="2336705"/>
            <a:ext cx="810585" cy="7316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 descr="A picture containing text, computer, accordion&#10;&#10;Description automatically generated">
            <a:extLst>
              <a:ext uri="{FF2B5EF4-FFF2-40B4-BE49-F238E27FC236}">
                <a16:creationId xmlns:a16="http://schemas.microsoft.com/office/drawing/2014/main" id="{E855D3D2-54DA-0247-B47C-529B5F15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380" y="4537381"/>
            <a:ext cx="541622" cy="25377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EF47DC3-FEE0-0C4C-A701-ADB3D5757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05" y="2753503"/>
            <a:ext cx="729861" cy="89119"/>
          </a:xfrm>
          <a:prstGeom prst="rect">
            <a:avLst/>
          </a:prstGeom>
        </p:spPr>
      </p:pic>
      <p:pic>
        <p:nvPicPr>
          <p:cNvPr id="71" name="Picture 8">
            <a:extLst>
              <a:ext uri="{FF2B5EF4-FFF2-40B4-BE49-F238E27FC236}">
                <a16:creationId xmlns:a16="http://schemas.microsoft.com/office/drawing/2014/main" id="{12EE6DDE-A487-9F49-AE7F-4324249B8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68" y="2419715"/>
            <a:ext cx="785969" cy="123402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401D4DD-38F3-2F45-B445-4541AAB44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67" y="2594487"/>
            <a:ext cx="781537" cy="100744"/>
          </a:xfrm>
          <a:prstGeom prst="rect">
            <a:avLst/>
          </a:prstGeom>
        </p:spPr>
      </p:pic>
      <p:pic>
        <p:nvPicPr>
          <p:cNvPr id="73" name="Picture 4" descr="A picture containing large, front, side, oven&#10;&#10;Description automatically generated">
            <a:extLst>
              <a:ext uri="{FF2B5EF4-FFF2-40B4-BE49-F238E27FC236}">
                <a16:creationId xmlns:a16="http://schemas.microsoft.com/office/drawing/2014/main" id="{12E5E0AE-84D5-964C-B257-0EF2535EC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45" t="8739" r="9566" b="9088"/>
          <a:stretch/>
        </p:blipFill>
        <p:spPr>
          <a:xfrm>
            <a:off x="863143" y="2918420"/>
            <a:ext cx="729861" cy="8538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C4BBCC0-5741-5E44-BA80-0C240AC5DDA9}"/>
              </a:ext>
            </a:extLst>
          </p:cNvPr>
          <p:cNvSpPr/>
          <p:nvPr/>
        </p:nvSpPr>
        <p:spPr>
          <a:xfrm>
            <a:off x="712807" y="1676496"/>
            <a:ext cx="997559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 defTabSz="685732">
              <a:defRPr/>
            </a:pPr>
            <a:r>
              <a:rPr lang="en-US" sz="1000" b="1" kern="0">
                <a:solidFill>
                  <a:srgbClr val="FFFFFF"/>
                </a:solidFill>
                <a:latin typeface="CiscoSansTT ExtraLight"/>
                <a:ea typeface="ＭＳ Ｐゴシック" charset="0"/>
                <a:cs typeface="CiscoSansTT Light" panose="020B0503020201020303" pitchFamily="34" charset="0"/>
              </a:rPr>
              <a:t>NCS 5504/08/16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030FA0F-D2F1-CA4B-A136-5D147544D32C}"/>
              </a:ext>
            </a:extLst>
          </p:cNvPr>
          <p:cNvSpPr txBox="1"/>
          <p:nvPr/>
        </p:nvSpPr>
        <p:spPr>
          <a:xfrm>
            <a:off x="713618" y="1974638"/>
            <a:ext cx="997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32">
              <a:defRPr/>
            </a:pPr>
            <a:r>
              <a:rPr lang="en-US" sz="700" b="1" kern="0">
                <a:solidFill>
                  <a:srgbClr val="FFFFFF"/>
                </a:solidFill>
                <a:latin typeface="CiscoSansTT ExtraLight"/>
                <a:cs typeface="CiscoSansTT" panose="020B0503020201020303" pitchFamily="34" charset="0"/>
              </a:rPr>
              <a:t>Modular:  up to 9.6T/slot </a:t>
            </a:r>
            <a:endParaRPr lang="en-US" sz="700" b="1" kern="0">
              <a:solidFill>
                <a:srgbClr val="FFFFFF"/>
              </a:solidFill>
              <a:latin typeface="CiscoSansTT ExtraLight"/>
              <a:ea typeface="ＭＳ Ｐゴシック" charset="0"/>
            </a:endParaRPr>
          </a:p>
          <a:p>
            <a:pPr algn="ctr" defTabSz="685732">
              <a:defRPr/>
            </a:pPr>
            <a:r>
              <a:rPr lang="en-US" sz="700" b="1" kern="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153.6Tb System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AD08663-98DC-864E-8A3D-3018C38D9B8B}"/>
              </a:ext>
            </a:extLst>
          </p:cNvPr>
          <p:cNvSpPr txBox="1"/>
          <p:nvPr/>
        </p:nvSpPr>
        <p:spPr>
          <a:xfrm>
            <a:off x="739004" y="3537436"/>
            <a:ext cx="1006652" cy="135102"/>
          </a:xfrm>
          <a:prstGeom prst="rect">
            <a:avLst/>
          </a:prstGeom>
          <a:solidFill>
            <a:srgbClr val="FBAB18">
              <a:alpha val="0"/>
            </a:srgbClr>
          </a:solidFill>
          <a:ln w="38100">
            <a:noFill/>
          </a:ln>
        </p:spPr>
        <p:txBody>
          <a:bodyPr wrap="square" lIns="68580" tIns="6858" rIns="68580" bIns="6858" rtlCol="0">
            <a:spAutoFit/>
          </a:bodyPr>
          <a:lstStyle/>
          <a:p>
            <a:pPr algn="ctr" defTabSz="685732">
              <a:defRPr/>
            </a:pPr>
            <a:r>
              <a:rPr lang="en-US" sz="788" b="1" kern="0">
                <a:solidFill>
                  <a:srgbClr val="FFFFFF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Fixed: Up to 4.8T               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F1BC369B-80E6-3B48-A30D-2E4BF76FE6B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55" y="3740630"/>
            <a:ext cx="729862" cy="97321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5867CFD7-4CF6-6644-B44C-7A4A9726F4CD}"/>
              </a:ext>
            </a:extLst>
          </p:cNvPr>
          <p:cNvSpPr/>
          <p:nvPr/>
        </p:nvSpPr>
        <p:spPr>
          <a:xfrm>
            <a:off x="714002" y="3307842"/>
            <a:ext cx="997559" cy="25391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 defTabSz="685732">
              <a:defRPr/>
            </a:pPr>
            <a:r>
              <a:rPr lang="en-US" sz="1000" b="1" kern="0">
                <a:solidFill>
                  <a:srgbClr val="FFFFFF"/>
                </a:solidFill>
                <a:latin typeface="CiscoSansTT ExtraLight"/>
                <a:ea typeface="ＭＳ Ｐゴシック" charset="0"/>
                <a:cs typeface="CiscoSansTT Light" panose="020B0503020201020303" pitchFamily="34" charset="0"/>
              </a:rPr>
              <a:t>NCS 57B1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B077305-FBAA-6247-BFB6-AFBE5307AABE}"/>
              </a:ext>
            </a:extLst>
          </p:cNvPr>
          <p:cNvSpPr/>
          <p:nvPr/>
        </p:nvSpPr>
        <p:spPr>
          <a:xfrm>
            <a:off x="725107" y="4128932"/>
            <a:ext cx="997559" cy="25391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 defTabSz="685732">
              <a:defRPr/>
            </a:pPr>
            <a:r>
              <a:rPr lang="en-US" sz="1000" b="1" kern="0">
                <a:solidFill>
                  <a:srgbClr val="FFFFFF"/>
                </a:solidFill>
                <a:latin typeface="CiscoSansTT ExtraLight"/>
                <a:ea typeface="ＭＳ Ｐゴシック" charset="0"/>
                <a:cs typeface="CiscoSansTT Light" panose="020B0503020201020303" pitchFamily="34" charset="0"/>
              </a:rPr>
              <a:t>NCS 57C3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EC395BC-21BE-C841-82BD-F450E1A66FD9}"/>
              </a:ext>
            </a:extLst>
          </p:cNvPr>
          <p:cNvSpPr txBox="1"/>
          <p:nvPr/>
        </p:nvSpPr>
        <p:spPr>
          <a:xfrm>
            <a:off x="727135" y="4344177"/>
            <a:ext cx="1006652" cy="135102"/>
          </a:xfrm>
          <a:prstGeom prst="rect">
            <a:avLst/>
          </a:prstGeom>
          <a:solidFill>
            <a:srgbClr val="FBAB18">
              <a:alpha val="0"/>
            </a:srgbClr>
          </a:solidFill>
          <a:ln w="38100">
            <a:noFill/>
          </a:ln>
        </p:spPr>
        <p:txBody>
          <a:bodyPr wrap="square" lIns="68580" tIns="6858" rIns="68580" bIns="6858" rtlCol="0">
            <a:spAutoFit/>
          </a:bodyPr>
          <a:lstStyle/>
          <a:p>
            <a:pPr algn="ctr" defTabSz="685732">
              <a:defRPr/>
            </a:pPr>
            <a:r>
              <a:rPr lang="en-US" sz="788" b="1" kern="0">
                <a:solidFill>
                  <a:srgbClr val="FFFFFF"/>
                </a:solidFill>
                <a:latin typeface="CiscoSansTT ExtraLight"/>
                <a:ea typeface="ＭＳ Ｐゴシック" charset="0"/>
                <a:cs typeface="CiscoSansTT" panose="020B0503020201020303" pitchFamily="34" charset="0"/>
              </a:rPr>
              <a:t>Fixed: Up to 4T              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4181E3A-A333-2844-BD53-7B8B41406F98}"/>
              </a:ext>
            </a:extLst>
          </p:cNvPr>
          <p:cNvSpPr/>
          <p:nvPr/>
        </p:nvSpPr>
        <p:spPr>
          <a:xfrm>
            <a:off x="1729555" y="1964644"/>
            <a:ext cx="1434457" cy="1143460"/>
          </a:xfrm>
          <a:prstGeom prst="rect">
            <a:avLst/>
          </a:prstGeom>
          <a:noFill/>
          <a:ln>
            <a:solidFill>
              <a:srgbClr val="0020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164EBCB-3AD3-3C43-BE2E-45C302CA30A8}"/>
              </a:ext>
            </a:extLst>
          </p:cNvPr>
          <p:cNvSpPr/>
          <p:nvPr/>
        </p:nvSpPr>
        <p:spPr>
          <a:xfrm>
            <a:off x="1736112" y="3434800"/>
            <a:ext cx="1434457" cy="54328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F9F5F6A-A88D-D24E-BA30-1F697AD933B0}"/>
              </a:ext>
            </a:extLst>
          </p:cNvPr>
          <p:cNvSpPr/>
          <p:nvPr/>
        </p:nvSpPr>
        <p:spPr>
          <a:xfrm>
            <a:off x="1733787" y="4270363"/>
            <a:ext cx="1434457" cy="731836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A09895A-D6CB-3240-A07C-2A7F79C9690E}"/>
              </a:ext>
            </a:extLst>
          </p:cNvPr>
          <p:cNvSpPr txBox="1"/>
          <p:nvPr/>
        </p:nvSpPr>
        <p:spPr>
          <a:xfrm>
            <a:off x="1853683" y="2140998"/>
            <a:ext cx="1256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+mn-lt"/>
              </a:rPr>
              <a:t>NC57-24DD</a:t>
            </a:r>
          </a:p>
          <a:p>
            <a:r>
              <a:rPr lang="en-US" sz="1000">
                <a:latin typeface="+mn-lt"/>
              </a:rPr>
              <a:t>NCS57-18DD-SE</a:t>
            </a:r>
          </a:p>
          <a:p>
            <a:r>
              <a:rPr lang="en-US" sz="1000">
                <a:latin typeface="+mn-lt"/>
              </a:rPr>
              <a:t>NC57-36H-SE</a:t>
            </a:r>
          </a:p>
          <a:p>
            <a:r>
              <a:rPr lang="en-US" sz="1000">
                <a:latin typeface="+mn-lt"/>
              </a:rPr>
              <a:t>NC57-36H6D-S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A8B341D-462A-CB4E-9187-23D3CE3C0CBB}"/>
              </a:ext>
            </a:extLst>
          </p:cNvPr>
          <p:cNvSpPr txBox="1"/>
          <p:nvPr/>
        </p:nvSpPr>
        <p:spPr>
          <a:xfrm>
            <a:off x="1861207" y="3491864"/>
            <a:ext cx="1256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latin typeface="+mn-lt"/>
              </a:defRPr>
            </a:lvl1pPr>
          </a:lstStyle>
          <a:p>
            <a:r>
              <a:rPr lang="en-US"/>
              <a:t>NCS-57B1-6D24H</a:t>
            </a:r>
          </a:p>
          <a:p>
            <a:r>
              <a:rPr lang="en-US"/>
              <a:t>NCS-57B1-5D24H-SE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2C98D3D-B7D6-9345-8FD2-E82E0E4AB104}"/>
              </a:ext>
            </a:extLst>
          </p:cNvPr>
          <p:cNvSpPr txBox="1"/>
          <p:nvPr/>
        </p:nvSpPr>
        <p:spPr>
          <a:xfrm>
            <a:off x="1872489" y="4283924"/>
            <a:ext cx="1256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00">
                <a:latin typeface="+mn-lt"/>
              </a:defRPr>
            </a:lvl1pPr>
          </a:lstStyle>
          <a:p>
            <a:r>
              <a:rPr lang="en-US"/>
              <a:t>NCS-57C3-MOD</a:t>
            </a:r>
          </a:p>
          <a:p>
            <a:r>
              <a:rPr lang="en-US"/>
              <a:t>NCS-57C3-MOD-SE</a:t>
            </a:r>
          </a:p>
          <a:p>
            <a:r>
              <a:rPr lang="en-US"/>
              <a:t>NCS57C1-48C6-SYS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D1585183-3913-0044-A433-574F40CAA67D}"/>
              </a:ext>
            </a:extLst>
          </p:cNvPr>
          <p:cNvSpPr/>
          <p:nvPr/>
        </p:nvSpPr>
        <p:spPr>
          <a:xfrm>
            <a:off x="3482168" y="4251948"/>
            <a:ext cx="4123884" cy="372221"/>
          </a:xfrm>
          <a:prstGeom prst="roundRect">
            <a:avLst/>
          </a:prstGeom>
          <a:solidFill>
            <a:schemeClr val="bg2">
              <a:lumMod val="95000"/>
            </a:schemeClr>
          </a:solidFill>
          <a:ln w="25400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E78106A7-49B8-3843-BC35-DBA6FCA61931}"/>
              </a:ext>
            </a:extLst>
          </p:cNvPr>
          <p:cNvSpPr/>
          <p:nvPr/>
        </p:nvSpPr>
        <p:spPr>
          <a:xfrm>
            <a:off x="7107271" y="4315749"/>
            <a:ext cx="434975" cy="2677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iscoSansTT ExtraLight"/>
            </a:endParaRP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CA352FE3-24C0-7A40-A6E9-37392DA8A91F}"/>
              </a:ext>
            </a:extLst>
          </p:cNvPr>
          <p:cNvSpPr/>
          <p:nvPr/>
        </p:nvSpPr>
        <p:spPr>
          <a:xfrm>
            <a:off x="3568796" y="4326259"/>
            <a:ext cx="313092" cy="2527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iscoSansTT ExtraLight"/>
            </a:endParaRP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706CF03F-60DD-7A49-950D-99425D80F8E1}"/>
              </a:ext>
            </a:extLst>
          </p:cNvPr>
          <p:cNvSpPr/>
          <p:nvPr/>
        </p:nvSpPr>
        <p:spPr>
          <a:xfrm>
            <a:off x="4795885" y="4320584"/>
            <a:ext cx="1769485" cy="2677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iscoSansTT ExtraLight"/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4736DD8-ED81-DC41-AB15-083A39FA3581}"/>
              </a:ext>
            </a:extLst>
          </p:cNvPr>
          <p:cNvSpPr/>
          <p:nvPr/>
        </p:nvSpPr>
        <p:spPr>
          <a:xfrm>
            <a:off x="6600809" y="4320584"/>
            <a:ext cx="403670" cy="2677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iscoSansTT ExtraLight"/>
            </a:endParaRPr>
          </a:p>
        </p:txBody>
      </p:sp>
      <p:sp>
        <p:nvSpPr>
          <p:cNvPr id="94" name="Left-Right Arrow 19">
            <a:extLst>
              <a:ext uri="{FF2B5EF4-FFF2-40B4-BE49-F238E27FC236}">
                <a16:creationId xmlns:a16="http://schemas.microsoft.com/office/drawing/2014/main" id="{EA27DB4B-DD95-3F46-8C85-E1DD36BEA1B7}"/>
              </a:ext>
            </a:extLst>
          </p:cNvPr>
          <p:cNvSpPr/>
          <p:nvPr/>
        </p:nvSpPr>
        <p:spPr>
          <a:xfrm>
            <a:off x="3568796" y="4645182"/>
            <a:ext cx="1186497" cy="338209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050" b="1" i="1">
                <a:solidFill>
                  <a:srgbClr val="282828"/>
                </a:solidFill>
                <a:latin typeface="CiscoSansTT ExtraLight"/>
                <a:ea typeface="CiscoSans" charset="0"/>
                <a:cs typeface="CiscoSans" charset="0"/>
              </a:rPr>
              <a:t>Residential</a:t>
            </a:r>
          </a:p>
        </p:txBody>
      </p:sp>
      <p:sp>
        <p:nvSpPr>
          <p:cNvPr id="95" name="Left-Right Arrow 20">
            <a:extLst>
              <a:ext uri="{FF2B5EF4-FFF2-40B4-BE49-F238E27FC236}">
                <a16:creationId xmlns:a16="http://schemas.microsoft.com/office/drawing/2014/main" id="{7C34BC8C-4F4C-2445-8EA5-7C1A499244EE}"/>
              </a:ext>
            </a:extLst>
          </p:cNvPr>
          <p:cNvSpPr/>
          <p:nvPr/>
        </p:nvSpPr>
        <p:spPr>
          <a:xfrm>
            <a:off x="4772433" y="4651684"/>
            <a:ext cx="1792937" cy="331707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050" b="1" i="1">
                <a:solidFill>
                  <a:srgbClr val="282828"/>
                </a:solidFill>
                <a:latin typeface="CiscoSansTT ExtraLight"/>
                <a:ea typeface="CiscoSans" charset="0"/>
                <a:cs typeface="CiscoSans" charset="0"/>
              </a:rPr>
              <a:t>Business</a:t>
            </a:r>
          </a:p>
        </p:txBody>
      </p:sp>
      <p:sp>
        <p:nvSpPr>
          <p:cNvPr id="96" name="Left-Right Arrow 21">
            <a:extLst>
              <a:ext uri="{FF2B5EF4-FFF2-40B4-BE49-F238E27FC236}">
                <a16:creationId xmlns:a16="http://schemas.microsoft.com/office/drawing/2014/main" id="{AAA0013E-E038-924F-98FA-C0CC7029BAC1}"/>
              </a:ext>
            </a:extLst>
          </p:cNvPr>
          <p:cNvSpPr/>
          <p:nvPr/>
        </p:nvSpPr>
        <p:spPr>
          <a:xfrm>
            <a:off x="6582510" y="4651684"/>
            <a:ext cx="959736" cy="338209"/>
          </a:xfrm>
          <a:prstGeom prst="leftRightArrow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050" b="1" i="1">
                <a:solidFill>
                  <a:srgbClr val="282828"/>
                </a:solidFill>
                <a:latin typeface="CiscoSansTT ExtraLight"/>
                <a:ea typeface="CiscoSans" charset="0"/>
                <a:cs typeface="CiscoSans" charset="0"/>
              </a:rPr>
              <a:t>Mobile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10F2A7B0-DE82-144E-B978-ABB4C790DB14}"/>
              </a:ext>
            </a:extLst>
          </p:cNvPr>
          <p:cNvSpPr/>
          <p:nvPr/>
        </p:nvSpPr>
        <p:spPr>
          <a:xfrm>
            <a:off x="4130496" y="3987330"/>
            <a:ext cx="536799" cy="21362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000">
              <a:solidFill>
                <a:srgbClr val="282828"/>
              </a:solidFill>
              <a:latin typeface="CiscoSansTT ExtraLight"/>
            </a:endParaRPr>
          </a:p>
          <a:p>
            <a:pPr algn="ctr" defTabSz="457189">
              <a:defRPr/>
            </a:pPr>
            <a:r>
              <a:rPr lang="en-US" sz="1100">
                <a:solidFill>
                  <a:srgbClr val="282828"/>
                </a:solidFill>
                <a:latin typeface="CiscoSansTT ExtraLight"/>
              </a:rPr>
              <a:t>Cable</a:t>
            </a:r>
          </a:p>
          <a:p>
            <a:pPr algn="ctr" defTabSz="457189">
              <a:defRPr/>
            </a:pPr>
            <a:endParaRPr lang="en-US" sz="10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83BA7856-0595-5445-9A16-7C027608B988}"/>
              </a:ext>
            </a:extLst>
          </p:cNvPr>
          <p:cNvSpPr/>
          <p:nvPr/>
        </p:nvSpPr>
        <p:spPr>
          <a:xfrm>
            <a:off x="4728439" y="3990886"/>
            <a:ext cx="500299" cy="2136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050">
                <a:solidFill>
                  <a:srgbClr val="282828"/>
                </a:solidFill>
                <a:latin typeface="CiscoSansTT ExtraLight"/>
              </a:rPr>
              <a:t>FTTH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FCCC4DE9-EEC0-3F4A-8AB1-0B6C1A1952ED}"/>
              </a:ext>
            </a:extLst>
          </p:cNvPr>
          <p:cNvSpPr/>
          <p:nvPr/>
        </p:nvSpPr>
        <p:spPr>
          <a:xfrm>
            <a:off x="6042649" y="3927408"/>
            <a:ext cx="1190375" cy="2881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000">
                <a:solidFill>
                  <a:srgbClr val="282828"/>
                </a:solidFill>
                <a:latin typeface="CiscoSansTT ExtraLight"/>
              </a:rPr>
              <a:t>Mobile Backhaul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28194939-E6D1-D049-AE94-0EE80DBEAABA}"/>
              </a:ext>
            </a:extLst>
          </p:cNvPr>
          <p:cNvSpPr/>
          <p:nvPr/>
        </p:nvSpPr>
        <p:spPr>
          <a:xfrm>
            <a:off x="5289882" y="3912799"/>
            <a:ext cx="691623" cy="2881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sz="1000">
                <a:solidFill>
                  <a:srgbClr val="282828"/>
                </a:solidFill>
                <a:latin typeface="CiscoSansTT ExtraLight"/>
              </a:rPr>
              <a:t>Metro Ethernet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5F0B7DA-533C-D045-8570-533538F65FC7}"/>
              </a:ext>
            </a:extLst>
          </p:cNvPr>
          <p:cNvGrpSpPr/>
          <p:nvPr/>
        </p:nvGrpSpPr>
        <p:grpSpPr>
          <a:xfrm>
            <a:off x="3637150" y="4389255"/>
            <a:ext cx="172257" cy="138395"/>
            <a:chOff x="1802969" y="2054755"/>
            <a:chExt cx="145913" cy="117229"/>
          </a:xfrm>
          <a:solidFill>
            <a:schemeClr val="accent1"/>
          </a:solidFill>
        </p:grpSpPr>
        <p:sp>
          <p:nvSpPr>
            <p:cNvPr id="131" name="Freeform 36">
              <a:extLst>
                <a:ext uri="{FF2B5EF4-FFF2-40B4-BE49-F238E27FC236}">
                  <a16:creationId xmlns:a16="http://schemas.microsoft.com/office/drawing/2014/main" id="{EA956D55-A560-6047-8F5A-7DC5EFB9E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2969" y="2054755"/>
              <a:ext cx="145913" cy="48014"/>
            </a:xfrm>
            <a:custGeom>
              <a:avLst/>
              <a:gdLst>
                <a:gd name="T0" fmla="*/ 234 w 469"/>
                <a:gd name="T1" fmla="*/ 0 h 154"/>
                <a:gd name="T2" fmla="*/ 172 w 469"/>
                <a:gd name="T3" fmla="*/ 6 h 154"/>
                <a:gd name="T4" fmla="*/ 113 w 469"/>
                <a:gd name="T5" fmla="*/ 24 h 154"/>
                <a:gd name="T6" fmla="*/ 59 w 469"/>
                <a:gd name="T7" fmla="*/ 54 h 154"/>
                <a:gd name="T8" fmla="*/ 10 w 469"/>
                <a:gd name="T9" fmla="*/ 94 h 154"/>
                <a:gd name="T10" fmla="*/ 6 w 469"/>
                <a:gd name="T11" fmla="*/ 99 h 154"/>
                <a:gd name="T12" fmla="*/ 0 w 469"/>
                <a:gd name="T13" fmla="*/ 111 h 154"/>
                <a:gd name="T14" fmla="*/ 0 w 469"/>
                <a:gd name="T15" fmla="*/ 126 h 154"/>
                <a:gd name="T16" fmla="*/ 6 w 469"/>
                <a:gd name="T17" fmla="*/ 139 h 154"/>
                <a:gd name="T18" fmla="*/ 10 w 469"/>
                <a:gd name="T19" fmla="*/ 143 h 154"/>
                <a:gd name="T20" fmla="*/ 22 w 469"/>
                <a:gd name="T21" fmla="*/ 151 h 154"/>
                <a:gd name="T22" fmla="*/ 35 w 469"/>
                <a:gd name="T23" fmla="*/ 154 h 154"/>
                <a:gd name="T24" fmla="*/ 48 w 469"/>
                <a:gd name="T25" fmla="*/ 151 h 154"/>
                <a:gd name="T26" fmla="*/ 61 w 469"/>
                <a:gd name="T27" fmla="*/ 143 h 154"/>
                <a:gd name="T28" fmla="*/ 78 w 469"/>
                <a:gd name="T29" fmla="*/ 127 h 154"/>
                <a:gd name="T30" fmla="*/ 118 w 469"/>
                <a:gd name="T31" fmla="*/ 100 h 154"/>
                <a:gd name="T32" fmla="*/ 163 w 469"/>
                <a:gd name="T33" fmla="*/ 83 h 154"/>
                <a:gd name="T34" fmla="*/ 209 w 469"/>
                <a:gd name="T35" fmla="*/ 73 h 154"/>
                <a:gd name="T36" fmla="*/ 234 w 469"/>
                <a:gd name="T37" fmla="*/ 72 h 154"/>
                <a:gd name="T38" fmla="*/ 282 w 469"/>
                <a:gd name="T39" fmla="*/ 76 h 154"/>
                <a:gd name="T40" fmla="*/ 329 w 469"/>
                <a:gd name="T41" fmla="*/ 91 h 154"/>
                <a:gd name="T42" fmla="*/ 370 w 469"/>
                <a:gd name="T43" fmla="*/ 113 h 154"/>
                <a:gd name="T44" fmla="*/ 408 w 469"/>
                <a:gd name="T45" fmla="*/ 143 h 154"/>
                <a:gd name="T46" fmla="*/ 413 w 469"/>
                <a:gd name="T47" fmla="*/ 148 h 154"/>
                <a:gd name="T48" fmla="*/ 426 w 469"/>
                <a:gd name="T49" fmla="*/ 153 h 154"/>
                <a:gd name="T50" fmla="*/ 434 w 469"/>
                <a:gd name="T51" fmla="*/ 154 h 154"/>
                <a:gd name="T52" fmla="*/ 446 w 469"/>
                <a:gd name="T53" fmla="*/ 151 h 154"/>
                <a:gd name="T54" fmla="*/ 458 w 469"/>
                <a:gd name="T55" fmla="*/ 143 h 154"/>
                <a:gd name="T56" fmla="*/ 462 w 469"/>
                <a:gd name="T57" fmla="*/ 139 h 154"/>
                <a:gd name="T58" fmla="*/ 467 w 469"/>
                <a:gd name="T59" fmla="*/ 126 h 154"/>
                <a:gd name="T60" fmla="*/ 467 w 469"/>
                <a:gd name="T61" fmla="*/ 111 h 154"/>
                <a:gd name="T62" fmla="*/ 462 w 469"/>
                <a:gd name="T63" fmla="*/ 99 h 154"/>
                <a:gd name="T64" fmla="*/ 458 w 469"/>
                <a:gd name="T65" fmla="*/ 94 h 154"/>
                <a:gd name="T66" fmla="*/ 410 w 469"/>
                <a:gd name="T67" fmla="*/ 54 h 154"/>
                <a:gd name="T68" fmla="*/ 356 w 469"/>
                <a:gd name="T69" fmla="*/ 24 h 154"/>
                <a:gd name="T70" fmla="*/ 297 w 469"/>
                <a:gd name="T71" fmla="*/ 6 h 154"/>
                <a:gd name="T72" fmla="*/ 234 w 469"/>
                <a:gd name="T73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9" h="154">
                  <a:moveTo>
                    <a:pt x="234" y="0"/>
                  </a:moveTo>
                  <a:lnTo>
                    <a:pt x="234" y="0"/>
                  </a:lnTo>
                  <a:lnTo>
                    <a:pt x="203" y="1"/>
                  </a:lnTo>
                  <a:lnTo>
                    <a:pt x="172" y="6"/>
                  </a:lnTo>
                  <a:lnTo>
                    <a:pt x="142" y="14"/>
                  </a:lnTo>
                  <a:lnTo>
                    <a:pt x="113" y="24"/>
                  </a:lnTo>
                  <a:lnTo>
                    <a:pt x="85" y="38"/>
                  </a:lnTo>
                  <a:lnTo>
                    <a:pt x="59" y="54"/>
                  </a:lnTo>
                  <a:lnTo>
                    <a:pt x="34" y="72"/>
                  </a:lnTo>
                  <a:lnTo>
                    <a:pt x="10" y="94"/>
                  </a:lnTo>
                  <a:lnTo>
                    <a:pt x="10" y="94"/>
                  </a:lnTo>
                  <a:lnTo>
                    <a:pt x="6" y="99"/>
                  </a:lnTo>
                  <a:lnTo>
                    <a:pt x="2" y="105"/>
                  </a:lnTo>
                  <a:lnTo>
                    <a:pt x="0" y="111"/>
                  </a:lnTo>
                  <a:lnTo>
                    <a:pt x="0" y="118"/>
                  </a:lnTo>
                  <a:lnTo>
                    <a:pt x="0" y="126"/>
                  </a:lnTo>
                  <a:lnTo>
                    <a:pt x="2" y="132"/>
                  </a:lnTo>
                  <a:lnTo>
                    <a:pt x="6" y="139"/>
                  </a:lnTo>
                  <a:lnTo>
                    <a:pt x="10" y="143"/>
                  </a:lnTo>
                  <a:lnTo>
                    <a:pt x="10" y="143"/>
                  </a:lnTo>
                  <a:lnTo>
                    <a:pt x="16" y="148"/>
                  </a:lnTo>
                  <a:lnTo>
                    <a:pt x="22" y="151"/>
                  </a:lnTo>
                  <a:lnTo>
                    <a:pt x="29" y="153"/>
                  </a:lnTo>
                  <a:lnTo>
                    <a:pt x="35" y="154"/>
                  </a:lnTo>
                  <a:lnTo>
                    <a:pt x="41" y="153"/>
                  </a:lnTo>
                  <a:lnTo>
                    <a:pt x="48" y="151"/>
                  </a:lnTo>
                  <a:lnTo>
                    <a:pt x="54" y="148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78" y="127"/>
                  </a:lnTo>
                  <a:lnTo>
                    <a:pt x="97" y="113"/>
                  </a:lnTo>
                  <a:lnTo>
                    <a:pt x="118" y="100"/>
                  </a:lnTo>
                  <a:lnTo>
                    <a:pt x="140" y="91"/>
                  </a:lnTo>
                  <a:lnTo>
                    <a:pt x="163" y="83"/>
                  </a:lnTo>
                  <a:lnTo>
                    <a:pt x="185" y="76"/>
                  </a:lnTo>
                  <a:lnTo>
                    <a:pt x="209" y="73"/>
                  </a:lnTo>
                  <a:lnTo>
                    <a:pt x="234" y="72"/>
                  </a:lnTo>
                  <a:lnTo>
                    <a:pt x="234" y="72"/>
                  </a:lnTo>
                  <a:lnTo>
                    <a:pt x="258" y="73"/>
                  </a:lnTo>
                  <a:lnTo>
                    <a:pt x="282" y="76"/>
                  </a:lnTo>
                  <a:lnTo>
                    <a:pt x="306" y="83"/>
                  </a:lnTo>
                  <a:lnTo>
                    <a:pt x="329" y="91"/>
                  </a:lnTo>
                  <a:lnTo>
                    <a:pt x="349" y="100"/>
                  </a:lnTo>
                  <a:lnTo>
                    <a:pt x="370" y="113"/>
                  </a:lnTo>
                  <a:lnTo>
                    <a:pt x="389" y="127"/>
                  </a:lnTo>
                  <a:lnTo>
                    <a:pt x="408" y="143"/>
                  </a:lnTo>
                  <a:lnTo>
                    <a:pt x="408" y="143"/>
                  </a:lnTo>
                  <a:lnTo>
                    <a:pt x="413" y="148"/>
                  </a:lnTo>
                  <a:lnTo>
                    <a:pt x="419" y="151"/>
                  </a:lnTo>
                  <a:lnTo>
                    <a:pt x="426" y="153"/>
                  </a:lnTo>
                  <a:lnTo>
                    <a:pt x="434" y="154"/>
                  </a:lnTo>
                  <a:lnTo>
                    <a:pt x="434" y="154"/>
                  </a:lnTo>
                  <a:lnTo>
                    <a:pt x="440" y="153"/>
                  </a:lnTo>
                  <a:lnTo>
                    <a:pt x="446" y="151"/>
                  </a:lnTo>
                  <a:lnTo>
                    <a:pt x="453" y="148"/>
                  </a:lnTo>
                  <a:lnTo>
                    <a:pt x="458" y="143"/>
                  </a:lnTo>
                  <a:lnTo>
                    <a:pt x="458" y="143"/>
                  </a:lnTo>
                  <a:lnTo>
                    <a:pt x="462" y="139"/>
                  </a:lnTo>
                  <a:lnTo>
                    <a:pt x="466" y="132"/>
                  </a:lnTo>
                  <a:lnTo>
                    <a:pt x="467" y="126"/>
                  </a:lnTo>
                  <a:lnTo>
                    <a:pt x="469" y="118"/>
                  </a:lnTo>
                  <a:lnTo>
                    <a:pt x="467" y="111"/>
                  </a:lnTo>
                  <a:lnTo>
                    <a:pt x="466" y="105"/>
                  </a:lnTo>
                  <a:lnTo>
                    <a:pt x="462" y="99"/>
                  </a:lnTo>
                  <a:lnTo>
                    <a:pt x="458" y="94"/>
                  </a:lnTo>
                  <a:lnTo>
                    <a:pt x="458" y="94"/>
                  </a:lnTo>
                  <a:lnTo>
                    <a:pt x="435" y="72"/>
                  </a:lnTo>
                  <a:lnTo>
                    <a:pt x="410" y="54"/>
                  </a:lnTo>
                  <a:lnTo>
                    <a:pt x="383" y="38"/>
                  </a:lnTo>
                  <a:lnTo>
                    <a:pt x="356" y="24"/>
                  </a:lnTo>
                  <a:lnTo>
                    <a:pt x="327" y="14"/>
                  </a:lnTo>
                  <a:lnTo>
                    <a:pt x="297" y="6"/>
                  </a:lnTo>
                  <a:lnTo>
                    <a:pt x="266" y="1"/>
                  </a:lnTo>
                  <a:lnTo>
                    <a:pt x="234" y="0"/>
                  </a:lnTo>
                  <a:lnTo>
                    <a:pt x="2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en-US" sz="1350">
                <a:solidFill>
                  <a:srgbClr val="282828"/>
                </a:solidFill>
              </a:endParaRPr>
            </a:p>
          </p:txBody>
        </p:sp>
        <p:sp>
          <p:nvSpPr>
            <p:cNvPr id="132" name="Freeform 37">
              <a:extLst>
                <a:ext uri="{FF2B5EF4-FFF2-40B4-BE49-F238E27FC236}">
                  <a16:creationId xmlns:a16="http://schemas.microsoft.com/office/drawing/2014/main" id="{913F25C5-E800-A643-8F07-6AAD49A00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1652" y="2095286"/>
              <a:ext cx="88545" cy="36166"/>
            </a:xfrm>
            <a:custGeom>
              <a:avLst/>
              <a:gdLst>
                <a:gd name="T0" fmla="*/ 9 w 283"/>
                <a:gd name="T1" fmla="*/ 54 h 114"/>
                <a:gd name="T2" fmla="*/ 1 w 283"/>
                <a:gd name="T3" fmla="*/ 67 h 114"/>
                <a:gd name="T4" fmla="*/ 0 w 283"/>
                <a:gd name="T5" fmla="*/ 79 h 114"/>
                <a:gd name="T6" fmla="*/ 1 w 283"/>
                <a:gd name="T7" fmla="*/ 92 h 114"/>
                <a:gd name="T8" fmla="*/ 9 w 283"/>
                <a:gd name="T9" fmla="*/ 105 h 114"/>
                <a:gd name="T10" fmla="*/ 15 w 283"/>
                <a:gd name="T11" fmla="*/ 110 h 114"/>
                <a:gd name="T12" fmla="*/ 28 w 283"/>
                <a:gd name="T13" fmla="*/ 114 h 114"/>
                <a:gd name="T14" fmla="*/ 41 w 283"/>
                <a:gd name="T15" fmla="*/ 114 h 114"/>
                <a:gd name="T16" fmla="*/ 54 w 283"/>
                <a:gd name="T17" fmla="*/ 110 h 114"/>
                <a:gd name="T18" fmla="*/ 60 w 283"/>
                <a:gd name="T19" fmla="*/ 105 h 114"/>
                <a:gd name="T20" fmla="*/ 78 w 283"/>
                <a:gd name="T21" fmla="*/ 90 h 114"/>
                <a:gd name="T22" fmla="*/ 98 w 283"/>
                <a:gd name="T23" fmla="*/ 79 h 114"/>
                <a:gd name="T24" fmla="*/ 119 w 283"/>
                <a:gd name="T25" fmla="*/ 73 h 114"/>
                <a:gd name="T26" fmla="*/ 141 w 283"/>
                <a:gd name="T27" fmla="*/ 71 h 114"/>
                <a:gd name="T28" fmla="*/ 164 w 283"/>
                <a:gd name="T29" fmla="*/ 73 h 114"/>
                <a:gd name="T30" fmla="*/ 184 w 283"/>
                <a:gd name="T31" fmla="*/ 79 h 114"/>
                <a:gd name="T32" fmla="*/ 205 w 283"/>
                <a:gd name="T33" fmla="*/ 90 h 114"/>
                <a:gd name="T34" fmla="*/ 223 w 283"/>
                <a:gd name="T35" fmla="*/ 105 h 114"/>
                <a:gd name="T36" fmla="*/ 229 w 283"/>
                <a:gd name="T37" fmla="*/ 110 h 114"/>
                <a:gd name="T38" fmla="*/ 242 w 283"/>
                <a:gd name="T39" fmla="*/ 114 h 114"/>
                <a:gd name="T40" fmla="*/ 248 w 283"/>
                <a:gd name="T41" fmla="*/ 114 h 114"/>
                <a:gd name="T42" fmla="*/ 261 w 283"/>
                <a:gd name="T43" fmla="*/ 113 h 114"/>
                <a:gd name="T44" fmla="*/ 274 w 283"/>
                <a:gd name="T45" fmla="*/ 105 h 114"/>
                <a:gd name="T46" fmla="*/ 277 w 283"/>
                <a:gd name="T47" fmla="*/ 98 h 114"/>
                <a:gd name="T48" fmla="*/ 283 w 283"/>
                <a:gd name="T49" fmla="*/ 86 h 114"/>
                <a:gd name="T50" fmla="*/ 283 w 283"/>
                <a:gd name="T51" fmla="*/ 73 h 114"/>
                <a:gd name="T52" fmla="*/ 277 w 283"/>
                <a:gd name="T53" fmla="*/ 60 h 114"/>
                <a:gd name="T54" fmla="*/ 274 w 283"/>
                <a:gd name="T55" fmla="*/ 54 h 114"/>
                <a:gd name="T56" fmla="*/ 243 w 283"/>
                <a:gd name="T57" fmla="*/ 30 h 114"/>
                <a:gd name="T58" fmla="*/ 212 w 283"/>
                <a:gd name="T59" fmla="*/ 14 h 114"/>
                <a:gd name="T60" fmla="*/ 177 w 283"/>
                <a:gd name="T61" fmla="*/ 3 h 114"/>
                <a:gd name="T62" fmla="*/ 141 w 283"/>
                <a:gd name="T63" fmla="*/ 0 h 114"/>
                <a:gd name="T64" fmla="*/ 105 w 283"/>
                <a:gd name="T65" fmla="*/ 3 h 114"/>
                <a:gd name="T66" fmla="*/ 71 w 283"/>
                <a:gd name="T67" fmla="*/ 14 h 114"/>
                <a:gd name="T68" fmla="*/ 38 w 283"/>
                <a:gd name="T69" fmla="*/ 30 h 114"/>
                <a:gd name="T70" fmla="*/ 9 w 283"/>
                <a:gd name="T71" fmla="*/ 5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3" h="114">
                  <a:moveTo>
                    <a:pt x="9" y="54"/>
                  </a:moveTo>
                  <a:lnTo>
                    <a:pt x="9" y="54"/>
                  </a:lnTo>
                  <a:lnTo>
                    <a:pt x="4" y="60"/>
                  </a:lnTo>
                  <a:lnTo>
                    <a:pt x="1" y="67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0" y="86"/>
                  </a:lnTo>
                  <a:lnTo>
                    <a:pt x="1" y="92"/>
                  </a:lnTo>
                  <a:lnTo>
                    <a:pt x="4" y="98"/>
                  </a:lnTo>
                  <a:lnTo>
                    <a:pt x="9" y="105"/>
                  </a:lnTo>
                  <a:lnTo>
                    <a:pt x="9" y="105"/>
                  </a:lnTo>
                  <a:lnTo>
                    <a:pt x="15" y="110"/>
                  </a:lnTo>
                  <a:lnTo>
                    <a:pt x="20" y="113"/>
                  </a:lnTo>
                  <a:lnTo>
                    <a:pt x="28" y="114"/>
                  </a:lnTo>
                  <a:lnTo>
                    <a:pt x="35" y="114"/>
                  </a:lnTo>
                  <a:lnTo>
                    <a:pt x="41" y="114"/>
                  </a:lnTo>
                  <a:lnTo>
                    <a:pt x="47" y="113"/>
                  </a:lnTo>
                  <a:lnTo>
                    <a:pt x="54" y="110"/>
                  </a:lnTo>
                  <a:lnTo>
                    <a:pt x="60" y="105"/>
                  </a:lnTo>
                  <a:lnTo>
                    <a:pt x="60" y="105"/>
                  </a:lnTo>
                  <a:lnTo>
                    <a:pt x="68" y="97"/>
                  </a:lnTo>
                  <a:lnTo>
                    <a:pt x="78" y="90"/>
                  </a:lnTo>
                  <a:lnTo>
                    <a:pt x="87" y="84"/>
                  </a:lnTo>
                  <a:lnTo>
                    <a:pt x="98" y="79"/>
                  </a:lnTo>
                  <a:lnTo>
                    <a:pt x="108" y="76"/>
                  </a:lnTo>
                  <a:lnTo>
                    <a:pt x="119" y="73"/>
                  </a:lnTo>
                  <a:lnTo>
                    <a:pt x="130" y="71"/>
                  </a:lnTo>
                  <a:lnTo>
                    <a:pt x="141" y="71"/>
                  </a:lnTo>
                  <a:lnTo>
                    <a:pt x="153" y="71"/>
                  </a:lnTo>
                  <a:lnTo>
                    <a:pt x="164" y="73"/>
                  </a:lnTo>
                  <a:lnTo>
                    <a:pt x="173" y="76"/>
                  </a:lnTo>
                  <a:lnTo>
                    <a:pt x="184" y="79"/>
                  </a:lnTo>
                  <a:lnTo>
                    <a:pt x="196" y="84"/>
                  </a:lnTo>
                  <a:lnTo>
                    <a:pt x="205" y="90"/>
                  </a:lnTo>
                  <a:lnTo>
                    <a:pt x="215" y="97"/>
                  </a:lnTo>
                  <a:lnTo>
                    <a:pt x="223" y="105"/>
                  </a:lnTo>
                  <a:lnTo>
                    <a:pt x="223" y="105"/>
                  </a:lnTo>
                  <a:lnTo>
                    <a:pt x="229" y="110"/>
                  </a:lnTo>
                  <a:lnTo>
                    <a:pt x="234" y="113"/>
                  </a:lnTo>
                  <a:lnTo>
                    <a:pt x="242" y="114"/>
                  </a:lnTo>
                  <a:lnTo>
                    <a:pt x="248" y="114"/>
                  </a:lnTo>
                  <a:lnTo>
                    <a:pt x="248" y="114"/>
                  </a:lnTo>
                  <a:lnTo>
                    <a:pt x="255" y="114"/>
                  </a:lnTo>
                  <a:lnTo>
                    <a:pt x="261" y="113"/>
                  </a:lnTo>
                  <a:lnTo>
                    <a:pt x="267" y="110"/>
                  </a:lnTo>
                  <a:lnTo>
                    <a:pt x="274" y="105"/>
                  </a:lnTo>
                  <a:lnTo>
                    <a:pt x="274" y="105"/>
                  </a:lnTo>
                  <a:lnTo>
                    <a:pt x="277" y="98"/>
                  </a:lnTo>
                  <a:lnTo>
                    <a:pt x="280" y="92"/>
                  </a:lnTo>
                  <a:lnTo>
                    <a:pt x="283" y="86"/>
                  </a:lnTo>
                  <a:lnTo>
                    <a:pt x="283" y="79"/>
                  </a:lnTo>
                  <a:lnTo>
                    <a:pt x="283" y="73"/>
                  </a:lnTo>
                  <a:lnTo>
                    <a:pt x="280" y="67"/>
                  </a:lnTo>
                  <a:lnTo>
                    <a:pt x="277" y="60"/>
                  </a:lnTo>
                  <a:lnTo>
                    <a:pt x="274" y="54"/>
                  </a:lnTo>
                  <a:lnTo>
                    <a:pt x="274" y="54"/>
                  </a:lnTo>
                  <a:lnTo>
                    <a:pt x="259" y="41"/>
                  </a:lnTo>
                  <a:lnTo>
                    <a:pt x="243" y="30"/>
                  </a:lnTo>
                  <a:lnTo>
                    <a:pt x="228" y="20"/>
                  </a:lnTo>
                  <a:lnTo>
                    <a:pt x="212" y="14"/>
                  </a:lnTo>
                  <a:lnTo>
                    <a:pt x="194" y="8"/>
                  </a:lnTo>
                  <a:lnTo>
                    <a:pt x="177" y="3"/>
                  </a:lnTo>
                  <a:lnTo>
                    <a:pt x="159" y="1"/>
                  </a:lnTo>
                  <a:lnTo>
                    <a:pt x="141" y="0"/>
                  </a:lnTo>
                  <a:lnTo>
                    <a:pt x="124" y="1"/>
                  </a:lnTo>
                  <a:lnTo>
                    <a:pt x="105" y="3"/>
                  </a:lnTo>
                  <a:lnTo>
                    <a:pt x="87" y="8"/>
                  </a:lnTo>
                  <a:lnTo>
                    <a:pt x="71" y="14"/>
                  </a:lnTo>
                  <a:lnTo>
                    <a:pt x="54" y="20"/>
                  </a:lnTo>
                  <a:lnTo>
                    <a:pt x="38" y="30"/>
                  </a:lnTo>
                  <a:lnTo>
                    <a:pt x="23" y="41"/>
                  </a:lnTo>
                  <a:lnTo>
                    <a:pt x="9" y="54"/>
                  </a:lnTo>
                  <a:lnTo>
                    <a:pt x="9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en-US" sz="1350">
                <a:solidFill>
                  <a:srgbClr val="282828"/>
                </a:solidFill>
              </a:endParaRPr>
            </a:p>
          </p:txBody>
        </p:sp>
        <p:sp>
          <p:nvSpPr>
            <p:cNvPr id="133" name="Freeform 38">
              <a:extLst>
                <a:ext uri="{FF2B5EF4-FFF2-40B4-BE49-F238E27FC236}">
                  <a16:creationId xmlns:a16="http://schemas.microsoft.com/office/drawing/2014/main" id="{6AAD1D96-1523-1645-8AAB-EF66A174B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336" y="2141430"/>
              <a:ext cx="30554" cy="30554"/>
            </a:xfrm>
            <a:custGeom>
              <a:avLst/>
              <a:gdLst>
                <a:gd name="T0" fmla="*/ 49 w 97"/>
                <a:gd name="T1" fmla="*/ 0 h 99"/>
                <a:gd name="T2" fmla="*/ 49 w 97"/>
                <a:gd name="T3" fmla="*/ 0 h 99"/>
                <a:gd name="T4" fmla="*/ 40 w 97"/>
                <a:gd name="T5" fmla="*/ 2 h 99"/>
                <a:gd name="T6" fmla="*/ 30 w 97"/>
                <a:gd name="T7" fmla="*/ 5 h 99"/>
                <a:gd name="T8" fmla="*/ 22 w 97"/>
                <a:gd name="T9" fmla="*/ 10 h 99"/>
                <a:gd name="T10" fmla="*/ 14 w 97"/>
                <a:gd name="T11" fmla="*/ 15 h 99"/>
                <a:gd name="T12" fmla="*/ 8 w 97"/>
                <a:gd name="T13" fmla="*/ 23 h 99"/>
                <a:gd name="T14" fmla="*/ 5 w 97"/>
                <a:gd name="T15" fmla="*/ 31 h 99"/>
                <a:gd name="T16" fmla="*/ 2 w 97"/>
                <a:gd name="T17" fmla="*/ 40 h 99"/>
                <a:gd name="T18" fmla="*/ 0 w 97"/>
                <a:gd name="T19" fmla="*/ 50 h 99"/>
                <a:gd name="T20" fmla="*/ 0 w 97"/>
                <a:gd name="T21" fmla="*/ 50 h 99"/>
                <a:gd name="T22" fmla="*/ 2 w 97"/>
                <a:gd name="T23" fmla="*/ 59 h 99"/>
                <a:gd name="T24" fmla="*/ 5 w 97"/>
                <a:gd name="T25" fmla="*/ 69 h 99"/>
                <a:gd name="T26" fmla="*/ 8 w 97"/>
                <a:gd name="T27" fmla="*/ 77 h 99"/>
                <a:gd name="T28" fmla="*/ 14 w 97"/>
                <a:gd name="T29" fmla="*/ 85 h 99"/>
                <a:gd name="T30" fmla="*/ 22 w 97"/>
                <a:gd name="T31" fmla="*/ 90 h 99"/>
                <a:gd name="T32" fmla="*/ 30 w 97"/>
                <a:gd name="T33" fmla="*/ 94 h 99"/>
                <a:gd name="T34" fmla="*/ 40 w 97"/>
                <a:gd name="T35" fmla="*/ 98 h 99"/>
                <a:gd name="T36" fmla="*/ 49 w 97"/>
                <a:gd name="T37" fmla="*/ 99 h 99"/>
                <a:gd name="T38" fmla="*/ 49 w 97"/>
                <a:gd name="T39" fmla="*/ 99 h 99"/>
                <a:gd name="T40" fmla="*/ 59 w 97"/>
                <a:gd name="T41" fmla="*/ 98 h 99"/>
                <a:gd name="T42" fmla="*/ 69 w 97"/>
                <a:gd name="T43" fmla="*/ 94 h 99"/>
                <a:gd name="T44" fmla="*/ 77 w 97"/>
                <a:gd name="T45" fmla="*/ 90 h 99"/>
                <a:gd name="T46" fmla="*/ 83 w 97"/>
                <a:gd name="T47" fmla="*/ 85 h 99"/>
                <a:gd name="T48" fmla="*/ 89 w 97"/>
                <a:gd name="T49" fmla="*/ 77 h 99"/>
                <a:gd name="T50" fmla="*/ 94 w 97"/>
                <a:gd name="T51" fmla="*/ 69 h 99"/>
                <a:gd name="T52" fmla="*/ 97 w 97"/>
                <a:gd name="T53" fmla="*/ 59 h 99"/>
                <a:gd name="T54" fmla="*/ 97 w 97"/>
                <a:gd name="T55" fmla="*/ 50 h 99"/>
                <a:gd name="T56" fmla="*/ 97 w 97"/>
                <a:gd name="T57" fmla="*/ 50 h 99"/>
                <a:gd name="T58" fmla="*/ 97 w 97"/>
                <a:gd name="T59" fmla="*/ 40 h 99"/>
                <a:gd name="T60" fmla="*/ 94 w 97"/>
                <a:gd name="T61" fmla="*/ 31 h 99"/>
                <a:gd name="T62" fmla="*/ 89 w 97"/>
                <a:gd name="T63" fmla="*/ 23 h 99"/>
                <a:gd name="T64" fmla="*/ 83 w 97"/>
                <a:gd name="T65" fmla="*/ 15 h 99"/>
                <a:gd name="T66" fmla="*/ 77 w 97"/>
                <a:gd name="T67" fmla="*/ 10 h 99"/>
                <a:gd name="T68" fmla="*/ 69 w 97"/>
                <a:gd name="T69" fmla="*/ 5 h 99"/>
                <a:gd name="T70" fmla="*/ 59 w 97"/>
                <a:gd name="T71" fmla="*/ 2 h 99"/>
                <a:gd name="T72" fmla="*/ 49 w 97"/>
                <a:gd name="T73" fmla="*/ 0 h 99"/>
                <a:gd name="T74" fmla="*/ 49 w 97"/>
                <a:gd name="T7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7" h="99">
                  <a:moveTo>
                    <a:pt x="49" y="0"/>
                  </a:moveTo>
                  <a:lnTo>
                    <a:pt x="49" y="0"/>
                  </a:lnTo>
                  <a:lnTo>
                    <a:pt x="40" y="2"/>
                  </a:lnTo>
                  <a:lnTo>
                    <a:pt x="30" y="5"/>
                  </a:lnTo>
                  <a:lnTo>
                    <a:pt x="22" y="10"/>
                  </a:lnTo>
                  <a:lnTo>
                    <a:pt x="14" y="15"/>
                  </a:lnTo>
                  <a:lnTo>
                    <a:pt x="8" y="23"/>
                  </a:lnTo>
                  <a:lnTo>
                    <a:pt x="5" y="31"/>
                  </a:lnTo>
                  <a:lnTo>
                    <a:pt x="2" y="4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" y="59"/>
                  </a:lnTo>
                  <a:lnTo>
                    <a:pt x="5" y="69"/>
                  </a:lnTo>
                  <a:lnTo>
                    <a:pt x="8" y="77"/>
                  </a:lnTo>
                  <a:lnTo>
                    <a:pt x="14" y="85"/>
                  </a:lnTo>
                  <a:lnTo>
                    <a:pt x="22" y="90"/>
                  </a:lnTo>
                  <a:lnTo>
                    <a:pt x="30" y="94"/>
                  </a:lnTo>
                  <a:lnTo>
                    <a:pt x="40" y="98"/>
                  </a:lnTo>
                  <a:lnTo>
                    <a:pt x="49" y="99"/>
                  </a:lnTo>
                  <a:lnTo>
                    <a:pt x="49" y="99"/>
                  </a:lnTo>
                  <a:lnTo>
                    <a:pt x="59" y="98"/>
                  </a:lnTo>
                  <a:lnTo>
                    <a:pt x="69" y="94"/>
                  </a:lnTo>
                  <a:lnTo>
                    <a:pt x="77" y="90"/>
                  </a:lnTo>
                  <a:lnTo>
                    <a:pt x="83" y="85"/>
                  </a:lnTo>
                  <a:lnTo>
                    <a:pt x="89" y="77"/>
                  </a:lnTo>
                  <a:lnTo>
                    <a:pt x="94" y="69"/>
                  </a:lnTo>
                  <a:lnTo>
                    <a:pt x="97" y="5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7" y="40"/>
                  </a:lnTo>
                  <a:lnTo>
                    <a:pt x="94" y="31"/>
                  </a:lnTo>
                  <a:lnTo>
                    <a:pt x="89" y="23"/>
                  </a:lnTo>
                  <a:lnTo>
                    <a:pt x="83" y="15"/>
                  </a:lnTo>
                  <a:lnTo>
                    <a:pt x="77" y="10"/>
                  </a:lnTo>
                  <a:lnTo>
                    <a:pt x="69" y="5"/>
                  </a:lnTo>
                  <a:lnTo>
                    <a:pt x="59" y="2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en-US" sz="1350">
                <a:solidFill>
                  <a:srgbClr val="282828"/>
                </a:solidFill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4318DE7F-2377-8C47-96EC-3FA0FF9F411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449" y="4360856"/>
            <a:ext cx="203576" cy="20539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1D1A7053-088C-F241-A0CC-79B1B7698A1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974" y="4359320"/>
            <a:ext cx="203576" cy="205392"/>
          </a:xfrm>
          <a:prstGeom prst="rect">
            <a:avLst/>
          </a:prstGeom>
        </p:spPr>
      </p:pic>
      <p:sp>
        <p:nvSpPr>
          <p:cNvPr id="104" name="Freeform 41">
            <a:extLst>
              <a:ext uri="{FF2B5EF4-FFF2-40B4-BE49-F238E27FC236}">
                <a16:creationId xmlns:a16="http://schemas.microsoft.com/office/drawing/2014/main" id="{8CAC1FF5-F500-9544-BA21-5711C9FDD0C6}"/>
              </a:ext>
            </a:extLst>
          </p:cNvPr>
          <p:cNvSpPr>
            <a:spLocks noEditPoints="1"/>
          </p:cNvSpPr>
          <p:nvPr/>
        </p:nvSpPr>
        <p:spPr bwMode="auto">
          <a:xfrm>
            <a:off x="6641401" y="4408601"/>
            <a:ext cx="111392" cy="108942"/>
          </a:xfrm>
          <a:custGeom>
            <a:avLst/>
            <a:gdLst/>
            <a:ahLst/>
            <a:cxnLst>
              <a:cxn ang="0">
                <a:pos x="1096" y="796"/>
              </a:cxn>
              <a:cxn ang="0">
                <a:pos x="1096" y="290"/>
              </a:cxn>
              <a:cxn ang="0">
                <a:pos x="1024" y="362"/>
              </a:cxn>
              <a:cxn ang="0">
                <a:pos x="1024" y="724"/>
              </a:cxn>
              <a:cxn ang="0">
                <a:pos x="1096" y="796"/>
              </a:cxn>
              <a:cxn ang="0">
                <a:pos x="744" y="665"/>
              </a:cxn>
              <a:cxn ang="0">
                <a:pos x="461" y="1419"/>
              </a:cxn>
              <a:cxn ang="0">
                <a:pos x="1224" y="1419"/>
              </a:cxn>
              <a:cxn ang="0">
                <a:pos x="941" y="665"/>
              </a:cxn>
              <a:cxn ang="0">
                <a:pos x="996" y="548"/>
              </a:cxn>
              <a:cxn ang="0">
                <a:pos x="843" y="395"/>
              </a:cxn>
              <a:cxn ang="0">
                <a:pos x="689" y="548"/>
              </a:cxn>
              <a:cxn ang="0">
                <a:pos x="744" y="665"/>
              </a:cxn>
              <a:cxn ang="0">
                <a:pos x="978" y="1055"/>
              </a:cxn>
              <a:cxn ang="0">
                <a:pos x="1076" y="1316"/>
              </a:cxn>
              <a:cxn ang="0">
                <a:pos x="609" y="1316"/>
              </a:cxn>
              <a:cxn ang="0">
                <a:pos x="707" y="1055"/>
              </a:cxn>
              <a:cxn ang="0">
                <a:pos x="978" y="1055"/>
              </a:cxn>
              <a:cxn ang="0">
                <a:pos x="840" y="701"/>
              </a:cxn>
              <a:cxn ang="0">
                <a:pos x="843" y="702"/>
              </a:cxn>
              <a:cxn ang="0">
                <a:pos x="845" y="701"/>
              </a:cxn>
              <a:cxn ang="0">
                <a:pos x="940" y="953"/>
              </a:cxn>
              <a:cxn ang="0">
                <a:pos x="746" y="953"/>
              </a:cxn>
              <a:cxn ang="0">
                <a:pos x="840" y="701"/>
              </a:cxn>
              <a:cxn ang="0">
                <a:pos x="1168" y="869"/>
              </a:cxn>
              <a:cxn ang="0">
                <a:pos x="1241" y="941"/>
              </a:cxn>
              <a:cxn ang="0">
                <a:pos x="1241" y="145"/>
              </a:cxn>
              <a:cxn ang="0">
                <a:pos x="1168" y="217"/>
              </a:cxn>
              <a:cxn ang="0">
                <a:pos x="1168" y="869"/>
              </a:cxn>
              <a:cxn ang="0">
                <a:pos x="433" y="1572"/>
              </a:cxn>
              <a:cxn ang="0">
                <a:pos x="1252" y="1572"/>
              </a:cxn>
              <a:cxn ang="0">
                <a:pos x="1252" y="1470"/>
              </a:cxn>
              <a:cxn ang="0">
                <a:pos x="433" y="1470"/>
              </a:cxn>
              <a:cxn ang="0">
                <a:pos x="433" y="1572"/>
              </a:cxn>
              <a:cxn ang="0">
                <a:pos x="372" y="72"/>
              </a:cxn>
              <a:cxn ang="0">
                <a:pos x="300" y="0"/>
              </a:cxn>
              <a:cxn ang="0">
                <a:pos x="300" y="1086"/>
              </a:cxn>
              <a:cxn ang="0">
                <a:pos x="372" y="1014"/>
              </a:cxn>
              <a:cxn ang="0">
                <a:pos x="372" y="72"/>
              </a:cxn>
              <a:cxn ang="0">
                <a:pos x="1386" y="0"/>
              </a:cxn>
              <a:cxn ang="0">
                <a:pos x="1313" y="72"/>
              </a:cxn>
              <a:cxn ang="0">
                <a:pos x="1313" y="1014"/>
              </a:cxn>
              <a:cxn ang="0">
                <a:pos x="1386" y="1086"/>
              </a:cxn>
              <a:cxn ang="0">
                <a:pos x="1386" y="0"/>
              </a:cxn>
              <a:cxn ang="0">
                <a:pos x="444" y="941"/>
              </a:cxn>
              <a:cxn ang="0">
                <a:pos x="517" y="869"/>
              </a:cxn>
              <a:cxn ang="0">
                <a:pos x="517" y="217"/>
              </a:cxn>
              <a:cxn ang="0">
                <a:pos x="444" y="145"/>
              </a:cxn>
              <a:cxn ang="0">
                <a:pos x="444" y="941"/>
              </a:cxn>
              <a:cxn ang="0">
                <a:pos x="589" y="796"/>
              </a:cxn>
              <a:cxn ang="0">
                <a:pos x="662" y="724"/>
              </a:cxn>
              <a:cxn ang="0">
                <a:pos x="662" y="362"/>
              </a:cxn>
              <a:cxn ang="0">
                <a:pos x="589" y="290"/>
              </a:cxn>
              <a:cxn ang="0">
                <a:pos x="589" y="796"/>
              </a:cxn>
            </a:cxnLst>
            <a:rect l="0" t="0" r="r" b="b"/>
            <a:pathLst>
              <a:path w="1685" h="1572">
                <a:moveTo>
                  <a:pt x="1096" y="796"/>
                </a:moveTo>
                <a:cubicBezTo>
                  <a:pt x="1236" y="657"/>
                  <a:pt x="1236" y="429"/>
                  <a:pt x="1096" y="290"/>
                </a:cubicBezTo>
                <a:cubicBezTo>
                  <a:pt x="1024" y="362"/>
                  <a:pt x="1024" y="362"/>
                  <a:pt x="1024" y="362"/>
                </a:cubicBezTo>
                <a:cubicBezTo>
                  <a:pt x="1123" y="462"/>
                  <a:pt x="1123" y="624"/>
                  <a:pt x="1024" y="724"/>
                </a:cubicBezTo>
                <a:lnTo>
                  <a:pt x="1096" y="796"/>
                </a:lnTo>
                <a:close/>
                <a:moveTo>
                  <a:pt x="744" y="665"/>
                </a:moveTo>
                <a:cubicBezTo>
                  <a:pt x="461" y="1419"/>
                  <a:pt x="461" y="1419"/>
                  <a:pt x="461" y="1419"/>
                </a:cubicBezTo>
                <a:cubicBezTo>
                  <a:pt x="1224" y="1419"/>
                  <a:pt x="1224" y="1419"/>
                  <a:pt x="1224" y="1419"/>
                </a:cubicBezTo>
                <a:cubicBezTo>
                  <a:pt x="941" y="665"/>
                  <a:pt x="941" y="665"/>
                  <a:pt x="941" y="665"/>
                </a:cubicBezTo>
                <a:cubicBezTo>
                  <a:pt x="974" y="637"/>
                  <a:pt x="996" y="595"/>
                  <a:pt x="996" y="548"/>
                </a:cubicBezTo>
                <a:cubicBezTo>
                  <a:pt x="996" y="463"/>
                  <a:pt x="927" y="395"/>
                  <a:pt x="843" y="395"/>
                </a:cubicBezTo>
                <a:cubicBezTo>
                  <a:pt x="758" y="395"/>
                  <a:pt x="689" y="463"/>
                  <a:pt x="689" y="548"/>
                </a:cubicBezTo>
                <a:cubicBezTo>
                  <a:pt x="689" y="595"/>
                  <a:pt x="711" y="637"/>
                  <a:pt x="744" y="665"/>
                </a:cubicBezTo>
                <a:close/>
                <a:moveTo>
                  <a:pt x="978" y="1055"/>
                </a:moveTo>
                <a:cubicBezTo>
                  <a:pt x="1076" y="1316"/>
                  <a:pt x="1076" y="1316"/>
                  <a:pt x="1076" y="1316"/>
                </a:cubicBezTo>
                <a:cubicBezTo>
                  <a:pt x="609" y="1316"/>
                  <a:pt x="609" y="1316"/>
                  <a:pt x="609" y="1316"/>
                </a:cubicBezTo>
                <a:cubicBezTo>
                  <a:pt x="707" y="1055"/>
                  <a:pt x="707" y="1055"/>
                  <a:pt x="707" y="1055"/>
                </a:cubicBezTo>
                <a:lnTo>
                  <a:pt x="978" y="1055"/>
                </a:lnTo>
                <a:close/>
                <a:moveTo>
                  <a:pt x="840" y="701"/>
                </a:moveTo>
                <a:cubicBezTo>
                  <a:pt x="841" y="702"/>
                  <a:pt x="842" y="702"/>
                  <a:pt x="843" y="702"/>
                </a:cubicBezTo>
                <a:cubicBezTo>
                  <a:pt x="844" y="702"/>
                  <a:pt x="844" y="702"/>
                  <a:pt x="845" y="701"/>
                </a:cubicBezTo>
                <a:cubicBezTo>
                  <a:pt x="940" y="953"/>
                  <a:pt x="940" y="953"/>
                  <a:pt x="940" y="953"/>
                </a:cubicBezTo>
                <a:cubicBezTo>
                  <a:pt x="746" y="953"/>
                  <a:pt x="746" y="953"/>
                  <a:pt x="746" y="953"/>
                </a:cubicBezTo>
                <a:lnTo>
                  <a:pt x="840" y="701"/>
                </a:lnTo>
                <a:close/>
                <a:moveTo>
                  <a:pt x="1168" y="869"/>
                </a:moveTo>
                <a:cubicBezTo>
                  <a:pt x="1241" y="941"/>
                  <a:pt x="1241" y="941"/>
                  <a:pt x="1241" y="941"/>
                </a:cubicBezTo>
                <a:cubicBezTo>
                  <a:pt x="1460" y="722"/>
                  <a:pt x="1460" y="364"/>
                  <a:pt x="1241" y="145"/>
                </a:cubicBezTo>
                <a:cubicBezTo>
                  <a:pt x="1168" y="217"/>
                  <a:pt x="1168" y="217"/>
                  <a:pt x="1168" y="217"/>
                </a:cubicBezTo>
                <a:cubicBezTo>
                  <a:pt x="1348" y="397"/>
                  <a:pt x="1348" y="689"/>
                  <a:pt x="1168" y="869"/>
                </a:cubicBezTo>
                <a:close/>
                <a:moveTo>
                  <a:pt x="433" y="1572"/>
                </a:moveTo>
                <a:cubicBezTo>
                  <a:pt x="1252" y="1572"/>
                  <a:pt x="1252" y="1572"/>
                  <a:pt x="1252" y="1572"/>
                </a:cubicBezTo>
                <a:cubicBezTo>
                  <a:pt x="1252" y="1470"/>
                  <a:pt x="1252" y="1470"/>
                  <a:pt x="1252" y="1470"/>
                </a:cubicBezTo>
                <a:cubicBezTo>
                  <a:pt x="433" y="1470"/>
                  <a:pt x="433" y="1470"/>
                  <a:pt x="433" y="1470"/>
                </a:cubicBezTo>
                <a:lnTo>
                  <a:pt x="433" y="1572"/>
                </a:lnTo>
                <a:close/>
                <a:moveTo>
                  <a:pt x="372" y="72"/>
                </a:moveTo>
                <a:cubicBezTo>
                  <a:pt x="300" y="0"/>
                  <a:pt x="300" y="0"/>
                  <a:pt x="300" y="0"/>
                </a:cubicBezTo>
                <a:cubicBezTo>
                  <a:pt x="0" y="299"/>
                  <a:pt x="0" y="787"/>
                  <a:pt x="300" y="1086"/>
                </a:cubicBezTo>
                <a:cubicBezTo>
                  <a:pt x="372" y="1014"/>
                  <a:pt x="372" y="1014"/>
                  <a:pt x="372" y="1014"/>
                </a:cubicBezTo>
                <a:cubicBezTo>
                  <a:pt x="113" y="754"/>
                  <a:pt x="113" y="332"/>
                  <a:pt x="372" y="72"/>
                </a:cubicBezTo>
                <a:close/>
                <a:moveTo>
                  <a:pt x="1386" y="0"/>
                </a:moveTo>
                <a:cubicBezTo>
                  <a:pt x="1313" y="72"/>
                  <a:pt x="1313" y="72"/>
                  <a:pt x="1313" y="72"/>
                </a:cubicBezTo>
                <a:cubicBezTo>
                  <a:pt x="1573" y="332"/>
                  <a:pt x="1573" y="754"/>
                  <a:pt x="1313" y="1014"/>
                </a:cubicBezTo>
                <a:cubicBezTo>
                  <a:pt x="1386" y="1086"/>
                  <a:pt x="1386" y="1086"/>
                  <a:pt x="1386" y="1086"/>
                </a:cubicBezTo>
                <a:cubicBezTo>
                  <a:pt x="1685" y="787"/>
                  <a:pt x="1685" y="299"/>
                  <a:pt x="1386" y="0"/>
                </a:cubicBezTo>
                <a:close/>
                <a:moveTo>
                  <a:pt x="444" y="941"/>
                </a:moveTo>
                <a:cubicBezTo>
                  <a:pt x="517" y="869"/>
                  <a:pt x="517" y="869"/>
                  <a:pt x="517" y="869"/>
                </a:cubicBezTo>
                <a:cubicBezTo>
                  <a:pt x="337" y="689"/>
                  <a:pt x="337" y="397"/>
                  <a:pt x="517" y="217"/>
                </a:cubicBezTo>
                <a:cubicBezTo>
                  <a:pt x="444" y="145"/>
                  <a:pt x="444" y="145"/>
                  <a:pt x="444" y="145"/>
                </a:cubicBezTo>
                <a:cubicBezTo>
                  <a:pt x="225" y="364"/>
                  <a:pt x="225" y="722"/>
                  <a:pt x="444" y="941"/>
                </a:cubicBezTo>
                <a:close/>
                <a:moveTo>
                  <a:pt x="589" y="796"/>
                </a:moveTo>
                <a:cubicBezTo>
                  <a:pt x="662" y="724"/>
                  <a:pt x="662" y="724"/>
                  <a:pt x="662" y="724"/>
                </a:cubicBezTo>
                <a:cubicBezTo>
                  <a:pt x="562" y="624"/>
                  <a:pt x="562" y="462"/>
                  <a:pt x="662" y="362"/>
                </a:cubicBezTo>
                <a:cubicBezTo>
                  <a:pt x="589" y="290"/>
                  <a:pt x="589" y="290"/>
                  <a:pt x="589" y="290"/>
                </a:cubicBezTo>
                <a:cubicBezTo>
                  <a:pt x="450" y="429"/>
                  <a:pt x="450" y="657"/>
                  <a:pt x="589" y="796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34269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>
              <a:solidFill>
                <a:srgbClr val="39393B"/>
              </a:solidFill>
              <a:latin typeface="Arial"/>
              <a:ea typeface=""/>
              <a:cs typeface=""/>
            </a:endParaRPr>
          </a:p>
        </p:txBody>
      </p:sp>
      <p:sp>
        <p:nvSpPr>
          <p:cNvPr id="105" name="Freeform 41">
            <a:extLst>
              <a:ext uri="{FF2B5EF4-FFF2-40B4-BE49-F238E27FC236}">
                <a16:creationId xmlns:a16="http://schemas.microsoft.com/office/drawing/2014/main" id="{60825AC7-1E75-AA4C-8A82-984BDEEC8D57}"/>
              </a:ext>
            </a:extLst>
          </p:cNvPr>
          <p:cNvSpPr>
            <a:spLocks noEditPoints="1"/>
          </p:cNvSpPr>
          <p:nvPr/>
        </p:nvSpPr>
        <p:spPr bwMode="auto">
          <a:xfrm>
            <a:off x="6855585" y="4420137"/>
            <a:ext cx="111392" cy="108942"/>
          </a:xfrm>
          <a:custGeom>
            <a:avLst/>
            <a:gdLst/>
            <a:ahLst/>
            <a:cxnLst>
              <a:cxn ang="0">
                <a:pos x="1096" y="796"/>
              </a:cxn>
              <a:cxn ang="0">
                <a:pos x="1096" y="290"/>
              </a:cxn>
              <a:cxn ang="0">
                <a:pos x="1024" y="362"/>
              </a:cxn>
              <a:cxn ang="0">
                <a:pos x="1024" y="724"/>
              </a:cxn>
              <a:cxn ang="0">
                <a:pos x="1096" y="796"/>
              </a:cxn>
              <a:cxn ang="0">
                <a:pos x="744" y="665"/>
              </a:cxn>
              <a:cxn ang="0">
                <a:pos x="461" y="1419"/>
              </a:cxn>
              <a:cxn ang="0">
                <a:pos x="1224" y="1419"/>
              </a:cxn>
              <a:cxn ang="0">
                <a:pos x="941" y="665"/>
              </a:cxn>
              <a:cxn ang="0">
                <a:pos x="996" y="548"/>
              </a:cxn>
              <a:cxn ang="0">
                <a:pos x="843" y="395"/>
              </a:cxn>
              <a:cxn ang="0">
                <a:pos x="689" y="548"/>
              </a:cxn>
              <a:cxn ang="0">
                <a:pos x="744" y="665"/>
              </a:cxn>
              <a:cxn ang="0">
                <a:pos x="978" y="1055"/>
              </a:cxn>
              <a:cxn ang="0">
                <a:pos x="1076" y="1316"/>
              </a:cxn>
              <a:cxn ang="0">
                <a:pos x="609" y="1316"/>
              </a:cxn>
              <a:cxn ang="0">
                <a:pos x="707" y="1055"/>
              </a:cxn>
              <a:cxn ang="0">
                <a:pos x="978" y="1055"/>
              </a:cxn>
              <a:cxn ang="0">
                <a:pos x="840" y="701"/>
              </a:cxn>
              <a:cxn ang="0">
                <a:pos x="843" y="702"/>
              </a:cxn>
              <a:cxn ang="0">
                <a:pos x="845" y="701"/>
              </a:cxn>
              <a:cxn ang="0">
                <a:pos x="940" y="953"/>
              </a:cxn>
              <a:cxn ang="0">
                <a:pos x="746" y="953"/>
              </a:cxn>
              <a:cxn ang="0">
                <a:pos x="840" y="701"/>
              </a:cxn>
              <a:cxn ang="0">
                <a:pos x="1168" y="869"/>
              </a:cxn>
              <a:cxn ang="0">
                <a:pos x="1241" y="941"/>
              </a:cxn>
              <a:cxn ang="0">
                <a:pos x="1241" y="145"/>
              </a:cxn>
              <a:cxn ang="0">
                <a:pos x="1168" y="217"/>
              </a:cxn>
              <a:cxn ang="0">
                <a:pos x="1168" y="869"/>
              </a:cxn>
              <a:cxn ang="0">
                <a:pos x="433" y="1572"/>
              </a:cxn>
              <a:cxn ang="0">
                <a:pos x="1252" y="1572"/>
              </a:cxn>
              <a:cxn ang="0">
                <a:pos x="1252" y="1470"/>
              </a:cxn>
              <a:cxn ang="0">
                <a:pos x="433" y="1470"/>
              </a:cxn>
              <a:cxn ang="0">
                <a:pos x="433" y="1572"/>
              </a:cxn>
              <a:cxn ang="0">
                <a:pos x="372" y="72"/>
              </a:cxn>
              <a:cxn ang="0">
                <a:pos x="300" y="0"/>
              </a:cxn>
              <a:cxn ang="0">
                <a:pos x="300" y="1086"/>
              </a:cxn>
              <a:cxn ang="0">
                <a:pos x="372" y="1014"/>
              </a:cxn>
              <a:cxn ang="0">
                <a:pos x="372" y="72"/>
              </a:cxn>
              <a:cxn ang="0">
                <a:pos x="1386" y="0"/>
              </a:cxn>
              <a:cxn ang="0">
                <a:pos x="1313" y="72"/>
              </a:cxn>
              <a:cxn ang="0">
                <a:pos x="1313" y="1014"/>
              </a:cxn>
              <a:cxn ang="0">
                <a:pos x="1386" y="1086"/>
              </a:cxn>
              <a:cxn ang="0">
                <a:pos x="1386" y="0"/>
              </a:cxn>
              <a:cxn ang="0">
                <a:pos x="444" y="941"/>
              </a:cxn>
              <a:cxn ang="0">
                <a:pos x="517" y="869"/>
              </a:cxn>
              <a:cxn ang="0">
                <a:pos x="517" y="217"/>
              </a:cxn>
              <a:cxn ang="0">
                <a:pos x="444" y="145"/>
              </a:cxn>
              <a:cxn ang="0">
                <a:pos x="444" y="941"/>
              </a:cxn>
              <a:cxn ang="0">
                <a:pos x="589" y="796"/>
              </a:cxn>
              <a:cxn ang="0">
                <a:pos x="662" y="724"/>
              </a:cxn>
              <a:cxn ang="0">
                <a:pos x="662" y="362"/>
              </a:cxn>
              <a:cxn ang="0">
                <a:pos x="589" y="290"/>
              </a:cxn>
              <a:cxn ang="0">
                <a:pos x="589" y="796"/>
              </a:cxn>
            </a:cxnLst>
            <a:rect l="0" t="0" r="r" b="b"/>
            <a:pathLst>
              <a:path w="1685" h="1572">
                <a:moveTo>
                  <a:pt x="1096" y="796"/>
                </a:moveTo>
                <a:cubicBezTo>
                  <a:pt x="1236" y="657"/>
                  <a:pt x="1236" y="429"/>
                  <a:pt x="1096" y="290"/>
                </a:cubicBezTo>
                <a:cubicBezTo>
                  <a:pt x="1024" y="362"/>
                  <a:pt x="1024" y="362"/>
                  <a:pt x="1024" y="362"/>
                </a:cubicBezTo>
                <a:cubicBezTo>
                  <a:pt x="1123" y="462"/>
                  <a:pt x="1123" y="624"/>
                  <a:pt x="1024" y="724"/>
                </a:cubicBezTo>
                <a:lnTo>
                  <a:pt x="1096" y="796"/>
                </a:lnTo>
                <a:close/>
                <a:moveTo>
                  <a:pt x="744" y="665"/>
                </a:moveTo>
                <a:cubicBezTo>
                  <a:pt x="461" y="1419"/>
                  <a:pt x="461" y="1419"/>
                  <a:pt x="461" y="1419"/>
                </a:cubicBezTo>
                <a:cubicBezTo>
                  <a:pt x="1224" y="1419"/>
                  <a:pt x="1224" y="1419"/>
                  <a:pt x="1224" y="1419"/>
                </a:cubicBezTo>
                <a:cubicBezTo>
                  <a:pt x="941" y="665"/>
                  <a:pt x="941" y="665"/>
                  <a:pt x="941" y="665"/>
                </a:cubicBezTo>
                <a:cubicBezTo>
                  <a:pt x="974" y="637"/>
                  <a:pt x="996" y="595"/>
                  <a:pt x="996" y="548"/>
                </a:cubicBezTo>
                <a:cubicBezTo>
                  <a:pt x="996" y="463"/>
                  <a:pt x="927" y="395"/>
                  <a:pt x="843" y="395"/>
                </a:cubicBezTo>
                <a:cubicBezTo>
                  <a:pt x="758" y="395"/>
                  <a:pt x="689" y="463"/>
                  <a:pt x="689" y="548"/>
                </a:cubicBezTo>
                <a:cubicBezTo>
                  <a:pt x="689" y="595"/>
                  <a:pt x="711" y="637"/>
                  <a:pt x="744" y="665"/>
                </a:cubicBezTo>
                <a:close/>
                <a:moveTo>
                  <a:pt x="978" y="1055"/>
                </a:moveTo>
                <a:cubicBezTo>
                  <a:pt x="1076" y="1316"/>
                  <a:pt x="1076" y="1316"/>
                  <a:pt x="1076" y="1316"/>
                </a:cubicBezTo>
                <a:cubicBezTo>
                  <a:pt x="609" y="1316"/>
                  <a:pt x="609" y="1316"/>
                  <a:pt x="609" y="1316"/>
                </a:cubicBezTo>
                <a:cubicBezTo>
                  <a:pt x="707" y="1055"/>
                  <a:pt x="707" y="1055"/>
                  <a:pt x="707" y="1055"/>
                </a:cubicBezTo>
                <a:lnTo>
                  <a:pt x="978" y="1055"/>
                </a:lnTo>
                <a:close/>
                <a:moveTo>
                  <a:pt x="840" y="701"/>
                </a:moveTo>
                <a:cubicBezTo>
                  <a:pt x="841" y="702"/>
                  <a:pt x="842" y="702"/>
                  <a:pt x="843" y="702"/>
                </a:cubicBezTo>
                <a:cubicBezTo>
                  <a:pt x="844" y="702"/>
                  <a:pt x="844" y="702"/>
                  <a:pt x="845" y="701"/>
                </a:cubicBezTo>
                <a:cubicBezTo>
                  <a:pt x="940" y="953"/>
                  <a:pt x="940" y="953"/>
                  <a:pt x="940" y="953"/>
                </a:cubicBezTo>
                <a:cubicBezTo>
                  <a:pt x="746" y="953"/>
                  <a:pt x="746" y="953"/>
                  <a:pt x="746" y="953"/>
                </a:cubicBezTo>
                <a:lnTo>
                  <a:pt x="840" y="701"/>
                </a:lnTo>
                <a:close/>
                <a:moveTo>
                  <a:pt x="1168" y="869"/>
                </a:moveTo>
                <a:cubicBezTo>
                  <a:pt x="1241" y="941"/>
                  <a:pt x="1241" y="941"/>
                  <a:pt x="1241" y="941"/>
                </a:cubicBezTo>
                <a:cubicBezTo>
                  <a:pt x="1460" y="722"/>
                  <a:pt x="1460" y="364"/>
                  <a:pt x="1241" y="145"/>
                </a:cubicBezTo>
                <a:cubicBezTo>
                  <a:pt x="1168" y="217"/>
                  <a:pt x="1168" y="217"/>
                  <a:pt x="1168" y="217"/>
                </a:cubicBezTo>
                <a:cubicBezTo>
                  <a:pt x="1348" y="397"/>
                  <a:pt x="1348" y="689"/>
                  <a:pt x="1168" y="869"/>
                </a:cubicBezTo>
                <a:close/>
                <a:moveTo>
                  <a:pt x="433" y="1572"/>
                </a:moveTo>
                <a:cubicBezTo>
                  <a:pt x="1252" y="1572"/>
                  <a:pt x="1252" y="1572"/>
                  <a:pt x="1252" y="1572"/>
                </a:cubicBezTo>
                <a:cubicBezTo>
                  <a:pt x="1252" y="1470"/>
                  <a:pt x="1252" y="1470"/>
                  <a:pt x="1252" y="1470"/>
                </a:cubicBezTo>
                <a:cubicBezTo>
                  <a:pt x="433" y="1470"/>
                  <a:pt x="433" y="1470"/>
                  <a:pt x="433" y="1470"/>
                </a:cubicBezTo>
                <a:lnTo>
                  <a:pt x="433" y="1572"/>
                </a:lnTo>
                <a:close/>
                <a:moveTo>
                  <a:pt x="372" y="72"/>
                </a:moveTo>
                <a:cubicBezTo>
                  <a:pt x="300" y="0"/>
                  <a:pt x="300" y="0"/>
                  <a:pt x="300" y="0"/>
                </a:cubicBezTo>
                <a:cubicBezTo>
                  <a:pt x="0" y="299"/>
                  <a:pt x="0" y="787"/>
                  <a:pt x="300" y="1086"/>
                </a:cubicBezTo>
                <a:cubicBezTo>
                  <a:pt x="372" y="1014"/>
                  <a:pt x="372" y="1014"/>
                  <a:pt x="372" y="1014"/>
                </a:cubicBezTo>
                <a:cubicBezTo>
                  <a:pt x="113" y="754"/>
                  <a:pt x="113" y="332"/>
                  <a:pt x="372" y="72"/>
                </a:cubicBezTo>
                <a:close/>
                <a:moveTo>
                  <a:pt x="1386" y="0"/>
                </a:moveTo>
                <a:cubicBezTo>
                  <a:pt x="1313" y="72"/>
                  <a:pt x="1313" y="72"/>
                  <a:pt x="1313" y="72"/>
                </a:cubicBezTo>
                <a:cubicBezTo>
                  <a:pt x="1573" y="332"/>
                  <a:pt x="1573" y="754"/>
                  <a:pt x="1313" y="1014"/>
                </a:cubicBezTo>
                <a:cubicBezTo>
                  <a:pt x="1386" y="1086"/>
                  <a:pt x="1386" y="1086"/>
                  <a:pt x="1386" y="1086"/>
                </a:cubicBezTo>
                <a:cubicBezTo>
                  <a:pt x="1685" y="787"/>
                  <a:pt x="1685" y="299"/>
                  <a:pt x="1386" y="0"/>
                </a:cubicBezTo>
                <a:close/>
                <a:moveTo>
                  <a:pt x="444" y="941"/>
                </a:moveTo>
                <a:cubicBezTo>
                  <a:pt x="517" y="869"/>
                  <a:pt x="517" y="869"/>
                  <a:pt x="517" y="869"/>
                </a:cubicBezTo>
                <a:cubicBezTo>
                  <a:pt x="337" y="689"/>
                  <a:pt x="337" y="397"/>
                  <a:pt x="517" y="217"/>
                </a:cubicBezTo>
                <a:cubicBezTo>
                  <a:pt x="444" y="145"/>
                  <a:pt x="444" y="145"/>
                  <a:pt x="444" y="145"/>
                </a:cubicBezTo>
                <a:cubicBezTo>
                  <a:pt x="225" y="364"/>
                  <a:pt x="225" y="722"/>
                  <a:pt x="444" y="941"/>
                </a:cubicBezTo>
                <a:close/>
                <a:moveTo>
                  <a:pt x="589" y="796"/>
                </a:moveTo>
                <a:cubicBezTo>
                  <a:pt x="662" y="724"/>
                  <a:pt x="662" y="724"/>
                  <a:pt x="662" y="724"/>
                </a:cubicBezTo>
                <a:cubicBezTo>
                  <a:pt x="562" y="624"/>
                  <a:pt x="562" y="462"/>
                  <a:pt x="662" y="362"/>
                </a:cubicBezTo>
                <a:cubicBezTo>
                  <a:pt x="589" y="290"/>
                  <a:pt x="589" y="290"/>
                  <a:pt x="589" y="290"/>
                </a:cubicBezTo>
                <a:cubicBezTo>
                  <a:pt x="450" y="429"/>
                  <a:pt x="450" y="657"/>
                  <a:pt x="589" y="796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34269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>
              <a:solidFill>
                <a:srgbClr val="39393B"/>
              </a:solidFill>
              <a:latin typeface="Arial"/>
              <a:ea typeface=""/>
              <a:cs typeface=""/>
            </a:endParaRPr>
          </a:p>
        </p:txBody>
      </p:sp>
      <p:sp>
        <p:nvSpPr>
          <p:cNvPr id="106" name="Freeform 41">
            <a:extLst>
              <a:ext uri="{FF2B5EF4-FFF2-40B4-BE49-F238E27FC236}">
                <a16:creationId xmlns:a16="http://schemas.microsoft.com/office/drawing/2014/main" id="{0797EC9A-9BC3-EB4F-9404-B0B259E95363}"/>
              </a:ext>
            </a:extLst>
          </p:cNvPr>
          <p:cNvSpPr>
            <a:spLocks noEditPoints="1"/>
          </p:cNvSpPr>
          <p:nvPr/>
        </p:nvSpPr>
        <p:spPr bwMode="auto">
          <a:xfrm>
            <a:off x="6758257" y="4351183"/>
            <a:ext cx="111392" cy="108942"/>
          </a:xfrm>
          <a:custGeom>
            <a:avLst/>
            <a:gdLst/>
            <a:ahLst/>
            <a:cxnLst>
              <a:cxn ang="0">
                <a:pos x="1096" y="796"/>
              </a:cxn>
              <a:cxn ang="0">
                <a:pos x="1096" y="290"/>
              </a:cxn>
              <a:cxn ang="0">
                <a:pos x="1024" y="362"/>
              </a:cxn>
              <a:cxn ang="0">
                <a:pos x="1024" y="724"/>
              </a:cxn>
              <a:cxn ang="0">
                <a:pos x="1096" y="796"/>
              </a:cxn>
              <a:cxn ang="0">
                <a:pos x="744" y="665"/>
              </a:cxn>
              <a:cxn ang="0">
                <a:pos x="461" y="1419"/>
              </a:cxn>
              <a:cxn ang="0">
                <a:pos x="1224" y="1419"/>
              </a:cxn>
              <a:cxn ang="0">
                <a:pos x="941" y="665"/>
              </a:cxn>
              <a:cxn ang="0">
                <a:pos x="996" y="548"/>
              </a:cxn>
              <a:cxn ang="0">
                <a:pos x="843" y="395"/>
              </a:cxn>
              <a:cxn ang="0">
                <a:pos x="689" y="548"/>
              </a:cxn>
              <a:cxn ang="0">
                <a:pos x="744" y="665"/>
              </a:cxn>
              <a:cxn ang="0">
                <a:pos x="978" y="1055"/>
              </a:cxn>
              <a:cxn ang="0">
                <a:pos x="1076" y="1316"/>
              </a:cxn>
              <a:cxn ang="0">
                <a:pos x="609" y="1316"/>
              </a:cxn>
              <a:cxn ang="0">
                <a:pos x="707" y="1055"/>
              </a:cxn>
              <a:cxn ang="0">
                <a:pos x="978" y="1055"/>
              </a:cxn>
              <a:cxn ang="0">
                <a:pos x="840" y="701"/>
              </a:cxn>
              <a:cxn ang="0">
                <a:pos x="843" y="702"/>
              </a:cxn>
              <a:cxn ang="0">
                <a:pos x="845" y="701"/>
              </a:cxn>
              <a:cxn ang="0">
                <a:pos x="940" y="953"/>
              </a:cxn>
              <a:cxn ang="0">
                <a:pos x="746" y="953"/>
              </a:cxn>
              <a:cxn ang="0">
                <a:pos x="840" y="701"/>
              </a:cxn>
              <a:cxn ang="0">
                <a:pos x="1168" y="869"/>
              </a:cxn>
              <a:cxn ang="0">
                <a:pos x="1241" y="941"/>
              </a:cxn>
              <a:cxn ang="0">
                <a:pos x="1241" y="145"/>
              </a:cxn>
              <a:cxn ang="0">
                <a:pos x="1168" y="217"/>
              </a:cxn>
              <a:cxn ang="0">
                <a:pos x="1168" y="869"/>
              </a:cxn>
              <a:cxn ang="0">
                <a:pos x="433" y="1572"/>
              </a:cxn>
              <a:cxn ang="0">
                <a:pos x="1252" y="1572"/>
              </a:cxn>
              <a:cxn ang="0">
                <a:pos x="1252" y="1470"/>
              </a:cxn>
              <a:cxn ang="0">
                <a:pos x="433" y="1470"/>
              </a:cxn>
              <a:cxn ang="0">
                <a:pos x="433" y="1572"/>
              </a:cxn>
              <a:cxn ang="0">
                <a:pos x="372" y="72"/>
              </a:cxn>
              <a:cxn ang="0">
                <a:pos x="300" y="0"/>
              </a:cxn>
              <a:cxn ang="0">
                <a:pos x="300" y="1086"/>
              </a:cxn>
              <a:cxn ang="0">
                <a:pos x="372" y="1014"/>
              </a:cxn>
              <a:cxn ang="0">
                <a:pos x="372" y="72"/>
              </a:cxn>
              <a:cxn ang="0">
                <a:pos x="1386" y="0"/>
              </a:cxn>
              <a:cxn ang="0">
                <a:pos x="1313" y="72"/>
              </a:cxn>
              <a:cxn ang="0">
                <a:pos x="1313" y="1014"/>
              </a:cxn>
              <a:cxn ang="0">
                <a:pos x="1386" y="1086"/>
              </a:cxn>
              <a:cxn ang="0">
                <a:pos x="1386" y="0"/>
              </a:cxn>
              <a:cxn ang="0">
                <a:pos x="444" y="941"/>
              </a:cxn>
              <a:cxn ang="0">
                <a:pos x="517" y="869"/>
              </a:cxn>
              <a:cxn ang="0">
                <a:pos x="517" y="217"/>
              </a:cxn>
              <a:cxn ang="0">
                <a:pos x="444" y="145"/>
              </a:cxn>
              <a:cxn ang="0">
                <a:pos x="444" y="941"/>
              </a:cxn>
              <a:cxn ang="0">
                <a:pos x="589" y="796"/>
              </a:cxn>
              <a:cxn ang="0">
                <a:pos x="662" y="724"/>
              </a:cxn>
              <a:cxn ang="0">
                <a:pos x="662" y="362"/>
              </a:cxn>
              <a:cxn ang="0">
                <a:pos x="589" y="290"/>
              </a:cxn>
              <a:cxn ang="0">
                <a:pos x="589" y="796"/>
              </a:cxn>
            </a:cxnLst>
            <a:rect l="0" t="0" r="r" b="b"/>
            <a:pathLst>
              <a:path w="1685" h="1572">
                <a:moveTo>
                  <a:pt x="1096" y="796"/>
                </a:moveTo>
                <a:cubicBezTo>
                  <a:pt x="1236" y="657"/>
                  <a:pt x="1236" y="429"/>
                  <a:pt x="1096" y="290"/>
                </a:cubicBezTo>
                <a:cubicBezTo>
                  <a:pt x="1024" y="362"/>
                  <a:pt x="1024" y="362"/>
                  <a:pt x="1024" y="362"/>
                </a:cubicBezTo>
                <a:cubicBezTo>
                  <a:pt x="1123" y="462"/>
                  <a:pt x="1123" y="624"/>
                  <a:pt x="1024" y="724"/>
                </a:cubicBezTo>
                <a:lnTo>
                  <a:pt x="1096" y="796"/>
                </a:lnTo>
                <a:close/>
                <a:moveTo>
                  <a:pt x="744" y="665"/>
                </a:moveTo>
                <a:cubicBezTo>
                  <a:pt x="461" y="1419"/>
                  <a:pt x="461" y="1419"/>
                  <a:pt x="461" y="1419"/>
                </a:cubicBezTo>
                <a:cubicBezTo>
                  <a:pt x="1224" y="1419"/>
                  <a:pt x="1224" y="1419"/>
                  <a:pt x="1224" y="1419"/>
                </a:cubicBezTo>
                <a:cubicBezTo>
                  <a:pt x="941" y="665"/>
                  <a:pt x="941" y="665"/>
                  <a:pt x="941" y="665"/>
                </a:cubicBezTo>
                <a:cubicBezTo>
                  <a:pt x="974" y="637"/>
                  <a:pt x="996" y="595"/>
                  <a:pt x="996" y="548"/>
                </a:cubicBezTo>
                <a:cubicBezTo>
                  <a:pt x="996" y="463"/>
                  <a:pt x="927" y="395"/>
                  <a:pt x="843" y="395"/>
                </a:cubicBezTo>
                <a:cubicBezTo>
                  <a:pt x="758" y="395"/>
                  <a:pt x="689" y="463"/>
                  <a:pt x="689" y="548"/>
                </a:cubicBezTo>
                <a:cubicBezTo>
                  <a:pt x="689" y="595"/>
                  <a:pt x="711" y="637"/>
                  <a:pt x="744" y="665"/>
                </a:cubicBezTo>
                <a:close/>
                <a:moveTo>
                  <a:pt x="978" y="1055"/>
                </a:moveTo>
                <a:cubicBezTo>
                  <a:pt x="1076" y="1316"/>
                  <a:pt x="1076" y="1316"/>
                  <a:pt x="1076" y="1316"/>
                </a:cubicBezTo>
                <a:cubicBezTo>
                  <a:pt x="609" y="1316"/>
                  <a:pt x="609" y="1316"/>
                  <a:pt x="609" y="1316"/>
                </a:cubicBezTo>
                <a:cubicBezTo>
                  <a:pt x="707" y="1055"/>
                  <a:pt x="707" y="1055"/>
                  <a:pt x="707" y="1055"/>
                </a:cubicBezTo>
                <a:lnTo>
                  <a:pt x="978" y="1055"/>
                </a:lnTo>
                <a:close/>
                <a:moveTo>
                  <a:pt x="840" y="701"/>
                </a:moveTo>
                <a:cubicBezTo>
                  <a:pt x="841" y="702"/>
                  <a:pt x="842" y="702"/>
                  <a:pt x="843" y="702"/>
                </a:cubicBezTo>
                <a:cubicBezTo>
                  <a:pt x="844" y="702"/>
                  <a:pt x="844" y="702"/>
                  <a:pt x="845" y="701"/>
                </a:cubicBezTo>
                <a:cubicBezTo>
                  <a:pt x="940" y="953"/>
                  <a:pt x="940" y="953"/>
                  <a:pt x="940" y="953"/>
                </a:cubicBezTo>
                <a:cubicBezTo>
                  <a:pt x="746" y="953"/>
                  <a:pt x="746" y="953"/>
                  <a:pt x="746" y="953"/>
                </a:cubicBezTo>
                <a:lnTo>
                  <a:pt x="840" y="701"/>
                </a:lnTo>
                <a:close/>
                <a:moveTo>
                  <a:pt x="1168" y="869"/>
                </a:moveTo>
                <a:cubicBezTo>
                  <a:pt x="1241" y="941"/>
                  <a:pt x="1241" y="941"/>
                  <a:pt x="1241" y="941"/>
                </a:cubicBezTo>
                <a:cubicBezTo>
                  <a:pt x="1460" y="722"/>
                  <a:pt x="1460" y="364"/>
                  <a:pt x="1241" y="145"/>
                </a:cubicBezTo>
                <a:cubicBezTo>
                  <a:pt x="1168" y="217"/>
                  <a:pt x="1168" y="217"/>
                  <a:pt x="1168" y="217"/>
                </a:cubicBezTo>
                <a:cubicBezTo>
                  <a:pt x="1348" y="397"/>
                  <a:pt x="1348" y="689"/>
                  <a:pt x="1168" y="869"/>
                </a:cubicBezTo>
                <a:close/>
                <a:moveTo>
                  <a:pt x="433" y="1572"/>
                </a:moveTo>
                <a:cubicBezTo>
                  <a:pt x="1252" y="1572"/>
                  <a:pt x="1252" y="1572"/>
                  <a:pt x="1252" y="1572"/>
                </a:cubicBezTo>
                <a:cubicBezTo>
                  <a:pt x="1252" y="1470"/>
                  <a:pt x="1252" y="1470"/>
                  <a:pt x="1252" y="1470"/>
                </a:cubicBezTo>
                <a:cubicBezTo>
                  <a:pt x="433" y="1470"/>
                  <a:pt x="433" y="1470"/>
                  <a:pt x="433" y="1470"/>
                </a:cubicBezTo>
                <a:lnTo>
                  <a:pt x="433" y="1572"/>
                </a:lnTo>
                <a:close/>
                <a:moveTo>
                  <a:pt x="372" y="72"/>
                </a:moveTo>
                <a:cubicBezTo>
                  <a:pt x="300" y="0"/>
                  <a:pt x="300" y="0"/>
                  <a:pt x="300" y="0"/>
                </a:cubicBezTo>
                <a:cubicBezTo>
                  <a:pt x="0" y="299"/>
                  <a:pt x="0" y="787"/>
                  <a:pt x="300" y="1086"/>
                </a:cubicBezTo>
                <a:cubicBezTo>
                  <a:pt x="372" y="1014"/>
                  <a:pt x="372" y="1014"/>
                  <a:pt x="372" y="1014"/>
                </a:cubicBezTo>
                <a:cubicBezTo>
                  <a:pt x="113" y="754"/>
                  <a:pt x="113" y="332"/>
                  <a:pt x="372" y="72"/>
                </a:cubicBezTo>
                <a:close/>
                <a:moveTo>
                  <a:pt x="1386" y="0"/>
                </a:moveTo>
                <a:cubicBezTo>
                  <a:pt x="1313" y="72"/>
                  <a:pt x="1313" y="72"/>
                  <a:pt x="1313" y="72"/>
                </a:cubicBezTo>
                <a:cubicBezTo>
                  <a:pt x="1573" y="332"/>
                  <a:pt x="1573" y="754"/>
                  <a:pt x="1313" y="1014"/>
                </a:cubicBezTo>
                <a:cubicBezTo>
                  <a:pt x="1386" y="1086"/>
                  <a:pt x="1386" y="1086"/>
                  <a:pt x="1386" y="1086"/>
                </a:cubicBezTo>
                <a:cubicBezTo>
                  <a:pt x="1685" y="787"/>
                  <a:pt x="1685" y="299"/>
                  <a:pt x="1386" y="0"/>
                </a:cubicBezTo>
                <a:close/>
                <a:moveTo>
                  <a:pt x="444" y="941"/>
                </a:moveTo>
                <a:cubicBezTo>
                  <a:pt x="517" y="869"/>
                  <a:pt x="517" y="869"/>
                  <a:pt x="517" y="869"/>
                </a:cubicBezTo>
                <a:cubicBezTo>
                  <a:pt x="337" y="689"/>
                  <a:pt x="337" y="397"/>
                  <a:pt x="517" y="217"/>
                </a:cubicBezTo>
                <a:cubicBezTo>
                  <a:pt x="444" y="145"/>
                  <a:pt x="444" y="145"/>
                  <a:pt x="444" y="145"/>
                </a:cubicBezTo>
                <a:cubicBezTo>
                  <a:pt x="225" y="364"/>
                  <a:pt x="225" y="722"/>
                  <a:pt x="444" y="941"/>
                </a:cubicBezTo>
                <a:close/>
                <a:moveTo>
                  <a:pt x="589" y="796"/>
                </a:moveTo>
                <a:cubicBezTo>
                  <a:pt x="662" y="724"/>
                  <a:pt x="662" y="724"/>
                  <a:pt x="662" y="724"/>
                </a:cubicBezTo>
                <a:cubicBezTo>
                  <a:pt x="562" y="624"/>
                  <a:pt x="562" y="462"/>
                  <a:pt x="662" y="362"/>
                </a:cubicBezTo>
                <a:cubicBezTo>
                  <a:pt x="589" y="290"/>
                  <a:pt x="589" y="290"/>
                  <a:pt x="589" y="290"/>
                </a:cubicBezTo>
                <a:cubicBezTo>
                  <a:pt x="450" y="429"/>
                  <a:pt x="450" y="657"/>
                  <a:pt x="589" y="796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defTabSz="34269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13">
              <a:solidFill>
                <a:srgbClr val="39393B"/>
              </a:solidFill>
              <a:latin typeface="Arial"/>
              <a:ea typeface=""/>
              <a:cs typeface=""/>
            </a:endParaRPr>
          </a:p>
        </p:txBody>
      </p:sp>
      <p:sp>
        <p:nvSpPr>
          <p:cNvPr id="107" name="Freeform 39">
            <a:extLst>
              <a:ext uri="{FF2B5EF4-FFF2-40B4-BE49-F238E27FC236}">
                <a16:creationId xmlns:a16="http://schemas.microsoft.com/office/drawing/2014/main" id="{B89D209B-DB12-5842-961B-341899CACD3C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821453" y="4366254"/>
            <a:ext cx="130352" cy="216787"/>
          </a:xfrm>
          <a:custGeom>
            <a:avLst/>
            <a:gdLst>
              <a:gd name="T0" fmla="*/ 375 w 375"/>
              <a:gd name="T1" fmla="*/ 346 h 624"/>
              <a:gd name="T2" fmla="*/ 375 w 375"/>
              <a:gd name="T3" fmla="*/ 353 h 624"/>
              <a:gd name="T4" fmla="*/ 370 w 375"/>
              <a:gd name="T5" fmla="*/ 366 h 624"/>
              <a:gd name="T6" fmla="*/ 361 w 375"/>
              <a:gd name="T7" fmla="*/ 377 h 624"/>
              <a:gd name="T8" fmla="*/ 348 w 375"/>
              <a:gd name="T9" fmla="*/ 383 h 624"/>
              <a:gd name="T10" fmla="*/ 340 w 375"/>
              <a:gd name="T11" fmla="*/ 482 h 624"/>
              <a:gd name="T12" fmla="*/ 338 w 375"/>
              <a:gd name="T13" fmla="*/ 492 h 624"/>
              <a:gd name="T14" fmla="*/ 332 w 375"/>
              <a:gd name="T15" fmla="*/ 506 h 624"/>
              <a:gd name="T16" fmla="*/ 321 w 375"/>
              <a:gd name="T17" fmla="*/ 517 h 624"/>
              <a:gd name="T18" fmla="*/ 307 w 375"/>
              <a:gd name="T19" fmla="*/ 523 h 624"/>
              <a:gd name="T20" fmla="*/ 257 w 375"/>
              <a:gd name="T21" fmla="*/ 525 h 624"/>
              <a:gd name="T22" fmla="*/ 257 w 375"/>
              <a:gd name="T23" fmla="*/ 581 h 624"/>
              <a:gd name="T24" fmla="*/ 254 w 375"/>
              <a:gd name="T25" fmla="*/ 598 h 624"/>
              <a:gd name="T26" fmla="*/ 244 w 375"/>
              <a:gd name="T27" fmla="*/ 611 h 624"/>
              <a:gd name="T28" fmla="*/ 232 w 375"/>
              <a:gd name="T29" fmla="*/ 621 h 624"/>
              <a:gd name="T30" fmla="*/ 214 w 375"/>
              <a:gd name="T31" fmla="*/ 624 h 624"/>
              <a:gd name="T32" fmla="*/ 125 w 375"/>
              <a:gd name="T33" fmla="*/ 624 h 624"/>
              <a:gd name="T34" fmla="*/ 109 w 375"/>
              <a:gd name="T35" fmla="*/ 621 h 624"/>
              <a:gd name="T36" fmla="*/ 96 w 375"/>
              <a:gd name="T37" fmla="*/ 611 h 624"/>
              <a:gd name="T38" fmla="*/ 86 w 375"/>
              <a:gd name="T39" fmla="*/ 598 h 624"/>
              <a:gd name="T40" fmla="*/ 83 w 375"/>
              <a:gd name="T41" fmla="*/ 581 h 624"/>
              <a:gd name="T42" fmla="*/ 42 w 375"/>
              <a:gd name="T43" fmla="*/ 525 h 624"/>
              <a:gd name="T44" fmla="*/ 34 w 375"/>
              <a:gd name="T45" fmla="*/ 523 h 624"/>
              <a:gd name="T46" fmla="*/ 18 w 375"/>
              <a:gd name="T47" fmla="*/ 517 h 624"/>
              <a:gd name="T48" fmla="*/ 7 w 375"/>
              <a:gd name="T49" fmla="*/ 506 h 624"/>
              <a:gd name="T50" fmla="*/ 0 w 375"/>
              <a:gd name="T51" fmla="*/ 492 h 624"/>
              <a:gd name="T52" fmla="*/ 0 w 375"/>
              <a:gd name="T53" fmla="*/ 142 h 624"/>
              <a:gd name="T54" fmla="*/ 0 w 375"/>
              <a:gd name="T55" fmla="*/ 134 h 624"/>
              <a:gd name="T56" fmla="*/ 7 w 375"/>
              <a:gd name="T57" fmla="*/ 118 h 624"/>
              <a:gd name="T58" fmla="*/ 18 w 375"/>
              <a:gd name="T59" fmla="*/ 107 h 624"/>
              <a:gd name="T60" fmla="*/ 34 w 375"/>
              <a:gd name="T61" fmla="*/ 101 h 624"/>
              <a:gd name="T62" fmla="*/ 83 w 375"/>
              <a:gd name="T63" fmla="*/ 99 h 624"/>
              <a:gd name="T64" fmla="*/ 83 w 375"/>
              <a:gd name="T65" fmla="*/ 44 h 624"/>
              <a:gd name="T66" fmla="*/ 86 w 375"/>
              <a:gd name="T67" fmla="*/ 28 h 624"/>
              <a:gd name="T68" fmla="*/ 96 w 375"/>
              <a:gd name="T69" fmla="*/ 13 h 624"/>
              <a:gd name="T70" fmla="*/ 109 w 375"/>
              <a:gd name="T71" fmla="*/ 4 h 624"/>
              <a:gd name="T72" fmla="*/ 125 w 375"/>
              <a:gd name="T73" fmla="*/ 0 h 624"/>
              <a:gd name="T74" fmla="*/ 214 w 375"/>
              <a:gd name="T75" fmla="*/ 0 h 624"/>
              <a:gd name="T76" fmla="*/ 232 w 375"/>
              <a:gd name="T77" fmla="*/ 4 h 624"/>
              <a:gd name="T78" fmla="*/ 244 w 375"/>
              <a:gd name="T79" fmla="*/ 13 h 624"/>
              <a:gd name="T80" fmla="*/ 254 w 375"/>
              <a:gd name="T81" fmla="*/ 28 h 624"/>
              <a:gd name="T82" fmla="*/ 257 w 375"/>
              <a:gd name="T83" fmla="*/ 44 h 624"/>
              <a:gd name="T84" fmla="*/ 297 w 375"/>
              <a:gd name="T85" fmla="*/ 99 h 624"/>
              <a:gd name="T86" fmla="*/ 307 w 375"/>
              <a:gd name="T87" fmla="*/ 101 h 624"/>
              <a:gd name="T88" fmla="*/ 321 w 375"/>
              <a:gd name="T89" fmla="*/ 107 h 624"/>
              <a:gd name="T90" fmla="*/ 332 w 375"/>
              <a:gd name="T91" fmla="*/ 118 h 624"/>
              <a:gd name="T92" fmla="*/ 338 w 375"/>
              <a:gd name="T93" fmla="*/ 134 h 624"/>
              <a:gd name="T94" fmla="*/ 340 w 375"/>
              <a:gd name="T95" fmla="*/ 241 h 624"/>
              <a:gd name="T96" fmla="*/ 348 w 375"/>
              <a:gd name="T97" fmla="*/ 243 h 624"/>
              <a:gd name="T98" fmla="*/ 361 w 375"/>
              <a:gd name="T99" fmla="*/ 248 h 624"/>
              <a:gd name="T100" fmla="*/ 370 w 375"/>
              <a:gd name="T101" fmla="*/ 259 h 624"/>
              <a:gd name="T102" fmla="*/ 375 w 375"/>
              <a:gd name="T103" fmla="*/ 272 h 624"/>
              <a:gd name="T104" fmla="*/ 375 w 375"/>
              <a:gd name="T105" fmla="*/ 279 h 624"/>
              <a:gd name="T106" fmla="*/ 66 w 375"/>
              <a:gd name="T107" fmla="*/ 171 h 624"/>
              <a:gd name="T108" fmla="*/ 275 w 375"/>
              <a:gd name="T109" fmla="*/ 453 h 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75" h="624">
                <a:moveTo>
                  <a:pt x="375" y="279"/>
                </a:moveTo>
                <a:lnTo>
                  <a:pt x="375" y="346"/>
                </a:lnTo>
                <a:lnTo>
                  <a:pt x="375" y="346"/>
                </a:lnTo>
                <a:lnTo>
                  <a:pt x="375" y="353"/>
                </a:lnTo>
                <a:lnTo>
                  <a:pt x="373" y="359"/>
                </a:lnTo>
                <a:lnTo>
                  <a:pt x="370" y="366"/>
                </a:lnTo>
                <a:lnTo>
                  <a:pt x="365" y="372"/>
                </a:lnTo>
                <a:lnTo>
                  <a:pt x="361" y="377"/>
                </a:lnTo>
                <a:lnTo>
                  <a:pt x="354" y="380"/>
                </a:lnTo>
                <a:lnTo>
                  <a:pt x="348" y="383"/>
                </a:lnTo>
                <a:lnTo>
                  <a:pt x="340" y="383"/>
                </a:lnTo>
                <a:lnTo>
                  <a:pt x="340" y="482"/>
                </a:lnTo>
                <a:lnTo>
                  <a:pt x="340" y="482"/>
                </a:lnTo>
                <a:lnTo>
                  <a:pt x="338" y="492"/>
                </a:lnTo>
                <a:lnTo>
                  <a:pt x="337" y="500"/>
                </a:lnTo>
                <a:lnTo>
                  <a:pt x="332" y="506"/>
                </a:lnTo>
                <a:lnTo>
                  <a:pt x="327" y="512"/>
                </a:lnTo>
                <a:lnTo>
                  <a:pt x="321" y="517"/>
                </a:lnTo>
                <a:lnTo>
                  <a:pt x="314" y="522"/>
                </a:lnTo>
                <a:lnTo>
                  <a:pt x="307" y="523"/>
                </a:lnTo>
                <a:lnTo>
                  <a:pt x="297" y="525"/>
                </a:lnTo>
                <a:lnTo>
                  <a:pt x="257" y="525"/>
                </a:lnTo>
                <a:lnTo>
                  <a:pt x="257" y="581"/>
                </a:lnTo>
                <a:lnTo>
                  <a:pt x="257" y="581"/>
                </a:lnTo>
                <a:lnTo>
                  <a:pt x="255" y="590"/>
                </a:lnTo>
                <a:lnTo>
                  <a:pt x="254" y="598"/>
                </a:lnTo>
                <a:lnTo>
                  <a:pt x="249" y="605"/>
                </a:lnTo>
                <a:lnTo>
                  <a:pt x="244" y="611"/>
                </a:lnTo>
                <a:lnTo>
                  <a:pt x="238" y="616"/>
                </a:lnTo>
                <a:lnTo>
                  <a:pt x="232" y="621"/>
                </a:lnTo>
                <a:lnTo>
                  <a:pt x="224" y="622"/>
                </a:lnTo>
                <a:lnTo>
                  <a:pt x="214" y="624"/>
                </a:lnTo>
                <a:lnTo>
                  <a:pt x="125" y="624"/>
                </a:lnTo>
                <a:lnTo>
                  <a:pt x="125" y="624"/>
                </a:lnTo>
                <a:lnTo>
                  <a:pt x="117" y="622"/>
                </a:lnTo>
                <a:lnTo>
                  <a:pt x="109" y="621"/>
                </a:lnTo>
                <a:lnTo>
                  <a:pt x="102" y="616"/>
                </a:lnTo>
                <a:lnTo>
                  <a:pt x="96" y="611"/>
                </a:lnTo>
                <a:lnTo>
                  <a:pt x="90" y="605"/>
                </a:lnTo>
                <a:lnTo>
                  <a:pt x="86" y="598"/>
                </a:lnTo>
                <a:lnTo>
                  <a:pt x="83" y="590"/>
                </a:lnTo>
                <a:lnTo>
                  <a:pt x="83" y="581"/>
                </a:lnTo>
                <a:lnTo>
                  <a:pt x="83" y="525"/>
                </a:lnTo>
                <a:lnTo>
                  <a:pt x="42" y="525"/>
                </a:lnTo>
                <a:lnTo>
                  <a:pt x="42" y="525"/>
                </a:lnTo>
                <a:lnTo>
                  <a:pt x="34" y="523"/>
                </a:lnTo>
                <a:lnTo>
                  <a:pt x="26" y="522"/>
                </a:lnTo>
                <a:lnTo>
                  <a:pt x="18" y="517"/>
                </a:lnTo>
                <a:lnTo>
                  <a:pt x="13" y="512"/>
                </a:lnTo>
                <a:lnTo>
                  <a:pt x="7" y="506"/>
                </a:lnTo>
                <a:lnTo>
                  <a:pt x="4" y="500"/>
                </a:lnTo>
                <a:lnTo>
                  <a:pt x="0" y="492"/>
                </a:lnTo>
                <a:lnTo>
                  <a:pt x="0" y="482"/>
                </a:lnTo>
                <a:lnTo>
                  <a:pt x="0" y="142"/>
                </a:lnTo>
                <a:lnTo>
                  <a:pt x="0" y="142"/>
                </a:lnTo>
                <a:lnTo>
                  <a:pt x="0" y="134"/>
                </a:lnTo>
                <a:lnTo>
                  <a:pt x="4" y="126"/>
                </a:lnTo>
                <a:lnTo>
                  <a:pt x="7" y="118"/>
                </a:lnTo>
                <a:lnTo>
                  <a:pt x="13" y="112"/>
                </a:lnTo>
                <a:lnTo>
                  <a:pt x="18" y="107"/>
                </a:lnTo>
                <a:lnTo>
                  <a:pt x="26" y="103"/>
                </a:lnTo>
                <a:lnTo>
                  <a:pt x="34" y="101"/>
                </a:lnTo>
                <a:lnTo>
                  <a:pt x="42" y="99"/>
                </a:lnTo>
                <a:lnTo>
                  <a:pt x="83" y="99"/>
                </a:lnTo>
                <a:lnTo>
                  <a:pt x="83" y="44"/>
                </a:lnTo>
                <a:lnTo>
                  <a:pt x="83" y="44"/>
                </a:lnTo>
                <a:lnTo>
                  <a:pt x="83" y="36"/>
                </a:lnTo>
                <a:lnTo>
                  <a:pt x="86" y="28"/>
                </a:lnTo>
                <a:lnTo>
                  <a:pt x="90" y="20"/>
                </a:lnTo>
                <a:lnTo>
                  <a:pt x="96" y="13"/>
                </a:lnTo>
                <a:lnTo>
                  <a:pt x="102" y="8"/>
                </a:lnTo>
                <a:lnTo>
                  <a:pt x="109" y="4"/>
                </a:lnTo>
                <a:lnTo>
                  <a:pt x="117" y="2"/>
                </a:lnTo>
                <a:lnTo>
                  <a:pt x="125" y="0"/>
                </a:lnTo>
                <a:lnTo>
                  <a:pt x="214" y="0"/>
                </a:lnTo>
                <a:lnTo>
                  <a:pt x="214" y="0"/>
                </a:lnTo>
                <a:lnTo>
                  <a:pt x="224" y="2"/>
                </a:lnTo>
                <a:lnTo>
                  <a:pt x="232" y="4"/>
                </a:lnTo>
                <a:lnTo>
                  <a:pt x="238" y="8"/>
                </a:lnTo>
                <a:lnTo>
                  <a:pt x="244" y="13"/>
                </a:lnTo>
                <a:lnTo>
                  <a:pt x="249" y="20"/>
                </a:lnTo>
                <a:lnTo>
                  <a:pt x="254" y="28"/>
                </a:lnTo>
                <a:lnTo>
                  <a:pt x="255" y="36"/>
                </a:lnTo>
                <a:lnTo>
                  <a:pt x="257" y="44"/>
                </a:lnTo>
                <a:lnTo>
                  <a:pt x="257" y="99"/>
                </a:lnTo>
                <a:lnTo>
                  <a:pt x="297" y="99"/>
                </a:lnTo>
                <a:lnTo>
                  <a:pt x="297" y="99"/>
                </a:lnTo>
                <a:lnTo>
                  <a:pt x="307" y="101"/>
                </a:lnTo>
                <a:lnTo>
                  <a:pt x="314" y="103"/>
                </a:lnTo>
                <a:lnTo>
                  <a:pt x="321" y="107"/>
                </a:lnTo>
                <a:lnTo>
                  <a:pt x="327" y="112"/>
                </a:lnTo>
                <a:lnTo>
                  <a:pt x="332" y="118"/>
                </a:lnTo>
                <a:lnTo>
                  <a:pt x="337" y="126"/>
                </a:lnTo>
                <a:lnTo>
                  <a:pt x="338" y="134"/>
                </a:lnTo>
                <a:lnTo>
                  <a:pt x="340" y="142"/>
                </a:lnTo>
                <a:lnTo>
                  <a:pt x="340" y="241"/>
                </a:lnTo>
                <a:lnTo>
                  <a:pt x="340" y="241"/>
                </a:lnTo>
                <a:lnTo>
                  <a:pt x="348" y="243"/>
                </a:lnTo>
                <a:lnTo>
                  <a:pt x="354" y="244"/>
                </a:lnTo>
                <a:lnTo>
                  <a:pt x="361" y="248"/>
                </a:lnTo>
                <a:lnTo>
                  <a:pt x="365" y="252"/>
                </a:lnTo>
                <a:lnTo>
                  <a:pt x="370" y="259"/>
                </a:lnTo>
                <a:lnTo>
                  <a:pt x="373" y="265"/>
                </a:lnTo>
                <a:lnTo>
                  <a:pt x="375" y="272"/>
                </a:lnTo>
                <a:lnTo>
                  <a:pt x="375" y="279"/>
                </a:lnTo>
                <a:lnTo>
                  <a:pt x="375" y="279"/>
                </a:lnTo>
                <a:close/>
                <a:moveTo>
                  <a:pt x="275" y="171"/>
                </a:moveTo>
                <a:lnTo>
                  <a:pt x="66" y="171"/>
                </a:lnTo>
                <a:lnTo>
                  <a:pt x="66" y="453"/>
                </a:lnTo>
                <a:lnTo>
                  <a:pt x="275" y="453"/>
                </a:lnTo>
                <a:lnTo>
                  <a:pt x="275" y="17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defRPr/>
            </a:pPr>
            <a:endParaRPr lang="en-US" sz="1350">
              <a:solidFill>
                <a:srgbClr val="282828"/>
              </a:solidFill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A9FAC6A-CD4A-4A4C-8358-1F99B2804D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497" y="4327931"/>
            <a:ext cx="203576" cy="205392"/>
          </a:xfrm>
          <a:prstGeom prst="rect">
            <a:avLst/>
          </a:prstGeom>
          <a:effectLst/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6FE10A8-E4A2-8D4D-8321-2D4B88E4A5C2}"/>
              </a:ext>
            </a:extLst>
          </p:cNvPr>
          <p:cNvGrpSpPr/>
          <p:nvPr/>
        </p:nvGrpSpPr>
        <p:grpSpPr>
          <a:xfrm>
            <a:off x="5406853" y="4355976"/>
            <a:ext cx="333393" cy="174984"/>
            <a:chOff x="2547938" y="-1562248"/>
            <a:chExt cx="1437908" cy="628798"/>
          </a:xfrm>
          <a:solidFill>
            <a:schemeClr val="bg1"/>
          </a:solidFill>
        </p:grpSpPr>
        <p:sp>
          <p:nvSpPr>
            <p:cNvPr id="124" name="Freeform 60">
              <a:extLst>
                <a:ext uri="{FF2B5EF4-FFF2-40B4-BE49-F238E27FC236}">
                  <a16:creationId xmlns:a16="http://schemas.microsoft.com/office/drawing/2014/main" id="{5495839B-9E78-D84D-9D3E-04B9AFD792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75901" y="-1562248"/>
              <a:ext cx="620713" cy="619125"/>
            </a:xfrm>
            <a:custGeom>
              <a:avLst/>
              <a:gdLst>
                <a:gd name="T0" fmla="*/ 520 w 640"/>
                <a:gd name="T1" fmla="*/ 176 h 639"/>
                <a:gd name="T2" fmla="*/ 600 w 640"/>
                <a:gd name="T3" fmla="*/ 230 h 639"/>
                <a:gd name="T4" fmla="*/ 520 w 640"/>
                <a:gd name="T5" fmla="*/ 176 h 639"/>
                <a:gd name="T6" fmla="*/ 520 w 640"/>
                <a:gd name="T7" fmla="*/ 286 h 639"/>
                <a:gd name="T8" fmla="*/ 600 w 640"/>
                <a:gd name="T9" fmla="*/ 339 h 639"/>
                <a:gd name="T10" fmla="*/ 520 w 640"/>
                <a:gd name="T11" fmla="*/ 286 h 639"/>
                <a:gd name="T12" fmla="*/ 520 w 640"/>
                <a:gd name="T13" fmla="*/ 396 h 639"/>
                <a:gd name="T14" fmla="*/ 600 w 640"/>
                <a:gd name="T15" fmla="*/ 449 h 639"/>
                <a:gd name="T16" fmla="*/ 520 w 640"/>
                <a:gd name="T17" fmla="*/ 396 h 639"/>
                <a:gd name="T18" fmla="*/ 520 w 640"/>
                <a:gd name="T19" fmla="*/ 506 h 639"/>
                <a:gd name="T20" fmla="*/ 600 w 640"/>
                <a:gd name="T21" fmla="*/ 560 h 639"/>
                <a:gd name="T22" fmla="*/ 520 w 640"/>
                <a:gd name="T23" fmla="*/ 506 h 639"/>
                <a:gd name="T24" fmla="*/ 360 w 640"/>
                <a:gd name="T25" fmla="*/ 396 h 639"/>
                <a:gd name="T26" fmla="*/ 440 w 640"/>
                <a:gd name="T27" fmla="*/ 449 h 639"/>
                <a:gd name="T28" fmla="*/ 360 w 640"/>
                <a:gd name="T29" fmla="*/ 396 h 639"/>
                <a:gd name="T30" fmla="*/ 360 w 640"/>
                <a:gd name="T31" fmla="*/ 506 h 639"/>
                <a:gd name="T32" fmla="*/ 440 w 640"/>
                <a:gd name="T33" fmla="*/ 560 h 639"/>
                <a:gd name="T34" fmla="*/ 360 w 640"/>
                <a:gd name="T35" fmla="*/ 506 h 639"/>
                <a:gd name="T36" fmla="*/ 260 w 640"/>
                <a:gd name="T37" fmla="*/ 120 h 639"/>
                <a:gd name="T38" fmla="*/ 193 w 640"/>
                <a:gd name="T39" fmla="*/ 93 h 639"/>
                <a:gd name="T40" fmla="*/ 260 w 640"/>
                <a:gd name="T41" fmla="*/ 66 h 639"/>
                <a:gd name="T42" fmla="*/ 260 w 640"/>
                <a:gd name="T43" fmla="*/ 120 h 639"/>
                <a:gd name="T44" fmla="*/ 260 w 640"/>
                <a:gd name="T45" fmla="*/ 229 h 639"/>
                <a:gd name="T46" fmla="*/ 220 w 640"/>
                <a:gd name="T47" fmla="*/ 229 h 639"/>
                <a:gd name="T48" fmla="*/ 220 w 640"/>
                <a:gd name="T49" fmla="*/ 176 h 639"/>
                <a:gd name="T50" fmla="*/ 287 w 640"/>
                <a:gd name="T51" fmla="*/ 203 h 639"/>
                <a:gd name="T52" fmla="*/ 260 w 640"/>
                <a:gd name="T53" fmla="*/ 229 h 639"/>
                <a:gd name="T54" fmla="*/ 260 w 640"/>
                <a:gd name="T55" fmla="*/ 339 h 639"/>
                <a:gd name="T56" fmla="*/ 193 w 640"/>
                <a:gd name="T57" fmla="*/ 313 h 639"/>
                <a:gd name="T58" fmla="*/ 260 w 640"/>
                <a:gd name="T59" fmla="*/ 286 h 639"/>
                <a:gd name="T60" fmla="*/ 260 w 640"/>
                <a:gd name="T61" fmla="*/ 339 h 639"/>
                <a:gd name="T62" fmla="*/ 260 w 640"/>
                <a:gd name="T63" fmla="*/ 450 h 639"/>
                <a:gd name="T64" fmla="*/ 220 w 640"/>
                <a:gd name="T65" fmla="*/ 450 h 639"/>
                <a:gd name="T66" fmla="*/ 220 w 640"/>
                <a:gd name="T67" fmla="*/ 396 h 639"/>
                <a:gd name="T68" fmla="*/ 287 w 640"/>
                <a:gd name="T69" fmla="*/ 423 h 639"/>
                <a:gd name="T70" fmla="*/ 260 w 640"/>
                <a:gd name="T71" fmla="*/ 450 h 639"/>
                <a:gd name="T72" fmla="*/ 260 w 640"/>
                <a:gd name="T73" fmla="*/ 560 h 639"/>
                <a:gd name="T74" fmla="*/ 193 w 640"/>
                <a:gd name="T75" fmla="*/ 533 h 639"/>
                <a:gd name="T76" fmla="*/ 260 w 640"/>
                <a:gd name="T77" fmla="*/ 506 h 639"/>
                <a:gd name="T78" fmla="*/ 260 w 640"/>
                <a:gd name="T79" fmla="*/ 560 h 639"/>
                <a:gd name="T80" fmla="*/ 40 w 640"/>
                <a:gd name="T81" fmla="*/ 286 h 639"/>
                <a:gd name="T82" fmla="*/ 120 w 640"/>
                <a:gd name="T83" fmla="*/ 286 h 639"/>
                <a:gd name="T84" fmla="*/ 40 w 640"/>
                <a:gd name="T85" fmla="*/ 339 h 639"/>
                <a:gd name="T86" fmla="*/ 40 w 640"/>
                <a:gd name="T87" fmla="*/ 396 h 639"/>
                <a:gd name="T88" fmla="*/ 120 w 640"/>
                <a:gd name="T89" fmla="*/ 396 h 639"/>
                <a:gd name="T90" fmla="*/ 40 w 640"/>
                <a:gd name="T91" fmla="*/ 449 h 639"/>
                <a:gd name="T92" fmla="*/ 40 w 640"/>
                <a:gd name="T93" fmla="*/ 506 h 639"/>
                <a:gd name="T94" fmla="*/ 120 w 640"/>
                <a:gd name="T95" fmla="*/ 506 h 639"/>
                <a:gd name="T96" fmla="*/ 40 w 640"/>
                <a:gd name="T97" fmla="*/ 560 h 639"/>
                <a:gd name="T98" fmla="*/ 560 w 640"/>
                <a:gd name="T99" fmla="*/ 66 h 639"/>
                <a:gd name="T100" fmla="*/ 480 w 640"/>
                <a:gd name="T101" fmla="*/ 146 h 639"/>
                <a:gd name="T102" fmla="*/ 320 w 640"/>
                <a:gd name="T103" fmla="*/ 306 h 639"/>
                <a:gd name="T104" fmla="*/ 160 w 640"/>
                <a:gd name="T105" fmla="*/ 0 h 639"/>
                <a:gd name="T106" fmla="*/ 0 w 640"/>
                <a:gd name="T107" fmla="*/ 159 h 639"/>
                <a:gd name="T108" fmla="*/ 640 w 640"/>
                <a:gd name="T109" fmla="*/ 639 h 639"/>
                <a:gd name="T110" fmla="*/ 560 w 640"/>
                <a:gd name="T111" fmla="*/ 66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0" h="639">
                  <a:moveTo>
                    <a:pt x="520" y="176"/>
                  </a:moveTo>
                  <a:lnTo>
                    <a:pt x="520" y="176"/>
                  </a:lnTo>
                  <a:lnTo>
                    <a:pt x="600" y="176"/>
                  </a:lnTo>
                  <a:lnTo>
                    <a:pt x="600" y="230"/>
                  </a:lnTo>
                  <a:lnTo>
                    <a:pt x="520" y="230"/>
                  </a:lnTo>
                  <a:lnTo>
                    <a:pt x="520" y="176"/>
                  </a:lnTo>
                  <a:close/>
                  <a:moveTo>
                    <a:pt x="520" y="286"/>
                  </a:moveTo>
                  <a:lnTo>
                    <a:pt x="520" y="286"/>
                  </a:lnTo>
                  <a:lnTo>
                    <a:pt x="600" y="286"/>
                  </a:lnTo>
                  <a:lnTo>
                    <a:pt x="600" y="339"/>
                  </a:lnTo>
                  <a:lnTo>
                    <a:pt x="520" y="339"/>
                  </a:lnTo>
                  <a:lnTo>
                    <a:pt x="520" y="286"/>
                  </a:lnTo>
                  <a:close/>
                  <a:moveTo>
                    <a:pt x="520" y="396"/>
                  </a:moveTo>
                  <a:lnTo>
                    <a:pt x="520" y="396"/>
                  </a:lnTo>
                  <a:lnTo>
                    <a:pt x="600" y="396"/>
                  </a:lnTo>
                  <a:lnTo>
                    <a:pt x="600" y="449"/>
                  </a:lnTo>
                  <a:lnTo>
                    <a:pt x="520" y="449"/>
                  </a:lnTo>
                  <a:lnTo>
                    <a:pt x="520" y="396"/>
                  </a:lnTo>
                  <a:close/>
                  <a:moveTo>
                    <a:pt x="520" y="506"/>
                  </a:moveTo>
                  <a:lnTo>
                    <a:pt x="520" y="506"/>
                  </a:lnTo>
                  <a:lnTo>
                    <a:pt x="600" y="506"/>
                  </a:lnTo>
                  <a:lnTo>
                    <a:pt x="600" y="560"/>
                  </a:lnTo>
                  <a:lnTo>
                    <a:pt x="520" y="560"/>
                  </a:lnTo>
                  <a:lnTo>
                    <a:pt x="520" y="506"/>
                  </a:lnTo>
                  <a:close/>
                  <a:moveTo>
                    <a:pt x="360" y="396"/>
                  </a:moveTo>
                  <a:lnTo>
                    <a:pt x="360" y="396"/>
                  </a:lnTo>
                  <a:lnTo>
                    <a:pt x="440" y="396"/>
                  </a:lnTo>
                  <a:lnTo>
                    <a:pt x="440" y="449"/>
                  </a:lnTo>
                  <a:lnTo>
                    <a:pt x="360" y="449"/>
                  </a:lnTo>
                  <a:lnTo>
                    <a:pt x="360" y="396"/>
                  </a:lnTo>
                  <a:close/>
                  <a:moveTo>
                    <a:pt x="360" y="506"/>
                  </a:moveTo>
                  <a:lnTo>
                    <a:pt x="360" y="506"/>
                  </a:lnTo>
                  <a:lnTo>
                    <a:pt x="440" y="506"/>
                  </a:lnTo>
                  <a:lnTo>
                    <a:pt x="440" y="560"/>
                  </a:lnTo>
                  <a:lnTo>
                    <a:pt x="360" y="560"/>
                  </a:lnTo>
                  <a:lnTo>
                    <a:pt x="360" y="506"/>
                  </a:lnTo>
                  <a:close/>
                  <a:moveTo>
                    <a:pt x="260" y="120"/>
                  </a:moveTo>
                  <a:lnTo>
                    <a:pt x="260" y="120"/>
                  </a:lnTo>
                  <a:lnTo>
                    <a:pt x="220" y="120"/>
                  </a:lnTo>
                  <a:cubicBezTo>
                    <a:pt x="205" y="120"/>
                    <a:pt x="193" y="108"/>
                    <a:pt x="193" y="93"/>
                  </a:cubicBezTo>
                  <a:cubicBezTo>
                    <a:pt x="193" y="78"/>
                    <a:pt x="205" y="66"/>
                    <a:pt x="220" y="66"/>
                  </a:cubicBezTo>
                  <a:lnTo>
                    <a:pt x="260" y="66"/>
                  </a:lnTo>
                  <a:cubicBezTo>
                    <a:pt x="275" y="66"/>
                    <a:pt x="287" y="78"/>
                    <a:pt x="287" y="93"/>
                  </a:cubicBezTo>
                  <a:cubicBezTo>
                    <a:pt x="287" y="108"/>
                    <a:pt x="275" y="120"/>
                    <a:pt x="260" y="120"/>
                  </a:cubicBezTo>
                  <a:lnTo>
                    <a:pt x="260" y="120"/>
                  </a:lnTo>
                  <a:close/>
                  <a:moveTo>
                    <a:pt x="260" y="229"/>
                  </a:moveTo>
                  <a:lnTo>
                    <a:pt x="260" y="229"/>
                  </a:lnTo>
                  <a:lnTo>
                    <a:pt x="220" y="229"/>
                  </a:lnTo>
                  <a:cubicBezTo>
                    <a:pt x="205" y="229"/>
                    <a:pt x="193" y="218"/>
                    <a:pt x="193" y="203"/>
                  </a:cubicBezTo>
                  <a:cubicBezTo>
                    <a:pt x="193" y="188"/>
                    <a:pt x="205" y="176"/>
                    <a:pt x="220" y="176"/>
                  </a:cubicBezTo>
                  <a:lnTo>
                    <a:pt x="260" y="176"/>
                  </a:lnTo>
                  <a:cubicBezTo>
                    <a:pt x="275" y="176"/>
                    <a:pt x="287" y="188"/>
                    <a:pt x="287" y="203"/>
                  </a:cubicBezTo>
                  <a:cubicBezTo>
                    <a:pt x="287" y="218"/>
                    <a:pt x="275" y="229"/>
                    <a:pt x="260" y="229"/>
                  </a:cubicBezTo>
                  <a:lnTo>
                    <a:pt x="260" y="229"/>
                  </a:lnTo>
                  <a:close/>
                  <a:moveTo>
                    <a:pt x="260" y="339"/>
                  </a:moveTo>
                  <a:lnTo>
                    <a:pt x="260" y="339"/>
                  </a:lnTo>
                  <a:lnTo>
                    <a:pt x="220" y="339"/>
                  </a:lnTo>
                  <a:cubicBezTo>
                    <a:pt x="205" y="339"/>
                    <a:pt x="193" y="328"/>
                    <a:pt x="193" y="313"/>
                  </a:cubicBezTo>
                  <a:cubicBezTo>
                    <a:pt x="193" y="298"/>
                    <a:pt x="205" y="286"/>
                    <a:pt x="220" y="286"/>
                  </a:cubicBezTo>
                  <a:lnTo>
                    <a:pt x="260" y="286"/>
                  </a:lnTo>
                  <a:cubicBezTo>
                    <a:pt x="275" y="286"/>
                    <a:pt x="287" y="298"/>
                    <a:pt x="287" y="313"/>
                  </a:cubicBezTo>
                  <a:cubicBezTo>
                    <a:pt x="287" y="328"/>
                    <a:pt x="275" y="339"/>
                    <a:pt x="260" y="339"/>
                  </a:cubicBezTo>
                  <a:lnTo>
                    <a:pt x="260" y="339"/>
                  </a:lnTo>
                  <a:close/>
                  <a:moveTo>
                    <a:pt x="260" y="450"/>
                  </a:moveTo>
                  <a:lnTo>
                    <a:pt x="260" y="450"/>
                  </a:lnTo>
                  <a:lnTo>
                    <a:pt x="220" y="450"/>
                  </a:lnTo>
                  <a:cubicBezTo>
                    <a:pt x="205" y="450"/>
                    <a:pt x="193" y="438"/>
                    <a:pt x="193" y="423"/>
                  </a:cubicBezTo>
                  <a:cubicBezTo>
                    <a:pt x="193" y="408"/>
                    <a:pt x="205" y="396"/>
                    <a:pt x="220" y="396"/>
                  </a:cubicBezTo>
                  <a:lnTo>
                    <a:pt x="260" y="396"/>
                  </a:lnTo>
                  <a:cubicBezTo>
                    <a:pt x="275" y="396"/>
                    <a:pt x="287" y="408"/>
                    <a:pt x="287" y="423"/>
                  </a:cubicBezTo>
                  <a:cubicBezTo>
                    <a:pt x="287" y="438"/>
                    <a:pt x="275" y="450"/>
                    <a:pt x="260" y="450"/>
                  </a:cubicBezTo>
                  <a:lnTo>
                    <a:pt x="260" y="450"/>
                  </a:lnTo>
                  <a:close/>
                  <a:moveTo>
                    <a:pt x="260" y="560"/>
                  </a:moveTo>
                  <a:lnTo>
                    <a:pt x="260" y="560"/>
                  </a:lnTo>
                  <a:lnTo>
                    <a:pt x="220" y="560"/>
                  </a:lnTo>
                  <a:cubicBezTo>
                    <a:pt x="205" y="560"/>
                    <a:pt x="193" y="548"/>
                    <a:pt x="193" y="533"/>
                  </a:cubicBezTo>
                  <a:cubicBezTo>
                    <a:pt x="193" y="518"/>
                    <a:pt x="205" y="506"/>
                    <a:pt x="220" y="506"/>
                  </a:cubicBezTo>
                  <a:lnTo>
                    <a:pt x="260" y="506"/>
                  </a:lnTo>
                  <a:cubicBezTo>
                    <a:pt x="275" y="506"/>
                    <a:pt x="287" y="518"/>
                    <a:pt x="287" y="533"/>
                  </a:cubicBezTo>
                  <a:cubicBezTo>
                    <a:pt x="287" y="548"/>
                    <a:pt x="275" y="560"/>
                    <a:pt x="260" y="560"/>
                  </a:cubicBezTo>
                  <a:lnTo>
                    <a:pt x="260" y="560"/>
                  </a:lnTo>
                  <a:close/>
                  <a:moveTo>
                    <a:pt x="40" y="286"/>
                  </a:moveTo>
                  <a:lnTo>
                    <a:pt x="40" y="286"/>
                  </a:lnTo>
                  <a:lnTo>
                    <a:pt x="120" y="286"/>
                  </a:lnTo>
                  <a:lnTo>
                    <a:pt x="120" y="339"/>
                  </a:lnTo>
                  <a:lnTo>
                    <a:pt x="40" y="339"/>
                  </a:lnTo>
                  <a:lnTo>
                    <a:pt x="40" y="286"/>
                  </a:lnTo>
                  <a:close/>
                  <a:moveTo>
                    <a:pt x="40" y="396"/>
                  </a:moveTo>
                  <a:lnTo>
                    <a:pt x="40" y="396"/>
                  </a:lnTo>
                  <a:lnTo>
                    <a:pt x="120" y="396"/>
                  </a:lnTo>
                  <a:lnTo>
                    <a:pt x="120" y="449"/>
                  </a:lnTo>
                  <a:lnTo>
                    <a:pt x="40" y="449"/>
                  </a:lnTo>
                  <a:lnTo>
                    <a:pt x="40" y="396"/>
                  </a:lnTo>
                  <a:close/>
                  <a:moveTo>
                    <a:pt x="40" y="506"/>
                  </a:moveTo>
                  <a:lnTo>
                    <a:pt x="40" y="506"/>
                  </a:lnTo>
                  <a:lnTo>
                    <a:pt x="120" y="506"/>
                  </a:lnTo>
                  <a:lnTo>
                    <a:pt x="120" y="560"/>
                  </a:lnTo>
                  <a:lnTo>
                    <a:pt x="40" y="560"/>
                  </a:lnTo>
                  <a:lnTo>
                    <a:pt x="40" y="506"/>
                  </a:lnTo>
                  <a:close/>
                  <a:moveTo>
                    <a:pt x="560" y="66"/>
                  </a:moveTo>
                  <a:lnTo>
                    <a:pt x="560" y="66"/>
                  </a:lnTo>
                  <a:cubicBezTo>
                    <a:pt x="516" y="66"/>
                    <a:pt x="480" y="102"/>
                    <a:pt x="480" y="146"/>
                  </a:cubicBezTo>
                  <a:lnTo>
                    <a:pt x="480" y="306"/>
                  </a:lnTo>
                  <a:lnTo>
                    <a:pt x="320" y="306"/>
                  </a:lnTo>
                  <a:lnTo>
                    <a:pt x="320" y="0"/>
                  </a:lnTo>
                  <a:lnTo>
                    <a:pt x="160" y="0"/>
                  </a:lnTo>
                  <a:lnTo>
                    <a:pt x="160" y="159"/>
                  </a:lnTo>
                  <a:lnTo>
                    <a:pt x="0" y="159"/>
                  </a:lnTo>
                  <a:lnTo>
                    <a:pt x="0" y="639"/>
                  </a:lnTo>
                  <a:lnTo>
                    <a:pt x="640" y="639"/>
                  </a:lnTo>
                  <a:lnTo>
                    <a:pt x="640" y="146"/>
                  </a:lnTo>
                  <a:cubicBezTo>
                    <a:pt x="640" y="102"/>
                    <a:pt x="604" y="66"/>
                    <a:pt x="560" y="66"/>
                  </a:cubicBez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en-US" sz="1350">
                <a:solidFill>
                  <a:srgbClr val="58595B"/>
                </a:solidFill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25" name="Freeform 25">
              <a:extLst>
                <a:ext uri="{FF2B5EF4-FFF2-40B4-BE49-F238E27FC236}">
                  <a16:creationId xmlns:a16="http://schemas.microsoft.com/office/drawing/2014/main" id="{FA5B0517-2E7B-8440-9CD9-D2C0A85B4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6614" y="-1334536"/>
              <a:ext cx="389232" cy="391413"/>
            </a:xfrm>
            <a:custGeom>
              <a:avLst/>
              <a:gdLst>
                <a:gd name="T0" fmla="*/ 472 w 586"/>
                <a:gd name="T1" fmla="*/ 379 h 587"/>
                <a:gd name="T2" fmla="*/ 434 w 586"/>
                <a:gd name="T3" fmla="*/ 379 h 587"/>
                <a:gd name="T4" fmla="*/ 434 w 586"/>
                <a:gd name="T5" fmla="*/ 341 h 587"/>
                <a:gd name="T6" fmla="*/ 480 w 586"/>
                <a:gd name="T7" fmla="*/ 360 h 587"/>
                <a:gd name="T8" fmla="*/ 472 w 586"/>
                <a:gd name="T9" fmla="*/ 379 h 587"/>
                <a:gd name="T10" fmla="*/ 472 w 586"/>
                <a:gd name="T11" fmla="*/ 499 h 587"/>
                <a:gd name="T12" fmla="*/ 434 w 586"/>
                <a:gd name="T13" fmla="*/ 499 h 587"/>
                <a:gd name="T14" fmla="*/ 434 w 586"/>
                <a:gd name="T15" fmla="*/ 461 h 587"/>
                <a:gd name="T16" fmla="*/ 480 w 586"/>
                <a:gd name="T17" fmla="*/ 480 h 587"/>
                <a:gd name="T18" fmla="*/ 472 w 586"/>
                <a:gd name="T19" fmla="*/ 499 h 587"/>
                <a:gd name="T20" fmla="*/ 365 w 586"/>
                <a:gd name="T21" fmla="*/ 379 h 587"/>
                <a:gd name="T22" fmla="*/ 327 w 586"/>
                <a:gd name="T23" fmla="*/ 379 h 587"/>
                <a:gd name="T24" fmla="*/ 327 w 586"/>
                <a:gd name="T25" fmla="*/ 341 h 587"/>
                <a:gd name="T26" fmla="*/ 373 w 586"/>
                <a:gd name="T27" fmla="*/ 360 h 587"/>
                <a:gd name="T28" fmla="*/ 365 w 586"/>
                <a:gd name="T29" fmla="*/ 379 h 587"/>
                <a:gd name="T30" fmla="*/ 365 w 586"/>
                <a:gd name="T31" fmla="*/ 499 h 587"/>
                <a:gd name="T32" fmla="*/ 327 w 586"/>
                <a:gd name="T33" fmla="*/ 499 h 587"/>
                <a:gd name="T34" fmla="*/ 327 w 586"/>
                <a:gd name="T35" fmla="*/ 461 h 587"/>
                <a:gd name="T36" fmla="*/ 373 w 586"/>
                <a:gd name="T37" fmla="*/ 480 h 587"/>
                <a:gd name="T38" fmla="*/ 365 w 586"/>
                <a:gd name="T39" fmla="*/ 499 h 587"/>
                <a:gd name="T40" fmla="*/ 293 w 586"/>
                <a:gd name="T41" fmla="*/ 280 h 587"/>
                <a:gd name="T42" fmla="*/ 266 w 586"/>
                <a:gd name="T43" fmla="*/ 187 h 587"/>
                <a:gd name="T44" fmla="*/ 177 w 586"/>
                <a:gd name="T45" fmla="*/ 174 h 587"/>
                <a:gd name="T46" fmla="*/ 200 w 586"/>
                <a:gd name="T47" fmla="*/ 133 h 587"/>
                <a:gd name="T48" fmla="*/ 266 w 586"/>
                <a:gd name="T49" fmla="*/ 67 h 587"/>
                <a:gd name="T50" fmla="*/ 320 w 586"/>
                <a:gd name="T51" fmla="*/ 67 h 587"/>
                <a:gd name="T52" fmla="*/ 386 w 586"/>
                <a:gd name="T53" fmla="*/ 133 h 587"/>
                <a:gd name="T54" fmla="*/ 409 w 586"/>
                <a:gd name="T55" fmla="*/ 174 h 587"/>
                <a:gd name="T56" fmla="*/ 320 w 586"/>
                <a:gd name="T57" fmla="*/ 187 h 587"/>
                <a:gd name="T58" fmla="*/ 293 w 586"/>
                <a:gd name="T59" fmla="*/ 280 h 587"/>
                <a:gd name="T60" fmla="*/ 258 w 586"/>
                <a:gd name="T61" fmla="*/ 379 h 587"/>
                <a:gd name="T62" fmla="*/ 240 w 586"/>
                <a:gd name="T63" fmla="*/ 387 h 587"/>
                <a:gd name="T64" fmla="*/ 213 w 586"/>
                <a:gd name="T65" fmla="*/ 360 h 587"/>
                <a:gd name="T66" fmla="*/ 258 w 586"/>
                <a:gd name="T67" fmla="*/ 341 h 587"/>
                <a:gd name="T68" fmla="*/ 258 w 586"/>
                <a:gd name="T69" fmla="*/ 379 h 587"/>
                <a:gd name="T70" fmla="*/ 258 w 586"/>
                <a:gd name="T71" fmla="*/ 499 h 587"/>
                <a:gd name="T72" fmla="*/ 240 w 586"/>
                <a:gd name="T73" fmla="*/ 507 h 587"/>
                <a:gd name="T74" fmla="*/ 213 w 586"/>
                <a:gd name="T75" fmla="*/ 480 h 587"/>
                <a:gd name="T76" fmla="*/ 258 w 586"/>
                <a:gd name="T77" fmla="*/ 461 h 587"/>
                <a:gd name="T78" fmla="*/ 258 w 586"/>
                <a:gd name="T79" fmla="*/ 499 h 587"/>
                <a:gd name="T80" fmla="*/ 152 w 586"/>
                <a:gd name="T81" fmla="*/ 379 h 587"/>
                <a:gd name="T82" fmla="*/ 133 w 586"/>
                <a:gd name="T83" fmla="*/ 387 h 587"/>
                <a:gd name="T84" fmla="*/ 106 w 586"/>
                <a:gd name="T85" fmla="*/ 360 h 587"/>
                <a:gd name="T86" fmla="*/ 152 w 586"/>
                <a:gd name="T87" fmla="*/ 341 h 587"/>
                <a:gd name="T88" fmla="*/ 152 w 586"/>
                <a:gd name="T89" fmla="*/ 379 h 587"/>
                <a:gd name="T90" fmla="*/ 152 w 586"/>
                <a:gd name="T91" fmla="*/ 499 h 587"/>
                <a:gd name="T92" fmla="*/ 133 w 586"/>
                <a:gd name="T93" fmla="*/ 507 h 587"/>
                <a:gd name="T94" fmla="*/ 106 w 586"/>
                <a:gd name="T95" fmla="*/ 480 h 587"/>
                <a:gd name="T96" fmla="*/ 152 w 586"/>
                <a:gd name="T97" fmla="*/ 461 h 587"/>
                <a:gd name="T98" fmla="*/ 152 w 586"/>
                <a:gd name="T99" fmla="*/ 499 h 587"/>
                <a:gd name="T100" fmla="*/ 560 w 586"/>
                <a:gd name="T101" fmla="*/ 174 h 587"/>
                <a:gd name="T102" fmla="*/ 480 w 586"/>
                <a:gd name="T103" fmla="*/ 174 h 587"/>
                <a:gd name="T104" fmla="*/ 453 w 586"/>
                <a:gd name="T105" fmla="*/ 0 h 587"/>
                <a:gd name="T106" fmla="*/ 106 w 586"/>
                <a:gd name="T107" fmla="*/ 27 h 587"/>
                <a:gd name="T108" fmla="*/ 26 w 586"/>
                <a:gd name="T109" fmla="*/ 174 h 587"/>
                <a:gd name="T110" fmla="*/ 0 w 586"/>
                <a:gd name="T111" fmla="*/ 560 h 587"/>
                <a:gd name="T112" fmla="*/ 560 w 586"/>
                <a:gd name="T113" fmla="*/ 587 h 587"/>
                <a:gd name="T114" fmla="*/ 586 w 586"/>
                <a:gd name="T115" fmla="*/ 200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86" h="587">
                  <a:moveTo>
                    <a:pt x="472" y="379"/>
                  </a:moveTo>
                  <a:lnTo>
                    <a:pt x="472" y="379"/>
                  </a:lnTo>
                  <a:cubicBezTo>
                    <a:pt x="467" y="384"/>
                    <a:pt x="460" y="387"/>
                    <a:pt x="453" y="387"/>
                  </a:cubicBezTo>
                  <a:cubicBezTo>
                    <a:pt x="446" y="387"/>
                    <a:pt x="439" y="384"/>
                    <a:pt x="434" y="379"/>
                  </a:cubicBezTo>
                  <a:cubicBezTo>
                    <a:pt x="429" y="374"/>
                    <a:pt x="426" y="367"/>
                    <a:pt x="426" y="360"/>
                  </a:cubicBezTo>
                  <a:cubicBezTo>
                    <a:pt x="426" y="353"/>
                    <a:pt x="429" y="346"/>
                    <a:pt x="434" y="341"/>
                  </a:cubicBezTo>
                  <a:cubicBezTo>
                    <a:pt x="444" y="331"/>
                    <a:pt x="462" y="331"/>
                    <a:pt x="472" y="341"/>
                  </a:cubicBezTo>
                  <a:cubicBezTo>
                    <a:pt x="477" y="346"/>
                    <a:pt x="480" y="353"/>
                    <a:pt x="480" y="360"/>
                  </a:cubicBezTo>
                  <a:cubicBezTo>
                    <a:pt x="480" y="367"/>
                    <a:pt x="477" y="374"/>
                    <a:pt x="472" y="379"/>
                  </a:cubicBezTo>
                  <a:lnTo>
                    <a:pt x="472" y="379"/>
                  </a:lnTo>
                  <a:close/>
                  <a:moveTo>
                    <a:pt x="472" y="499"/>
                  </a:moveTo>
                  <a:lnTo>
                    <a:pt x="472" y="499"/>
                  </a:lnTo>
                  <a:cubicBezTo>
                    <a:pt x="467" y="504"/>
                    <a:pt x="460" y="507"/>
                    <a:pt x="453" y="507"/>
                  </a:cubicBezTo>
                  <a:cubicBezTo>
                    <a:pt x="446" y="507"/>
                    <a:pt x="439" y="504"/>
                    <a:pt x="434" y="499"/>
                  </a:cubicBezTo>
                  <a:cubicBezTo>
                    <a:pt x="429" y="494"/>
                    <a:pt x="426" y="487"/>
                    <a:pt x="426" y="480"/>
                  </a:cubicBezTo>
                  <a:cubicBezTo>
                    <a:pt x="426" y="473"/>
                    <a:pt x="429" y="466"/>
                    <a:pt x="434" y="461"/>
                  </a:cubicBezTo>
                  <a:cubicBezTo>
                    <a:pt x="444" y="451"/>
                    <a:pt x="462" y="451"/>
                    <a:pt x="472" y="461"/>
                  </a:cubicBezTo>
                  <a:cubicBezTo>
                    <a:pt x="477" y="466"/>
                    <a:pt x="480" y="473"/>
                    <a:pt x="480" y="480"/>
                  </a:cubicBezTo>
                  <a:cubicBezTo>
                    <a:pt x="480" y="487"/>
                    <a:pt x="477" y="494"/>
                    <a:pt x="472" y="499"/>
                  </a:cubicBezTo>
                  <a:lnTo>
                    <a:pt x="472" y="499"/>
                  </a:lnTo>
                  <a:close/>
                  <a:moveTo>
                    <a:pt x="365" y="379"/>
                  </a:moveTo>
                  <a:lnTo>
                    <a:pt x="365" y="379"/>
                  </a:lnTo>
                  <a:cubicBezTo>
                    <a:pt x="360" y="384"/>
                    <a:pt x="353" y="387"/>
                    <a:pt x="346" y="387"/>
                  </a:cubicBezTo>
                  <a:cubicBezTo>
                    <a:pt x="339" y="387"/>
                    <a:pt x="332" y="384"/>
                    <a:pt x="327" y="379"/>
                  </a:cubicBezTo>
                  <a:cubicBezTo>
                    <a:pt x="322" y="374"/>
                    <a:pt x="320" y="367"/>
                    <a:pt x="320" y="360"/>
                  </a:cubicBezTo>
                  <a:cubicBezTo>
                    <a:pt x="320" y="353"/>
                    <a:pt x="322" y="346"/>
                    <a:pt x="327" y="341"/>
                  </a:cubicBezTo>
                  <a:cubicBezTo>
                    <a:pt x="337" y="331"/>
                    <a:pt x="355" y="331"/>
                    <a:pt x="365" y="341"/>
                  </a:cubicBezTo>
                  <a:cubicBezTo>
                    <a:pt x="370" y="346"/>
                    <a:pt x="373" y="353"/>
                    <a:pt x="373" y="360"/>
                  </a:cubicBezTo>
                  <a:cubicBezTo>
                    <a:pt x="373" y="367"/>
                    <a:pt x="370" y="374"/>
                    <a:pt x="365" y="379"/>
                  </a:cubicBezTo>
                  <a:lnTo>
                    <a:pt x="365" y="379"/>
                  </a:lnTo>
                  <a:close/>
                  <a:moveTo>
                    <a:pt x="365" y="499"/>
                  </a:moveTo>
                  <a:lnTo>
                    <a:pt x="365" y="499"/>
                  </a:lnTo>
                  <a:cubicBezTo>
                    <a:pt x="360" y="504"/>
                    <a:pt x="353" y="507"/>
                    <a:pt x="346" y="507"/>
                  </a:cubicBezTo>
                  <a:cubicBezTo>
                    <a:pt x="339" y="507"/>
                    <a:pt x="332" y="504"/>
                    <a:pt x="327" y="499"/>
                  </a:cubicBezTo>
                  <a:cubicBezTo>
                    <a:pt x="322" y="494"/>
                    <a:pt x="320" y="487"/>
                    <a:pt x="320" y="480"/>
                  </a:cubicBezTo>
                  <a:cubicBezTo>
                    <a:pt x="320" y="473"/>
                    <a:pt x="322" y="466"/>
                    <a:pt x="327" y="461"/>
                  </a:cubicBezTo>
                  <a:cubicBezTo>
                    <a:pt x="337" y="451"/>
                    <a:pt x="355" y="451"/>
                    <a:pt x="365" y="461"/>
                  </a:cubicBezTo>
                  <a:cubicBezTo>
                    <a:pt x="370" y="466"/>
                    <a:pt x="373" y="473"/>
                    <a:pt x="373" y="480"/>
                  </a:cubicBezTo>
                  <a:cubicBezTo>
                    <a:pt x="373" y="487"/>
                    <a:pt x="370" y="494"/>
                    <a:pt x="365" y="499"/>
                  </a:cubicBezTo>
                  <a:lnTo>
                    <a:pt x="365" y="499"/>
                  </a:lnTo>
                  <a:close/>
                  <a:moveTo>
                    <a:pt x="293" y="280"/>
                  </a:moveTo>
                  <a:lnTo>
                    <a:pt x="293" y="280"/>
                  </a:lnTo>
                  <a:cubicBezTo>
                    <a:pt x="278" y="280"/>
                    <a:pt x="266" y="268"/>
                    <a:pt x="266" y="253"/>
                  </a:cubicBezTo>
                  <a:lnTo>
                    <a:pt x="266" y="187"/>
                  </a:lnTo>
                  <a:lnTo>
                    <a:pt x="200" y="187"/>
                  </a:lnTo>
                  <a:cubicBezTo>
                    <a:pt x="190" y="187"/>
                    <a:pt x="181" y="181"/>
                    <a:pt x="177" y="174"/>
                  </a:cubicBezTo>
                  <a:cubicBezTo>
                    <a:pt x="174" y="170"/>
                    <a:pt x="173" y="165"/>
                    <a:pt x="173" y="160"/>
                  </a:cubicBezTo>
                  <a:cubicBezTo>
                    <a:pt x="173" y="145"/>
                    <a:pt x="185" y="133"/>
                    <a:pt x="200" y="133"/>
                  </a:cubicBezTo>
                  <a:lnTo>
                    <a:pt x="266" y="133"/>
                  </a:lnTo>
                  <a:lnTo>
                    <a:pt x="266" y="67"/>
                  </a:lnTo>
                  <a:cubicBezTo>
                    <a:pt x="266" y="52"/>
                    <a:pt x="278" y="40"/>
                    <a:pt x="293" y="40"/>
                  </a:cubicBezTo>
                  <a:cubicBezTo>
                    <a:pt x="308" y="40"/>
                    <a:pt x="320" y="52"/>
                    <a:pt x="320" y="67"/>
                  </a:cubicBezTo>
                  <a:lnTo>
                    <a:pt x="320" y="133"/>
                  </a:lnTo>
                  <a:lnTo>
                    <a:pt x="386" y="133"/>
                  </a:lnTo>
                  <a:cubicBezTo>
                    <a:pt x="401" y="133"/>
                    <a:pt x="413" y="145"/>
                    <a:pt x="413" y="160"/>
                  </a:cubicBezTo>
                  <a:cubicBezTo>
                    <a:pt x="413" y="165"/>
                    <a:pt x="412" y="170"/>
                    <a:pt x="409" y="174"/>
                  </a:cubicBezTo>
                  <a:cubicBezTo>
                    <a:pt x="405" y="181"/>
                    <a:pt x="396" y="187"/>
                    <a:pt x="386" y="187"/>
                  </a:cubicBezTo>
                  <a:lnTo>
                    <a:pt x="320" y="187"/>
                  </a:lnTo>
                  <a:lnTo>
                    <a:pt x="320" y="253"/>
                  </a:lnTo>
                  <a:cubicBezTo>
                    <a:pt x="320" y="268"/>
                    <a:pt x="308" y="280"/>
                    <a:pt x="293" y="280"/>
                  </a:cubicBezTo>
                  <a:lnTo>
                    <a:pt x="293" y="280"/>
                  </a:lnTo>
                  <a:close/>
                  <a:moveTo>
                    <a:pt x="258" y="379"/>
                  </a:moveTo>
                  <a:lnTo>
                    <a:pt x="258" y="379"/>
                  </a:lnTo>
                  <a:cubicBezTo>
                    <a:pt x="253" y="384"/>
                    <a:pt x="247" y="387"/>
                    <a:pt x="240" y="387"/>
                  </a:cubicBezTo>
                  <a:cubicBezTo>
                    <a:pt x="233" y="387"/>
                    <a:pt x="226" y="384"/>
                    <a:pt x="221" y="379"/>
                  </a:cubicBezTo>
                  <a:cubicBezTo>
                    <a:pt x="216" y="374"/>
                    <a:pt x="213" y="367"/>
                    <a:pt x="213" y="360"/>
                  </a:cubicBezTo>
                  <a:cubicBezTo>
                    <a:pt x="213" y="353"/>
                    <a:pt x="216" y="346"/>
                    <a:pt x="221" y="341"/>
                  </a:cubicBezTo>
                  <a:cubicBezTo>
                    <a:pt x="231" y="331"/>
                    <a:pt x="249" y="331"/>
                    <a:pt x="258" y="341"/>
                  </a:cubicBezTo>
                  <a:cubicBezTo>
                    <a:pt x="263" y="346"/>
                    <a:pt x="266" y="353"/>
                    <a:pt x="266" y="360"/>
                  </a:cubicBezTo>
                  <a:cubicBezTo>
                    <a:pt x="266" y="367"/>
                    <a:pt x="263" y="374"/>
                    <a:pt x="258" y="379"/>
                  </a:cubicBezTo>
                  <a:lnTo>
                    <a:pt x="258" y="379"/>
                  </a:lnTo>
                  <a:close/>
                  <a:moveTo>
                    <a:pt x="258" y="499"/>
                  </a:moveTo>
                  <a:lnTo>
                    <a:pt x="258" y="499"/>
                  </a:lnTo>
                  <a:cubicBezTo>
                    <a:pt x="253" y="504"/>
                    <a:pt x="247" y="507"/>
                    <a:pt x="240" y="507"/>
                  </a:cubicBezTo>
                  <a:cubicBezTo>
                    <a:pt x="233" y="507"/>
                    <a:pt x="226" y="504"/>
                    <a:pt x="221" y="499"/>
                  </a:cubicBezTo>
                  <a:cubicBezTo>
                    <a:pt x="216" y="494"/>
                    <a:pt x="213" y="487"/>
                    <a:pt x="213" y="480"/>
                  </a:cubicBezTo>
                  <a:cubicBezTo>
                    <a:pt x="213" y="473"/>
                    <a:pt x="216" y="466"/>
                    <a:pt x="221" y="461"/>
                  </a:cubicBezTo>
                  <a:cubicBezTo>
                    <a:pt x="231" y="451"/>
                    <a:pt x="249" y="451"/>
                    <a:pt x="258" y="461"/>
                  </a:cubicBezTo>
                  <a:cubicBezTo>
                    <a:pt x="263" y="466"/>
                    <a:pt x="266" y="473"/>
                    <a:pt x="266" y="480"/>
                  </a:cubicBezTo>
                  <a:cubicBezTo>
                    <a:pt x="266" y="487"/>
                    <a:pt x="263" y="494"/>
                    <a:pt x="258" y="499"/>
                  </a:cubicBezTo>
                  <a:lnTo>
                    <a:pt x="258" y="499"/>
                  </a:lnTo>
                  <a:close/>
                  <a:moveTo>
                    <a:pt x="152" y="379"/>
                  </a:moveTo>
                  <a:lnTo>
                    <a:pt x="152" y="379"/>
                  </a:lnTo>
                  <a:cubicBezTo>
                    <a:pt x="147" y="384"/>
                    <a:pt x="140" y="387"/>
                    <a:pt x="133" y="387"/>
                  </a:cubicBezTo>
                  <a:cubicBezTo>
                    <a:pt x="126" y="387"/>
                    <a:pt x="119" y="384"/>
                    <a:pt x="114" y="379"/>
                  </a:cubicBezTo>
                  <a:cubicBezTo>
                    <a:pt x="109" y="374"/>
                    <a:pt x="106" y="367"/>
                    <a:pt x="106" y="360"/>
                  </a:cubicBezTo>
                  <a:cubicBezTo>
                    <a:pt x="106" y="353"/>
                    <a:pt x="109" y="346"/>
                    <a:pt x="114" y="341"/>
                  </a:cubicBezTo>
                  <a:cubicBezTo>
                    <a:pt x="124" y="331"/>
                    <a:pt x="142" y="331"/>
                    <a:pt x="152" y="341"/>
                  </a:cubicBezTo>
                  <a:cubicBezTo>
                    <a:pt x="157" y="346"/>
                    <a:pt x="160" y="353"/>
                    <a:pt x="160" y="360"/>
                  </a:cubicBezTo>
                  <a:cubicBezTo>
                    <a:pt x="160" y="367"/>
                    <a:pt x="157" y="374"/>
                    <a:pt x="152" y="379"/>
                  </a:cubicBezTo>
                  <a:lnTo>
                    <a:pt x="152" y="379"/>
                  </a:lnTo>
                  <a:close/>
                  <a:moveTo>
                    <a:pt x="152" y="499"/>
                  </a:moveTo>
                  <a:lnTo>
                    <a:pt x="152" y="499"/>
                  </a:lnTo>
                  <a:cubicBezTo>
                    <a:pt x="147" y="504"/>
                    <a:pt x="140" y="507"/>
                    <a:pt x="133" y="507"/>
                  </a:cubicBezTo>
                  <a:cubicBezTo>
                    <a:pt x="126" y="507"/>
                    <a:pt x="119" y="504"/>
                    <a:pt x="114" y="499"/>
                  </a:cubicBezTo>
                  <a:cubicBezTo>
                    <a:pt x="109" y="494"/>
                    <a:pt x="106" y="487"/>
                    <a:pt x="106" y="480"/>
                  </a:cubicBezTo>
                  <a:cubicBezTo>
                    <a:pt x="106" y="473"/>
                    <a:pt x="109" y="466"/>
                    <a:pt x="114" y="461"/>
                  </a:cubicBezTo>
                  <a:cubicBezTo>
                    <a:pt x="124" y="451"/>
                    <a:pt x="142" y="451"/>
                    <a:pt x="152" y="461"/>
                  </a:cubicBezTo>
                  <a:cubicBezTo>
                    <a:pt x="157" y="466"/>
                    <a:pt x="160" y="473"/>
                    <a:pt x="160" y="480"/>
                  </a:cubicBezTo>
                  <a:cubicBezTo>
                    <a:pt x="160" y="487"/>
                    <a:pt x="157" y="494"/>
                    <a:pt x="152" y="499"/>
                  </a:cubicBezTo>
                  <a:lnTo>
                    <a:pt x="152" y="499"/>
                  </a:lnTo>
                  <a:close/>
                  <a:moveTo>
                    <a:pt x="560" y="174"/>
                  </a:moveTo>
                  <a:lnTo>
                    <a:pt x="560" y="174"/>
                  </a:lnTo>
                  <a:lnTo>
                    <a:pt x="480" y="174"/>
                  </a:lnTo>
                  <a:lnTo>
                    <a:pt x="480" y="27"/>
                  </a:lnTo>
                  <a:cubicBezTo>
                    <a:pt x="480" y="12"/>
                    <a:pt x="468" y="0"/>
                    <a:pt x="453" y="0"/>
                  </a:cubicBezTo>
                  <a:lnTo>
                    <a:pt x="133" y="0"/>
                  </a:lnTo>
                  <a:cubicBezTo>
                    <a:pt x="118" y="0"/>
                    <a:pt x="106" y="12"/>
                    <a:pt x="106" y="27"/>
                  </a:cubicBezTo>
                  <a:lnTo>
                    <a:pt x="106" y="174"/>
                  </a:lnTo>
                  <a:lnTo>
                    <a:pt x="26" y="174"/>
                  </a:lnTo>
                  <a:cubicBezTo>
                    <a:pt x="12" y="174"/>
                    <a:pt x="0" y="185"/>
                    <a:pt x="0" y="200"/>
                  </a:cubicBezTo>
                  <a:lnTo>
                    <a:pt x="0" y="560"/>
                  </a:lnTo>
                  <a:cubicBezTo>
                    <a:pt x="0" y="575"/>
                    <a:pt x="12" y="587"/>
                    <a:pt x="26" y="587"/>
                  </a:cubicBezTo>
                  <a:lnTo>
                    <a:pt x="560" y="587"/>
                  </a:lnTo>
                  <a:cubicBezTo>
                    <a:pt x="574" y="587"/>
                    <a:pt x="586" y="575"/>
                    <a:pt x="586" y="560"/>
                  </a:cubicBezTo>
                  <a:lnTo>
                    <a:pt x="586" y="200"/>
                  </a:lnTo>
                  <a:cubicBezTo>
                    <a:pt x="586" y="185"/>
                    <a:pt x="574" y="174"/>
                    <a:pt x="560" y="174"/>
                  </a:cubicBezTo>
                  <a:close/>
                </a:path>
              </a:pathLst>
            </a:cu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68577" tIns="34289" rIns="68577" bIns="34289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en-US" sz="1350">
                <a:solidFill>
                  <a:srgbClr val="58595B"/>
                </a:solidFill>
              </a:endParaRP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AEEC5779-C22B-254F-BE1F-717D8A4B66D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47938" y="-1409700"/>
              <a:ext cx="404813" cy="476250"/>
              <a:chOff x="1605" y="-888"/>
              <a:chExt cx="255" cy="300"/>
            </a:xfrm>
            <a:grpFill/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B7A3B5D4-79FC-8447-8952-6E5B992F8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3" y="-888"/>
                <a:ext cx="19" cy="17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282828"/>
                  </a:solidFill>
                </a:endParaRPr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BD61EE12-BF66-F14C-82D3-C3C74DE85A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36" y="-735"/>
                <a:ext cx="193" cy="108"/>
              </a:xfrm>
              <a:custGeom>
                <a:avLst/>
                <a:gdLst>
                  <a:gd name="T0" fmla="*/ 114 w 122"/>
                  <a:gd name="T1" fmla="*/ 69 h 69"/>
                  <a:gd name="T2" fmla="*/ 106 w 122"/>
                  <a:gd name="T3" fmla="*/ 62 h 69"/>
                  <a:gd name="T4" fmla="*/ 106 w 122"/>
                  <a:gd name="T5" fmla="*/ 8 h 69"/>
                  <a:gd name="T6" fmla="*/ 114 w 122"/>
                  <a:gd name="T7" fmla="*/ 0 h 69"/>
                  <a:gd name="T8" fmla="*/ 122 w 122"/>
                  <a:gd name="T9" fmla="*/ 8 h 69"/>
                  <a:gd name="T10" fmla="*/ 122 w 122"/>
                  <a:gd name="T11" fmla="*/ 62 h 69"/>
                  <a:gd name="T12" fmla="*/ 114 w 122"/>
                  <a:gd name="T13" fmla="*/ 69 h 69"/>
                  <a:gd name="T14" fmla="*/ 78 w 122"/>
                  <a:gd name="T15" fmla="*/ 69 h 69"/>
                  <a:gd name="T16" fmla="*/ 71 w 122"/>
                  <a:gd name="T17" fmla="*/ 62 h 69"/>
                  <a:gd name="T18" fmla="*/ 71 w 122"/>
                  <a:gd name="T19" fmla="*/ 8 h 69"/>
                  <a:gd name="T20" fmla="*/ 78 w 122"/>
                  <a:gd name="T21" fmla="*/ 0 h 69"/>
                  <a:gd name="T22" fmla="*/ 86 w 122"/>
                  <a:gd name="T23" fmla="*/ 8 h 69"/>
                  <a:gd name="T24" fmla="*/ 86 w 122"/>
                  <a:gd name="T25" fmla="*/ 62 h 69"/>
                  <a:gd name="T26" fmla="*/ 78 w 122"/>
                  <a:gd name="T27" fmla="*/ 69 h 69"/>
                  <a:gd name="T28" fmla="*/ 43 w 122"/>
                  <a:gd name="T29" fmla="*/ 69 h 69"/>
                  <a:gd name="T30" fmla="*/ 35 w 122"/>
                  <a:gd name="T31" fmla="*/ 62 h 69"/>
                  <a:gd name="T32" fmla="*/ 35 w 122"/>
                  <a:gd name="T33" fmla="*/ 8 h 69"/>
                  <a:gd name="T34" fmla="*/ 43 w 122"/>
                  <a:gd name="T35" fmla="*/ 0 h 69"/>
                  <a:gd name="T36" fmla="*/ 51 w 122"/>
                  <a:gd name="T37" fmla="*/ 8 h 69"/>
                  <a:gd name="T38" fmla="*/ 51 w 122"/>
                  <a:gd name="T39" fmla="*/ 62 h 69"/>
                  <a:gd name="T40" fmla="*/ 43 w 122"/>
                  <a:gd name="T41" fmla="*/ 69 h 69"/>
                  <a:gd name="T42" fmla="*/ 8 w 122"/>
                  <a:gd name="T43" fmla="*/ 69 h 69"/>
                  <a:gd name="T44" fmla="*/ 0 w 122"/>
                  <a:gd name="T45" fmla="*/ 62 h 69"/>
                  <a:gd name="T46" fmla="*/ 0 w 122"/>
                  <a:gd name="T47" fmla="*/ 8 h 69"/>
                  <a:gd name="T48" fmla="*/ 8 w 122"/>
                  <a:gd name="T49" fmla="*/ 0 h 69"/>
                  <a:gd name="T50" fmla="*/ 16 w 122"/>
                  <a:gd name="T51" fmla="*/ 8 h 69"/>
                  <a:gd name="T52" fmla="*/ 16 w 122"/>
                  <a:gd name="T53" fmla="*/ 62 h 69"/>
                  <a:gd name="T54" fmla="*/ 8 w 122"/>
                  <a:gd name="T55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2" h="69">
                    <a:moveTo>
                      <a:pt x="114" y="69"/>
                    </a:moveTo>
                    <a:cubicBezTo>
                      <a:pt x="109" y="69"/>
                      <a:pt x="106" y="66"/>
                      <a:pt x="106" y="62"/>
                    </a:cubicBezTo>
                    <a:cubicBezTo>
                      <a:pt x="106" y="8"/>
                      <a:pt x="106" y="8"/>
                      <a:pt x="106" y="8"/>
                    </a:cubicBezTo>
                    <a:cubicBezTo>
                      <a:pt x="106" y="4"/>
                      <a:pt x="109" y="0"/>
                      <a:pt x="114" y="0"/>
                    </a:cubicBezTo>
                    <a:cubicBezTo>
                      <a:pt x="118" y="0"/>
                      <a:pt x="122" y="4"/>
                      <a:pt x="122" y="8"/>
                    </a:cubicBezTo>
                    <a:cubicBezTo>
                      <a:pt x="122" y="62"/>
                      <a:pt x="122" y="62"/>
                      <a:pt x="122" y="62"/>
                    </a:cubicBezTo>
                    <a:cubicBezTo>
                      <a:pt x="122" y="66"/>
                      <a:pt x="118" y="69"/>
                      <a:pt x="114" y="69"/>
                    </a:cubicBezTo>
                    <a:close/>
                    <a:moveTo>
                      <a:pt x="78" y="69"/>
                    </a:moveTo>
                    <a:cubicBezTo>
                      <a:pt x="74" y="69"/>
                      <a:pt x="71" y="66"/>
                      <a:pt x="71" y="62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71" y="4"/>
                      <a:pt x="74" y="0"/>
                      <a:pt x="78" y="0"/>
                    </a:cubicBezTo>
                    <a:cubicBezTo>
                      <a:pt x="83" y="0"/>
                      <a:pt x="86" y="4"/>
                      <a:pt x="86" y="8"/>
                    </a:cubicBezTo>
                    <a:cubicBezTo>
                      <a:pt x="86" y="62"/>
                      <a:pt x="86" y="62"/>
                      <a:pt x="86" y="62"/>
                    </a:cubicBezTo>
                    <a:cubicBezTo>
                      <a:pt x="86" y="66"/>
                      <a:pt x="83" y="69"/>
                      <a:pt x="78" y="69"/>
                    </a:cubicBezTo>
                    <a:close/>
                    <a:moveTo>
                      <a:pt x="43" y="69"/>
                    </a:moveTo>
                    <a:cubicBezTo>
                      <a:pt x="39" y="69"/>
                      <a:pt x="35" y="66"/>
                      <a:pt x="35" y="62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4"/>
                      <a:pt x="39" y="0"/>
                      <a:pt x="43" y="0"/>
                    </a:cubicBezTo>
                    <a:cubicBezTo>
                      <a:pt x="48" y="0"/>
                      <a:pt x="51" y="4"/>
                      <a:pt x="51" y="8"/>
                    </a:cubicBezTo>
                    <a:cubicBezTo>
                      <a:pt x="51" y="62"/>
                      <a:pt x="51" y="62"/>
                      <a:pt x="51" y="62"/>
                    </a:cubicBezTo>
                    <a:cubicBezTo>
                      <a:pt x="51" y="66"/>
                      <a:pt x="48" y="69"/>
                      <a:pt x="43" y="69"/>
                    </a:cubicBezTo>
                    <a:close/>
                    <a:moveTo>
                      <a:pt x="8" y="69"/>
                    </a:moveTo>
                    <a:cubicBezTo>
                      <a:pt x="4" y="69"/>
                      <a:pt x="0" y="66"/>
                      <a:pt x="0" y="6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3" y="0"/>
                      <a:pt x="16" y="4"/>
                      <a:pt x="16" y="8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6"/>
                      <a:pt x="13" y="69"/>
                      <a:pt x="8" y="69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282828"/>
                  </a:solidFill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ACA72F73-19B6-0E44-A71A-F47144B1B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5" y="-613"/>
                <a:ext cx="255" cy="25"/>
              </a:xfrm>
              <a:prstGeom prst="rect">
                <a:avLst/>
              </a:prstGeom>
              <a:grpFill/>
              <a:ln w="7938" cap="flat">
                <a:solidFill>
                  <a:schemeClr val="accent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282828"/>
                  </a:solidFill>
                </a:endParaRPr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B728548B-7463-9849-8FBB-B18C1F5D32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-863"/>
                <a:ext cx="231" cy="115"/>
              </a:xfrm>
              <a:custGeom>
                <a:avLst/>
                <a:gdLst>
                  <a:gd name="T0" fmla="*/ 0 w 146"/>
                  <a:gd name="T1" fmla="*/ 73 h 73"/>
                  <a:gd name="T2" fmla="*/ 0 w 146"/>
                  <a:gd name="T3" fmla="*/ 73 h 73"/>
                  <a:gd name="T4" fmla="*/ 73 w 146"/>
                  <a:gd name="T5" fmla="*/ 0 h 73"/>
                  <a:gd name="T6" fmla="*/ 146 w 146"/>
                  <a:gd name="T7" fmla="*/ 73 h 73"/>
                  <a:gd name="T8" fmla="*/ 0 w 146"/>
                  <a:gd name="T9" fmla="*/ 73 h 73"/>
                  <a:gd name="T10" fmla="*/ 0 w 146"/>
                  <a:gd name="T11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6" h="73">
                    <a:moveTo>
                      <a:pt x="0" y="73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33"/>
                      <a:pt x="33" y="0"/>
                      <a:pt x="73" y="0"/>
                    </a:cubicBezTo>
                    <a:cubicBezTo>
                      <a:pt x="114" y="0"/>
                      <a:pt x="146" y="33"/>
                      <a:pt x="146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lose/>
                  </a:path>
                </a:pathLst>
              </a:custGeom>
              <a:grpFill/>
              <a:ln w="7938" cap="flat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282828"/>
                  </a:solidFill>
                </a:endParaRPr>
              </a:p>
            </p:txBody>
          </p:sp>
        </p:grpSp>
      </p:grp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58CF885F-B53F-FD42-ADC0-4B221114C680}"/>
              </a:ext>
            </a:extLst>
          </p:cNvPr>
          <p:cNvSpPr/>
          <p:nvPr/>
        </p:nvSpPr>
        <p:spPr>
          <a:xfrm>
            <a:off x="3922481" y="4320584"/>
            <a:ext cx="832812" cy="2624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iscoSansTT ExtraLight"/>
            </a:endParaRPr>
          </a:p>
        </p:txBody>
      </p:sp>
      <p:sp>
        <p:nvSpPr>
          <p:cNvPr id="111" name="Freeform 651">
            <a:extLst>
              <a:ext uri="{FF2B5EF4-FFF2-40B4-BE49-F238E27FC236}">
                <a16:creationId xmlns:a16="http://schemas.microsoft.com/office/drawing/2014/main" id="{659157FA-845D-F64B-9CF3-C2D6173B8E7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04771" y="4396124"/>
            <a:ext cx="249028" cy="123976"/>
          </a:xfrm>
          <a:custGeom>
            <a:avLst/>
            <a:gdLst>
              <a:gd name="T0" fmla="*/ 194 w 217"/>
              <a:gd name="T1" fmla="*/ 28 h 102"/>
              <a:gd name="T2" fmla="*/ 97 w 217"/>
              <a:gd name="T3" fmla="*/ 28 h 102"/>
              <a:gd name="T4" fmla="*/ 51 w 217"/>
              <a:gd name="T5" fmla="*/ 0 h 102"/>
              <a:gd name="T6" fmla="*/ 0 w 217"/>
              <a:gd name="T7" fmla="*/ 51 h 102"/>
              <a:gd name="T8" fmla="*/ 51 w 217"/>
              <a:gd name="T9" fmla="*/ 102 h 102"/>
              <a:gd name="T10" fmla="*/ 97 w 217"/>
              <a:gd name="T11" fmla="*/ 74 h 102"/>
              <a:gd name="T12" fmla="*/ 113 w 217"/>
              <a:gd name="T13" fmla="*/ 74 h 102"/>
              <a:gd name="T14" fmla="*/ 113 w 217"/>
              <a:gd name="T15" fmla="*/ 64 h 102"/>
              <a:gd name="T16" fmla="*/ 119 w 217"/>
              <a:gd name="T17" fmla="*/ 58 h 102"/>
              <a:gd name="T18" fmla="*/ 124 w 217"/>
              <a:gd name="T19" fmla="*/ 64 h 102"/>
              <a:gd name="T20" fmla="*/ 124 w 217"/>
              <a:gd name="T21" fmla="*/ 74 h 102"/>
              <a:gd name="T22" fmla="*/ 136 w 217"/>
              <a:gd name="T23" fmla="*/ 74 h 102"/>
              <a:gd name="T24" fmla="*/ 136 w 217"/>
              <a:gd name="T25" fmla="*/ 64 h 102"/>
              <a:gd name="T26" fmla="*/ 142 w 217"/>
              <a:gd name="T27" fmla="*/ 58 h 102"/>
              <a:gd name="T28" fmla="*/ 148 w 217"/>
              <a:gd name="T29" fmla="*/ 64 h 102"/>
              <a:gd name="T30" fmla="*/ 148 w 217"/>
              <a:gd name="T31" fmla="*/ 74 h 102"/>
              <a:gd name="T32" fmla="*/ 160 w 217"/>
              <a:gd name="T33" fmla="*/ 74 h 102"/>
              <a:gd name="T34" fmla="*/ 160 w 217"/>
              <a:gd name="T35" fmla="*/ 64 h 102"/>
              <a:gd name="T36" fmla="*/ 166 w 217"/>
              <a:gd name="T37" fmla="*/ 58 h 102"/>
              <a:gd name="T38" fmla="*/ 171 w 217"/>
              <a:gd name="T39" fmla="*/ 64 h 102"/>
              <a:gd name="T40" fmla="*/ 171 w 217"/>
              <a:gd name="T41" fmla="*/ 74 h 102"/>
              <a:gd name="T42" fmla="*/ 183 w 217"/>
              <a:gd name="T43" fmla="*/ 74 h 102"/>
              <a:gd name="T44" fmla="*/ 183 w 217"/>
              <a:gd name="T45" fmla="*/ 64 h 102"/>
              <a:gd name="T46" fmla="*/ 189 w 217"/>
              <a:gd name="T47" fmla="*/ 58 h 102"/>
              <a:gd name="T48" fmla="*/ 195 w 217"/>
              <a:gd name="T49" fmla="*/ 64 h 102"/>
              <a:gd name="T50" fmla="*/ 195 w 217"/>
              <a:gd name="T51" fmla="*/ 74 h 102"/>
              <a:gd name="T52" fmla="*/ 217 w 217"/>
              <a:gd name="T53" fmla="*/ 51 h 102"/>
              <a:gd name="T54" fmla="*/ 194 w 217"/>
              <a:gd name="T55" fmla="*/ 28 h 102"/>
              <a:gd name="T56" fmla="*/ 34 w 217"/>
              <a:gd name="T57" fmla="*/ 68 h 102"/>
              <a:gd name="T58" fmla="*/ 17 w 217"/>
              <a:gd name="T59" fmla="*/ 51 h 102"/>
              <a:gd name="T60" fmla="*/ 34 w 217"/>
              <a:gd name="T61" fmla="*/ 34 h 102"/>
              <a:gd name="T62" fmla="*/ 51 w 217"/>
              <a:gd name="T63" fmla="*/ 51 h 102"/>
              <a:gd name="T64" fmla="*/ 34 w 217"/>
              <a:gd name="T65" fmla="*/ 6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7" h="102">
                <a:moveTo>
                  <a:pt x="194" y="28"/>
                </a:moveTo>
                <a:cubicBezTo>
                  <a:pt x="97" y="28"/>
                  <a:pt x="97" y="28"/>
                  <a:pt x="97" y="28"/>
                </a:cubicBezTo>
                <a:cubicBezTo>
                  <a:pt x="89" y="11"/>
                  <a:pt x="72" y="0"/>
                  <a:pt x="51" y="0"/>
                </a:cubicBezTo>
                <a:cubicBezTo>
                  <a:pt x="23" y="0"/>
                  <a:pt x="0" y="23"/>
                  <a:pt x="0" y="51"/>
                </a:cubicBezTo>
                <a:cubicBezTo>
                  <a:pt x="0" y="79"/>
                  <a:pt x="23" y="102"/>
                  <a:pt x="51" y="102"/>
                </a:cubicBezTo>
                <a:cubicBezTo>
                  <a:pt x="72" y="102"/>
                  <a:pt x="89" y="91"/>
                  <a:pt x="97" y="74"/>
                </a:cubicBezTo>
                <a:cubicBezTo>
                  <a:pt x="113" y="74"/>
                  <a:pt x="113" y="74"/>
                  <a:pt x="113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0"/>
                  <a:pt x="115" y="58"/>
                  <a:pt x="119" y="58"/>
                </a:cubicBezTo>
                <a:cubicBezTo>
                  <a:pt x="122" y="58"/>
                  <a:pt x="124" y="60"/>
                  <a:pt x="124" y="64"/>
                </a:cubicBezTo>
                <a:cubicBezTo>
                  <a:pt x="124" y="74"/>
                  <a:pt x="124" y="74"/>
                  <a:pt x="124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36" y="60"/>
                  <a:pt x="139" y="58"/>
                  <a:pt x="142" y="58"/>
                </a:cubicBezTo>
                <a:cubicBezTo>
                  <a:pt x="145" y="58"/>
                  <a:pt x="148" y="60"/>
                  <a:pt x="148" y="64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60" y="74"/>
                  <a:pt x="160" y="74"/>
                  <a:pt x="160" y="74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62" y="58"/>
                  <a:pt x="166" y="58"/>
                </a:cubicBezTo>
                <a:cubicBezTo>
                  <a:pt x="169" y="58"/>
                  <a:pt x="171" y="60"/>
                  <a:pt x="171" y="64"/>
                </a:cubicBezTo>
                <a:cubicBezTo>
                  <a:pt x="171" y="74"/>
                  <a:pt x="171" y="74"/>
                  <a:pt x="171" y="74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3" y="64"/>
                  <a:pt x="183" y="64"/>
                  <a:pt x="183" y="64"/>
                </a:cubicBezTo>
                <a:cubicBezTo>
                  <a:pt x="183" y="60"/>
                  <a:pt x="186" y="58"/>
                  <a:pt x="189" y="58"/>
                </a:cubicBezTo>
                <a:cubicBezTo>
                  <a:pt x="192" y="58"/>
                  <a:pt x="195" y="60"/>
                  <a:pt x="195" y="64"/>
                </a:cubicBezTo>
                <a:cubicBezTo>
                  <a:pt x="195" y="74"/>
                  <a:pt x="195" y="74"/>
                  <a:pt x="195" y="74"/>
                </a:cubicBezTo>
                <a:cubicBezTo>
                  <a:pt x="207" y="73"/>
                  <a:pt x="217" y="63"/>
                  <a:pt x="217" y="51"/>
                </a:cubicBezTo>
                <a:cubicBezTo>
                  <a:pt x="217" y="38"/>
                  <a:pt x="207" y="28"/>
                  <a:pt x="194" y="28"/>
                </a:cubicBezTo>
                <a:moveTo>
                  <a:pt x="34" y="68"/>
                </a:moveTo>
                <a:cubicBezTo>
                  <a:pt x="25" y="68"/>
                  <a:pt x="17" y="60"/>
                  <a:pt x="17" y="51"/>
                </a:cubicBezTo>
                <a:cubicBezTo>
                  <a:pt x="17" y="41"/>
                  <a:pt x="25" y="34"/>
                  <a:pt x="34" y="34"/>
                </a:cubicBezTo>
                <a:cubicBezTo>
                  <a:pt x="44" y="34"/>
                  <a:pt x="51" y="41"/>
                  <a:pt x="51" y="51"/>
                </a:cubicBezTo>
                <a:cubicBezTo>
                  <a:pt x="51" y="60"/>
                  <a:pt x="44" y="68"/>
                  <a:pt x="34" y="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58B24C01-62CB-EB4B-9FA6-577867323E61}"/>
              </a:ext>
            </a:extLst>
          </p:cNvPr>
          <p:cNvGrpSpPr/>
          <p:nvPr/>
        </p:nvGrpSpPr>
        <p:grpSpPr>
          <a:xfrm>
            <a:off x="4248524" y="4385967"/>
            <a:ext cx="262970" cy="144971"/>
            <a:chOff x="1502088" y="2909054"/>
            <a:chExt cx="990388" cy="545984"/>
          </a:xfrm>
          <a:solidFill>
            <a:schemeClr val="bg1"/>
          </a:solidFill>
        </p:grpSpPr>
        <p:sp>
          <p:nvSpPr>
            <p:cNvPr id="122" name="Freeform 294">
              <a:extLst>
                <a:ext uri="{FF2B5EF4-FFF2-40B4-BE49-F238E27FC236}">
                  <a16:creationId xmlns:a16="http://schemas.microsoft.com/office/drawing/2014/main" id="{E25206F6-88A1-9446-80CC-4F1E69BEDA3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02088" y="3395784"/>
              <a:ext cx="990388" cy="59254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95">
              <a:extLst>
                <a:ext uri="{FF2B5EF4-FFF2-40B4-BE49-F238E27FC236}">
                  <a16:creationId xmlns:a16="http://schemas.microsoft.com/office/drawing/2014/main" id="{468DC144-841B-BD47-AF37-F6A89D44AF6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612132" y="2909054"/>
              <a:ext cx="770301" cy="433119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77048BA-4A86-6743-B1D0-A95647FAF3D2}"/>
              </a:ext>
            </a:extLst>
          </p:cNvPr>
          <p:cNvGrpSpPr/>
          <p:nvPr/>
        </p:nvGrpSpPr>
        <p:grpSpPr>
          <a:xfrm>
            <a:off x="6269041" y="4396124"/>
            <a:ext cx="262970" cy="144971"/>
            <a:chOff x="1502088" y="2909054"/>
            <a:chExt cx="990388" cy="545984"/>
          </a:xfrm>
          <a:solidFill>
            <a:schemeClr val="bg1"/>
          </a:solidFill>
        </p:grpSpPr>
        <p:sp>
          <p:nvSpPr>
            <p:cNvPr id="120" name="Freeform 294">
              <a:extLst>
                <a:ext uri="{FF2B5EF4-FFF2-40B4-BE49-F238E27FC236}">
                  <a16:creationId xmlns:a16="http://schemas.microsoft.com/office/drawing/2014/main" id="{401170AE-E48D-8943-9C8F-1FECD187E5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02088" y="3395784"/>
              <a:ext cx="990388" cy="59254"/>
            </a:xfrm>
            <a:custGeom>
              <a:avLst/>
              <a:gdLst>
                <a:gd name="T0" fmla="*/ 288 w 297"/>
                <a:gd name="T1" fmla="*/ 18 h 18"/>
                <a:gd name="T2" fmla="*/ 10 w 297"/>
                <a:gd name="T3" fmla="*/ 18 h 18"/>
                <a:gd name="T4" fmla="*/ 0 w 297"/>
                <a:gd name="T5" fmla="*/ 9 h 18"/>
                <a:gd name="T6" fmla="*/ 10 w 297"/>
                <a:gd name="T7" fmla="*/ 0 h 18"/>
                <a:gd name="T8" fmla="*/ 288 w 297"/>
                <a:gd name="T9" fmla="*/ 0 h 18"/>
                <a:gd name="T10" fmla="*/ 297 w 297"/>
                <a:gd name="T11" fmla="*/ 9 h 18"/>
                <a:gd name="T12" fmla="*/ 288 w 297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8">
                  <a:moveTo>
                    <a:pt x="288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3" y="0"/>
                    <a:pt x="297" y="4"/>
                    <a:pt x="297" y="9"/>
                  </a:cubicBezTo>
                  <a:cubicBezTo>
                    <a:pt x="297" y="14"/>
                    <a:pt x="293" y="18"/>
                    <a:pt x="288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95">
              <a:extLst>
                <a:ext uri="{FF2B5EF4-FFF2-40B4-BE49-F238E27FC236}">
                  <a16:creationId xmlns:a16="http://schemas.microsoft.com/office/drawing/2014/main" id="{2E9F9C72-E0B0-0748-9CBB-55404C3113E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612132" y="2909054"/>
              <a:ext cx="770301" cy="433119"/>
            </a:xfrm>
            <a:custGeom>
              <a:avLst/>
              <a:gdLst>
                <a:gd name="T0" fmla="*/ 216 w 231"/>
                <a:gd name="T1" fmla="*/ 11 h 130"/>
                <a:gd name="T2" fmla="*/ 221 w 231"/>
                <a:gd name="T3" fmla="*/ 16 h 130"/>
                <a:gd name="T4" fmla="*/ 221 w 231"/>
                <a:gd name="T5" fmla="*/ 115 h 130"/>
                <a:gd name="T6" fmla="*/ 216 w 231"/>
                <a:gd name="T7" fmla="*/ 120 h 130"/>
                <a:gd name="T8" fmla="*/ 15 w 231"/>
                <a:gd name="T9" fmla="*/ 120 h 130"/>
                <a:gd name="T10" fmla="*/ 10 w 231"/>
                <a:gd name="T11" fmla="*/ 115 h 130"/>
                <a:gd name="T12" fmla="*/ 10 w 231"/>
                <a:gd name="T13" fmla="*/ 16 h 130"/>
                <a:gd name="T14" fmla="*/ 15 w 231"/>
                <a:gd name="T15" fmla="*/ 11 h 130"/>
                <a:gd name="T16" fmla="*/ 216 w 231"/>
                <a:gd name="T17" fmla="*/ 11 h 130"/>
                <a:gd name="T18" fmla="*/ 216 w 231"/>
                <a:gd name="T19" fmla="*/ 0 h 130"/>
                <a:gd name="T20" fmla="*/ 15 w 231"/>
                <a:gd name="T21" fmla="*/ 0 h 130"/>
                <a:gd name="T22" fmla="*/ 0 w 231"/>
                <a:gd name="T23" fmla="*/ 16 h 130"/>
                <a:gd name="T24" fmla="*/ 0 w 231"/>
                <a:gd name="T25" fmla="*/ 115 h 130"/>
                <a:gd name="T26" fmla="*/ 15 w 231"/>
                <a:gd name="T27" fmla="*/ 130 h 130"/>
                <a:gd name="T28" fmla="*/ 216 w 231"/>
                <a:gd name="T29" fmla="*/ 130 h 130"/>
                <a:gd name="T30" fmla="*/ 231 w 231"/>
                <a:gd name="T31" fmla="*/ 115 h 130"/>
                <a:gd name="T32" fmla="*/ 231 w 231"/>
                <a:gd name="T33" fmla="*/ 16 h 130"/>
                <a:gd name="T34" fmla="*/ 216 w 231"/>
                <a:gd name="T3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1" h="130">
                  <a:moveTo>
                    <a:pt x="216" y="11"/>
                  </a:moveTo>
                  <a:cubicBezTo>
                    <a:pt x="219" y="11"/>
                    <a:pt x="221" y="13"/>
                    <a:pt x="221" y="16"/>
                  </a:cubicBezTo>
                  <a:cubicBezTo>
                    <a:pt x="221" y="115"/>
                    <a:pt x="221" y="115"/>
                    <a:pt x="221" y="115"/>
                  </a:cubicBezTo>
                  <a:cubicBezTo>
                    <a:pt x="221" y="118"/>
                    <a:pt x="219" y="120"/>
                    <a:pt x="216" y="120"/>
                  </a:cubicBezTo>
                  <a:cubicBezTo>
                    <a:pt x="15" y="120"/>
                    <a:pt x="15" y="120"/>
                    <a:pt x="15" y="120"/>
                  </a:cubicBezTo>
                  <a:cubicBezTo>
                    <a:pt x="12" y="120"/>
                    <a:pt x="10" y="118"/>
                    <a:pt x="10" y="1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3"/>
                    <a:pt x="12" y="11"/>
                    <a:pt x="15" y="11"/>
                  </a:cubicBezTo>
                  <a:cubicBezTo>
                    <a:pt x="216" y="11"/>
                    <a:pt x="216" y="11"/>
                    <a:pt x="216" y="11"/>
                  </a:cubicBezTo>
                  <a:moveTo>
                    <a:pt x="2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3"/>
                    <a:pt x="7" y="130"/>
                    <a:pt x="15" y="130"/>
                  </a:cubicBezTo>
                  <a:cubicBezTo>
                    <a:pt x="216" y="130"/>
                    <a:pt x="216" y="130"/>
                    <a:pt x="216" y="130"/>
                  </a:cubicBezTo>
                  <a:cubicBezTo>
                    <a:pt x="224" y="130"/>
                    <a:pt x="231" y="123"/>
                    <a:pt x="231" y="115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4" name="Triangle 113">
            <a:extLst>
              <a:ext uri="{FF2B5EF4-FFF2-40B4-BE49-F238E27FC236}">
                <a16:creationId xmlns:a16="http://schemas.microsoft.com/office/drawing/2014/main" id="{E5C1D702-E2FB-AE40-BADC-C962FEDA3747}"/>
              </a:ext>
            </a:extLst>
          </p:cNvPr>
          <p:cNvSpPr/>
          <p:nvPr/>
        </p:nvSpPr>
        <p:spPr>
          <a:xfrm rot="5400000">
            <a:off x="6369478" y="4417511"/>
            <a:ext cx="79604" cy="68624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riangle 114">
            <a:extLst>
              <a:ext uri="{FF2B5EF4-FFF2-40B4-BE49-F238E27FC236}">
                <a16:creationId xmlns:a16="http://schemas.microsoft.com/office/drawing/2014/main" id="{02EA51FC-362B-1743-8C21-2AAC2A3232AF}"/>
              </a:ext>
            </a:extLst>
          </p:cNvPr>
          <p:cNvSpPr/>
          <p:nvPr/>
        </p:nvSpPr>
        <p:spPr>
          <a:xfrm rot="5400000">
            <a:off x="4351924" y="4408535"/>
            <a:ext cx="79604" cy="68624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reeform 51">
            <a:extLst>
              <a:ext uri="{FF2B5EF4-FFF2-40B4-BE49-F238E27FC236}">
                <a16:creationId xmlns:a16="http://schemas.microsoft.com/office/drawing/2014/main" id="{B1784731-90BC-5A42-A5ED-EEB2E056A074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4008800" y="4370978"/>
            <a:ext cx="196450" cy="174269"/>
          </a:xfrm>
          <a:custGeom>
            <a:avLst/>
            <a:gdLst>
              <a:gd name="T0" fmla="*/ 604 w 800"/>
              <a:gd name="T1" fmla="*/ 233 h 800"/>
              <a:gd name="T2" fmla="*/ 731 w 800"/>
              <a:gd name="T3" fmla="*/ 366 h 800"/>
              <a:gd name="T4" fmla="*/ 578 w 800"/>
              <a:gd name="T5" fmla="*/ 627 h 800"/>
              <a:gd name="T6" fmla="*/ 522 w 800"/>
              <a:gd name="T7" fmla="*/ 710 h 800"/>
              <a:gd name="T8" fmla="*/ 222 w 800"/>
              <a:gd name="T9" fmla="*/ 627 h 800"/>
              <a:gd name="T10" fmla="*/ 182 w 800"/>
              <a:gd name="T11" fmla="*/ 652 h 800"/>
              <a:gd name="T12" fmla="*/ 222 w 800"/>
              <a:gd name="T13" fmla="*/ 172 h 800"/>
              <a:gd name="T14" fmla="*/ 278 w 800"/>
              <a:gd name="T15" fmla="*/ 90 h 800"/>
              <a:gd name="T16" fmla="*/ 522 w 800"/>
              <a:gd name="T17" fmla="*/ 90 h 800"/>
              <a:gd name="T18" fmla="*/ 578 w 800"/>
              <a:gd name="T19" fmla="*/ 172 h 800"/>
              <a:gd name="T20" fmla="*/ 433 w 800"/>
              <a:gd name="T21" fmla="*/ 215 h 800"/>
              <a:gd name="T22" fmla="*/ 516 w 800"/>
              <a:gd name="T23" fmla="*/ 198 h 800"/>
              <a:gd name="T24" fmla="*/ 433 w 800"/>
              <a:gd name="T25" fmla="*/ 366 h 800"/>
              <a:gd name="T26" fmla="*/ 543 w 800"/>
              <a:gd name="T27" fmla="*/ 260 h 800"/>
              <a:gd name="T28" fmla="*/ 433 w 800"/>
              <a:gd name="T29" fmla="*/ 366 h 800"/>
              <a:gd name="T30" fmla="*/ 433 w 800"/>
              <a:gd name="T31" fmla="*/ 433 h 800"/>
              <a:gd name="T32" fmla="*/ 543 w 800"/>
              <a:gd name="T33" fmla="*/ 540 h 800"/>
              <a:gd name="T34" fmla="*/ 433 w 800"/>
              <a:gd name="T35" fmla="*/ 584 h 800"/>
              <a:gd name="T36" fmla="*/ 433 w 800"/>
              <a:gd name="T37" fmla="*/ 703 h 800"/>
              <a:gd name="T38" fmla="*/ 366 w 800"/>
              <a:gd name="T39" fmla="*/ 584 h 800"/>
              <a:gd name="T40" fmla="*/ 283 w 800"/>
              <a:gd name="T41" fmla="*/ 601 h 800"/>
              <a:gd name="T42" fmla="*/ 366 w 800"/>
              <a:gd name="T43" fmla="*/ 433 h 800"/>
              <a:gd name="T44" fmla="*/ 256 w 800"/>
              <a:gd name="T45" fmla="*/ 540 h 800"/>
              <a:gd name="T46" fmla="*/ 366 w 800"/>
              <a:gd name="T47" fmla="*/ 433 h 800"/>
              <a:gd name="T48" fmla="*/ 366 w 800"/>
              <a:gd name="T49" fmla="*/ 366 h 800"/>
              <a:gd name="T50" fmla="*/ 256 w 800"/>
              <a:gd name="T51" fmla="*/ 260 h 800"/>
              <a:gd name="T52" fmla="*/ 366 w 800"/>
              <a:gd name="T53" fmla="*/ 215 h 800"/>
              <a:gd name="T54" fmla="*/ 366 w 800"/>
              <a:gd name="T55" fmla="*/ 96 h 800"/>
              <a:gd name="T56" fmla="*/ 136 w 800"/>
              <a:gd name="T57" fmla="*/ 196 h 800"/>
              <a:gd name="T58" fmla="*/ 167 w 800"/>
              <a:gd name="T59" fmla="*/ 366 h 800"/>
              <a:gd name="T60" fmla="*/ 136 w 800"/>
              <a:gd name="T61" fmla="*/ 196 h 800"/>
              <a:gd name="T62" fmla="*/ 167 w 800"/>
              <a:gd name="T63" fmla="*/ 433 h 800"/>
              <a:gd name="T64" fmla="*/ 136 w 800"/>
              <a:gd name="T65" fmla="*/ 603 h 800"/>
              <a:gd name="T66" fmla="*/ 663 w 800"/>
              <a:gd name="T67" fmla="*/ 603 h 800"/>
              <a:gd name="T68" fmla="*/ 632 w 800"/>
              <a:gd name="T69" fmla="*/ 433 h 800"/>
              <a:gd name="T70" fmla="*/ 663 w 800"/>
              <a:gd name="T71" fmla="*/ 603 h 800"/>
              <a:gd name="T72" fmla="*/ 0 w 800"/>
              <a:gd name="T73" fmla="*/ 400 h 800"/>
              <a:gd name="T74" fmla="*/ 800 w 800"/>
              <a:gd name="T75" fmla="*/ 4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00" h="800">
                <a:moveTo>
                  <a:pt x="632" y="366"/>
                </a:moveTo>
                <a:cubicBezTo>
                  <a:pt x="629" y="320"/>
                  <a:pt x="619" y="275"/>
                  <a:pt x="604" y="233"/>
                </a:cubicBezTo>
                <a:cubicBezTo>
                  <a:pt x="625" y="223"/>
                  <a:pt x="645" y="210"/>
                  <a:pt x="663" y="196"/>
                </a:cubicBezTo>
                <a:cubicBezTo>
                  <a:pt x="700" y="244"/>
                  <a:pt x="725" y="303"/>
                  <a:pt x="731" y="366"/>
                </a:cubicBezTo>
                <a:lnTo>
                  <a:pt x="632" y="366"/>
                </a:lnTo>
                <a:close/>
                <a:moveTo>
                  <a:pt x="578" y="627"/>
                </a:moveTo>
                <a:cubicBezTo>
                  <a:pt x="591" y="635"/>
                  <a:pt x="605" y="643"/>
                  <a:pt x="617" y="652"/>
                </a:cubicBezTo>
                <a:cubicBezTo>
                  <a:pt x="589" y="676"/>
                  <a:pt x="557" y="696"/>
                  <a:pt x="522" y="710"/>
                </a:cubicBezTo>
                <a:cubicBezTo>
                  <a:pt x="543" y="685"/>
                  <a:pt x="562" y="657"/>
                  <a:pt x="578" y="627"/>
                </a:cubicBezTo>
                <a:moveTo>
                  <a:pt x="222" y="627"/>
                </a:moveTo>
                <a:cubicBezTo>
                  <a:pt x="237" y="657"/>
                  <a:pt x="256" y="685"/>
                  <a:pt x="278" y="710"/>
                </a:cubicBezTo>
                <a:cubicBezTo>
                  <a:pt x="243" y="696"/>
                  <a:pt x="210" y="676"/>
                  <a:pt x="182" y="652"/>
                </a:cubicBezTo>
                <a:cubicBezTo>
                  <a:pt x="195" y="643"/>
                  <a:pt x="208" y="635"/>
                  <a:pt x="222" y="627"/>
                </a:cubicBezTo>
                <a:moveTo>
                  <a:pt x="222" y="172"/>
                </a:moveTo>
                <a:cubicBezTo>
                  <a:pt x="208" y="165"/>
                  <a:pt x="195" y="157"/>
                  <a:pt x="182" y="147"/>
                </a:cubicBezTo>
                <a:cubicBezTo>
                  <a:pt x="210" y="123"/>
                  <a:pt x="243" y="104"/>
                  <a:pt x="278" y="90"/>
                </a:cubicBezTo>
                <a:cubicBezTo>
                  <a:pt x="256" y="114"/>
                  <a:pt x="237" y="142"/>
                  <a:pt x="222" y="172"/>
                </a:cubicBezTo>
                <a:moveTo>
                  <a:pt x="522" y="90"/>
                </a:moveTo>
                <a:cubicBezTo>
                  <a:pt x="557" y="104"/>
                  <a:pt x="589" y="123"/>
                  <a:pt x="617" y="147"/>
                </a:cubicBezTo>
                <a:cubicBezTo>
                  <a:pt x="605" y="157"/>
                  <a:pt x="591" y="165"/>
                  <a:pt x="578" y="172"/>
                </a:cubicBezTo>
                <a:cubicBezTo>
                  <a:pt x="562" y="142"/>
                  <a:pt x="543" y="114"/>
                  <a:pt x="522" y="90"/>
                </a:cubicBezTo>
                <a:moveTo>
                  <a:pt x="433" y="215"/>
                </a:moveTo>
                <a:lnTo>
                  <a:pt x="433" y="96"/>
                </a:lnTo>
                <a:cubicBezTo>
                  <a:pt x="466" y="123"/>
                  <a:pt x="495" y="158"/>
                  <a:pt x="516" y="198"/>
                </a:cubicBezTo>
                <a:cubicBezTo>
                  <a:pt x="490" y="206"/>
                  <a:pt x="462" y="212"/>
                  <a:pt x="433" y="215"/>
                </a:cubicBezTo>
                <a:moveTo>
                  <a:pt x="433" y="366"/>
                </a:moveTo>
                <a:lnTo>
                  <a:pt x="433" y="282"/>
                </a:lnTo>
                <a:cubicBezTo>
                  <a:pt x="471" y="279"/>
                  <a:pt x="508" y="271"/>
                  <a:pt x="543" y="260"/>
                </a:cubicBezTo>
                <a:cubicBezTo>
                  <a:pt x="555" y="293"/>
                  <a:pt x="562" y="329"/>
                  <a:pt x="565" y="366"/>
                </a:cubicBezTo>
                <a:lnTo>
                  <a:pt x="433" y="366"/>
                </a:lnTo>
                <a:close/>
                <a:moveTo>
                  <a:pt x="433" y="518"/>
                </a:moveTo>
                <a:lnTo>
                  <a:pt x="433" y="433"/>
                </a:lnTo>
                <a:lnTo>
                  <a:pt x="565" y="433"/>
                </a:lnTo>
                <a:cubicBezTo>
                  <a:pt x="562" y="470"/>
                  <a:pt x="555" y="506"/>
                  <a:pt x="543" y="540"/>
                </a:cubicBezTo>
                <a:cubicBezTo>
                  <a:pt x="508" y="528"/>
                  <a:pt x="471" y="520"/>
                  <a:pt x="433" y="518"/>
                </a:cubicBezTo>
                <a:moveTo>
                  <a:pt x="433" y="584"/>
                </a:moveTo>
                <a:cubicBezTo>
                  <a:pt x="462" y="587"/>
                  <a:pt x="490" y="593"/>
                  <a:pt x="516" y="601"/>
                </a:cubicBezTo>
                <a:cubicBezTo>
                  <a:pt x="495" y="641"/>
                  <a:pt x="466" y="676"/>
                  <a:pt x="433" y="703"/>
                </a:cubicBezTo>
                <a:lnTo>
                  <a:pt x="433" y="584"/>
                </a:lnTo>
                <a:close/>
                <a:moveTo>
                  <a:pt x="366" y="584"/>
                </a:moveTo>
                <a:lnTo>
                  <a:pt x="366" y="703"/>
                </a:lnTo>
                <a:cubicBezTo>
                  <a:pt x="333" y="676"/>
                  <a:pt x="305" y="641"/>
                  <a:pt x="283" y="601"/>
                </a:cubicBezTo>
                <a:cubicBezTo>
                  <a:pt x="310" y="593"/>
                  <a:pt x="338" y="587"/>
                  <a:pt x="366" y="584"/>
                </a:cubicBezTo>
                <a:moveTo>
                  <a:pt x="366" y="433"/>
                </a:moveTo>
                <a:lnTo>
                  <a:pt x="366" y="518"/>
                </a:lnTo>
                <a:cubicBezTo>
                  <a:pt x="328" y="520"/>
                  <a:pt x="291" y="528"/>
                  <a:pt x="256" y="540"/>
                </a:cubicBezTo>
                <a:cubicBezTo>
                  <a:pt x="245" y="506"/>
                  <a:pt x="237" y="470"/>
                  <a:pt x="234" y="433"/>
                </a:cubicBezTo>
                <a:lnTo>
                  <a:pt x="366" y="433"/>
                </a:lnTo>
                <a:close/>
                <a:moveTo>
                  <a:pt x="366" y="282"/>
                </a:moveTo>
                <a:lnTo>
                  <a:pt x="366" y="366"/>
                </a:lnTo>
                <a:lnTo>
                  <a:pt x="234" y="366"/>
                </a:lnTo>
                <a:cubicBezTo>
                  <a:pt x="237" y="329"/>
                  <a:pt x="245" y="293"/>
                  <a:pt x="256" y="260"/>
                </a:cubicBezTo>
                <a:cubicBezTo>
                  <a:pt x="291" y="271"/>
                  <a:pt x="328" y="279"/>
                  <a:pt x="366" y="282"/>
                </a:cubicBezTo>
                <a:moveTo>
                  <a:pt x="366" y="215"/>
                </a:moveTo>
                <a:cubicBezTo>
                  <a:pt x="338" y="212"/>
                  <a:pt x="310" y="206"/>
                  <a:pt x="283" y="198"/>
                </a:cubicBezTo>
                <a:cubicBezTo>
                  <a:pt x="305" y="158"/>
                  <a:pt x="333" y="123"/>
                  <a:pt x="366" y="96"/>
                </a:cubicBezTo>
                <a:lnTo>
                  <a:pt x="366" y="215"/>
                </a:lnTo>
                <a:close/>
                <a:moveTo>
                  <a:pt x="136" y="196"/>
                </a:moveTo>
                <a:cubicBezTo>
                  <a:pt x="155" y="210"/>
                  <a:pt x="174" y="223"/>
                  <a:pt x="195" y="233"/>
                </a:cubicBezTo>
                <a:cubicBezTo>
                  <a:pt x="180" y="275"/>
                  <a:pt x="171" y="320"/>
                  <a:pt x="167" y="366"/>
                </a:cubicBezTo>
                <a:lnTo>
                  <a:pt x="68" y="366"/>
                </a:lnTo>
                <a:cubicBezTo>
                  <a:pt x="74" y="303"/>
                  <a:pt x="99" y="244"/>
                  <a:pt x="136" y="196"/>
                </a:cubicBezTo>
                <a:moveTo>
                  <a:pt x="68" y="433"/>
                </a:moveTo>
                <a:lnTo>
                  <a:pt x="167" y="433"/>
                </a:lnTo>
                <a:cubicBezTo>
                  <a:pt x="171" y="479"/>
                  <a:pt x="180" y="524"/>
                  <a:pt x="195" y="566"/>
                </a:cubicBezTo>
                <a:cubicBezTo>
                  <a:pt x="174" y="577"/>
                  <a:pt x="155" y="589"/>
                  <a:pt x="136" y="603"/>
                </a:cubicBezTo>
                <a:cubicBezTo>
                  <a:pt x="99" y="555"/>
                  <a:pt x="74" y="497"/>
                  <a:pt x="68" y="433"/>
                </a:cubicBezTo>
                <a:moveTo>
                  <a:pt x="663" y="603"/>
                </a:moveTo>
                <a:cubicBezTo>
                  <a:pt x="645" y="589"/>
                  <a:pt x="625" y="577"/>
                  <a:pt x="604" y="566"/>
                </a:cubicBezTo>
                <a:cubicBezTo>
                  <a:pt x="619" y="524"/>
                  <a:pt x="629" y="479"/>
                  <a:pt x="632" y="433"/>
                </a:cubicBezTo>
                <a:lnTo>
                  <a:pt x="731" y="433"/>
                </a:lnTo>
                <a:cubicBezTo>
                  <a:pt x="725" y="497"/>
                  <a:pt x="700" y="555"/>
                  <a:pt x="663" y="603"/>
                </a:cubicBezTo>
                <a:moveTo>
                  <a:pt x="400" y="0"/>
                </a:moveTo>
                <a:cubicBezTo>
                  <a:pt x="179" y="0"/>
                  <a:pt x="0" y="179"/>
                  <a:pt x="0" y="400"/>
                </a:cubicBezTo>
                <a:cubicBezTo>
                  <a:pt x="0" y="620"/>
                  <a:pt x="179" y="800"/>
                  <a:pt x="400" y="800"/>
                </a:cubicBezTo>
                <a:cubicBezTo>
                  <a:pt x="620" y="800"/>
                  <a:pt x="800" y="620"/>
                  <a:pt x="800" y="400"/>
                </a:cubicBezTo>
                <a:cubicBezTo>
                  <a:pt x="800" y="179"/>
                  <a:pt x="620" y="0"/>
                  <a:pt x="400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defRPr/>
            </a:pPr>
            <a:endParaRPr lang="en-US" sz="1350">
              <a:solidFill>
                <a:srgbClr val="282828"/>
              </a:solidFill>
            </a:endParaRPr>
          </a:p>
        </p:txBody>
      </p:sp>
      <p:sp>
        <p:nvSpPr>
          <p:cNvPr id="117" name="Freeform 51">
            <a:extLst>
              <a:ext uri="{FF2B5EF4-FFF2-40B4-BE49-F238E27FC236}">
                <a16:creationId xmlns:a16="http://schemas.microsoft.com/office/drawing/2014/main" id="{CA0DAE78-5D3D-7847-99C3-E68B3DFBACA0}"/>
              </a:ext>
            </a:extLst>
          </p:cNvPr>
          <p:cNvSpPr>
            <a:spLocks noEditPoints="1"/>
          </p:cNvSpPr>
          <p:nvPr/>
        </p:nvSpPr>
        <p:spPr bwMode="auto">
          <a:xfrm rot="10800000">
            <a:off x="6033012" y="4378243"/>
            <a:ext cx="196450" cy="174269"/>
          </a:xfrm>
          <a:custGeom>
            <a:avLst/>
            <a:gdLst>
              <a:gd name="T0" fmla="*/ 604 w 800"/>
              <a:gd name="T1" fmla="*/ 233 h 800"/>
              <a:gd name="T2" fmla="*/ 731 w 800"/>
              <a:gd name="T3" fmla="*/ 366 h 800"/>
              <a:gd name="T4" fmla="*/ 578 w 800"/>
              <a:gd name="T5" fmla="*/ 627 h 800"/>
              <a:gd name="T6" fmla="*/ 522 w 800"/>
              <a:gd name="T7" fmla="*/ 710 h 800"/>
              <a:gd name="T8" fmla="*/ 222 w 800"/>
              <a:gd name="T9" fmla="*/ 627 h 800"/>
              <a:gd name="T10" fmla="*/ 182 w 800"/>
              <a:gd name="T11" fmla="*/ 652 h 800"/>
              <a:gd name="T12" fmla="*/ 222 w 800"/>
              <a:gd name="T13" fmla="*/ 172 h 800"/>
              <a:gd name="T14" fmla="*/ 278 w 800"/>
              <a:gd name="T15" fmla="*/ 90 h 800"/>
              <a:gd name="T16" fmla="*/ 522 w 800"/>
              <a:gd name="T17" fmla="*/ 90 h 800"/>
              <a:gd name="T18" fmla="*/ 578 w 800"/>
              <a:gd name="T19" fmla="*/ 172 h 800"/>
              <a:gd name="T20" fmla="*/ 433 w 800"/>
              <a:gd name="T21" fmla="*/ 215 h 800"/>
              <a:gd name="T22" fmla="*/ 516 w 800"/>
              <a:gd name="T23" fmla="*/ 198 h 800"/>
              <a:gd name="T24" fmla="*/ 433 w 800"/>
              <a:gd name="T25" fmla="*/ 366 h 800"/>
              <a:gd name="T26" fmla="*/ 543 w 800"/>
              <a:gd name="T27" fmla="*/ 260 h 800"/>
              <a:gd name="T28" fmla="*/ 433 w 800"/>
              <a:gd name="T29" fmla="*/ 366 h 800"/>
              <a:gd name="T30" fmla="*/ 433 w 800"/>
              <a:gd name="T31" fmla="*/ 433 h 800"/>
              <a:gd name="T32" fmla="*/ 543 w 800"/>
              <a:gd name="T33" fmla="*/ 540 h 800"/>
              <a:gd name="T34" fmla="*/ 433 w 800"/>
              <a:gd name="T35" fmla="*/ 584 h 800"/>
              <a:gd name="T36" fmla="*/ 433 w 800"/>
              <a:gd name="T37" fmla="*/ 703 h 800"/>
              <a:gd name="T38" fmla="*/ 366 w 800"/>
              <a:gd name="T39" fmla="*/ 584 h 800"/>
              <a:gd name="T40" fmla="*/ 283 w 800"/>
              <a:gd name="T41" fmla="*/ 601 h 800"/>
              <a:gd name="T42" fmla="*/ 366 w 800"/>
              <a:gd name="T43" fmla="*/ 433 h 800"/>
              <a:gd name="T44" fmla="*/ 256 w 800"/>
              <a:gd name="T45" fmla="*/ 540 h 800"/>
              <a:gd name="T46" fmla="*/ 366 w 800"/>
              <a:gd name="T47" fmla="*/ 433 h 800"/>
              <a:gd name="T48" fmla="*/ 366 w 800"/>
              <a:gd name="T49" fmla="*/ 366 h 800"/>
              <a:gd name="T50" fmla="*/ 256 w 800"/>
              <a:gd name="T51" fmla="*/ 260 h 800"/>
              <a:gd name="T52" fmla="*/ 366 w 800"/>
              <a:gd name="T53" fmla="*/ 215 h 800"/>
              <a:gd name="T54" fmla="*/ 366 w 800"/>
              <a:gd name="T55" fmla="*/ 96 h 800"/>
              <a:gd name="T56" fmla="*/ 136 w 800"/>
              <a:gd name="T57" fmla="*/ 196 h 800"/>
              <a:gd name="T58" fmla="*/ 167 w 800"/>
              <a:gd name="T59" fmla="*/ 366 h 800"/>
              <a:gd name="T60" fmla="*/ 136 w 800"/>
              <a:gd name="T61" fmla="*/ 196 h 800"/>
              <a:gd name="T62" fmla="*/ 167 w 800"/>
              <a:gd name="T63" fmla="*/ 433 h 800"/>
              <a:gd name="T64" fmla="*/ 136 w 800"/>
              <a:gd name="T65" fmla="*/ 603 h 800"/>
              <a:gd name="T66" fmla="*/ 663 w 800"/>
              <a:gd name="T67" fmla="*/ 603 h 800"/>
              <a:gd name="T68" fmla="*/ 632 w 800"/>
              <a:gd name="T69" fmla="*/ 433 h 800"/>
              <a:gd name="T70" fmla="*/ 663 w 800"/>
              <a:gd name="T71" fmla="*/ 603 h 800"/>
              <a:gd name="T72" fmla="*/ 0 w 800"/>
              <a:gd name="T73" fmla="*/ 400 h 800"/>
              <a:gd name="T74" fmla="*/ 800 w 800"/>
              <a:gd name="T75" fmla="*/ 4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00" h="800">
                <a:moveTo>
                  <a:pt x="632" y="366"/>
                </a:moveTo>
                <a:cubicBezTo>
                  <a:pt x="629" y="320"/>
                  <a:pt x="619" y="275"/>
                  <a:pt x="604" y="233"/>
                </a:cubicBezTo>
                <a:cubicBezTo>
                  <a:pt x="625" y="223"/>
                  <a:pt x="645" y="210"/>
                  <a:pt x="663" y="196"/>
                </a:cubicBezTo>
                <a:cubicBezTo>
                  <a:pt x="700" y="244"/>
                  <a:pt x="725" y="303"/>
                  <a:pt x="731" y="366"/>
                </a:cubicBezTo>
                <a:lnTo>
                  <a:pt x="632" y="366"/>
                </a:lnTo>
                <a:close/>
                <a:moveTo>
                  <a:pt x="578" y="627"/>
                </a:moveTo>
                <a:cubicBezTo>
                  <a:pt x="591" y="635"/>
                  <a:pt x="605" y="643"/>
                  <a:pt x="617" y="652"/>
                </a:cubicBezTo>
                <a:cubicBezTo>
                  <a:pt x="589" y="676"/>
                  <a:pt x="557" y="696"/>
                  <a:pt x="522" y="710"/>
                </a:cubicBezTo>
                <a:cubicBezTo>
                  <a:pt x="543" y="685"/>
                  <a:pt x="562" y="657"/>
                  <a:pt x="578" y="627"/>
                </a:cubicBezTo>
                <a:moveTo>
                  <a:pt x="222" y="627"/>
                </a:moveTo>
                <a:cubicBezTo>
                  <a:pt x="237" y="657"/>
                  <a:pt x="256" y="685"/>
                  <a:pt x="278" y="710"/>
                </a:cubicBezTo>
                <a:cubicBezTo>
                  <a:pt x="243" y="696"/>
                  <a:pt x="210" y="676"/>
                  <a:pt x="182" y="652"/>
                </a:cubicBezTo>
                <a:cubicBezTo>
                  <a:pt x="195" y="643"/>
                  <a:pt x="208" y="635"/>
                  <a:pt x="222" y="627"/>
                </a:cubicBezTo>
                <a:moveTo>
                  <a:pt x="222" y="172"/>
                </a:moveTo>
                <a:cubicBezTo>
                  <a:pt x="208" y="165"/>
                  <a:pt x="195" y="157"/>
                  <a:pt x="182" y="147"/>
                </a:cubicBezTo>
                <a:cubicBezTo>
                  <a:pt x="210" y="123"/>
                  <a:pt x="243" y="104"/>
                  <a:pt x="278" y="90"/>
                </a:cubicBezTo>
                <a:cubicBezTo>
                  <a:pt x="256" y="114"/>
                  <a:pt x="237" y="142"/>
                  <a:pt x="222" y="172"/>
                </a:cubicBezTo>
                <a:moveTo>
                  <a:pt x="522" y="90"/>
                </a:moveTo>
                <a:cubicBezTo>
                  <a:pt x="557" y="104"/>
                  <a:pt x="589" y="123"/>
                  <a:pt x="617" y="147"/>
                </a:cubicBezTo>
                <a:cubicBezTo>
                  <a:pt x="605" y="157"/>
                  <a:pt x="591" y="165"/>
                  <a:pt x="578" y="172"/>
                </a:cubicBezTo>
                <a:cubicBezTo>
                  <a:pt x="562" y="142"/>
                  <a:pt x="543" y="114"/>
                  <a:pt x="522" y="90"/>
                </a:cubicBezTo>
                <a:moveTo>
                  <a:pt x="433" y="215"/>
                </a:moveTo>
                <a:lnTo>
                  <a:pt x="433" y="96"/>
                </a:lnTo>
                <a:cubicBezTo>
                  <a:pt x="466" y="123"/>
                  <a:pt x="495" y="158"/>
                  <a:pt x="516" y="198"/>
                </a:cubicBezTo>
                <a:cubicBezTo>
                  <a:pt x="490" y="206"/>
                  <a:pt x="462" y="212"/>
                  <a:pt x="433" y="215"/>
                </a:cubicBezTo>
                <a:moveTo>
                  <a:pt x="433" y="366"/>
                </a:moveTo>
                <a:lnTo>
                  <a:pt x="433" y="282"/>
                </a:lnTo>
                <a:cubicBezTo>
                  <a:pt x="471" y="279"/>
                  <a:pt x="508" y="271"/>
                  <a:pt x="543" y="260"/>
                </a:cubicBezTo>
                <a:cubicBezTo>
                  <a:pt x="555" y="293"/>
                  <a:pt x="562" y="329"/>
                  <a:pt x="565" y="366"/>
                </a:cubicBezTo>
                <a:lnTo>
                  <a:pt x="433" y="366"/>
                </a:lnTo>
                <a:close/>
                <a:moveTo>
                  <a:pt x="433" y="518"/>
                </a:moveTo>
                <a:lnTo>
                  <a:pt x="433" y="433"/>
                </a:lnTo>
                <a:lnTo>
                  <a:pt x="565" y="433"/>
                </a:lnTo>
                <a:cubicBezTo>
                  <a:pt x="562" y="470"/>
                  <a:pt x="555" y="506"/>
                  <a:pt x="543" y="540"/>
                </a:cubicBezTo>
                <a:cubicBezTo>
                  <a:pt x="508" y="528"/>
                  <a:pt x="471" y="520"/>
                  <a:pt x="433" y="518"/>
                </a:cubicBezTo>
                <a:moveTo>
                  <a:pt x="433" y="584"/>
                </a:moveTo>
                <a:cubicBezTo>
                  <a:pt x="462" y="587"/>
                  <a:pt x="490" y="593"/>
                  <a:pt x="516" y="601"/>
                </a:cubicBezTo>
                <a:cubicBezTo>
                  <a:pt x="495" y="641"/>
                  <a:pt x="466" y="676"/>
                  <a:pt x="433" y="703"/>
                </a:cubicBezTo>
                <a:lnTo>
                  <a:pt x="433" y="584"/>
                </a:lnTo>
                <a:close/>
                <a:moveTo>
                  <a:pt x="366" y="584"/>
                </a:moveTo>
                <a:lnTo>
                  <a:pt x="366" y="703"/>
                </a:lnTo>
                <a:cubicBezTo>
                  <a:pt x="333" y="676"/>
                  <a:pt x="305" y="641"/>
                  <a:pt x="283" y="601"/>
                </a:cubicBezTo>
                <a:cubicBezTo>
                  <a:pt x="310" y="593"/>
                  <a:pt x="338" y="587"/>
                  <a:pt x="366" y="584"/>
                </a:cubicBezTo>
                <a:moveTo>
                  <a:pt x="366" y="433"/>
                </a:moveTo>
                <a:lnTo>
                  <a:pt x="366" y="518"/>
                </a:lnTo>
                <a:cubicBezTo>
                  <a:pt x="328" y="520"/>
                  <a:pt x="291" y="528"/>
                  <a:pt x="256" y="540"/>
                </a:cubicBezTo>
                <a:cubicBezTo>
                  <a:pt x="245" y="506"/>
                  <a:pt x="237" y="470"/>
                  <a:pt x="234" y="433"/>
                </a:cubicBezTo>
                <a:lnTo>
                  <a:pt x="366" y="433"/>
                </a:lnTo>
                <a:close/>
                <a:moveTo>
                  <a:pt x="366" y="282"/>
                </a:moveTo>
                <a:lnTo>
                  <a:pt x="366" y="366"/>
                </a:lnTo>
                <a:lnTo>
                  <a:pt x="234" y="366"/>
                </a:lnTo>
                <a:cubicBezTo>
                  <a:pt x="237" y="329"/>
                  <a:pt x="245" y="293"/>
                  <a:pt x="256" y="260"/>
                </a:cubicBezTo>
                <a:cubicBezTo>
                  <a:pt x="291" y="271"/>
                  <a:pt x="328" y="279"/>
                  <a:pt x="366" y="282"/>
                </a:cubicBezTo>
                <a:moveTo>
                  <a:pt x="366" y="215"/>
                </a:moveTo>
                <a:cubicBezTo>
                  <a:pt x="338" y="212"/>
                  <a:pt x="310" y="206"/>
                  <a:pt x="283" y="198"/>
                </a:cubicBezTo>
                <a:cubicBezTo>
                  <a:pt x="305" y="158"/>
                  <a:pt x="333" y="123"/>
                  <a:pt x="366" y="96"/>
                </a:cubicBezTo>
                <a:lnTo>
                  <a:pt x="366" y="215"/>
                </a:lnTo>
                <a:close/>
                <a:moveTo>
                  <a:pt x="136" y="196"/>
                </a:moveTo>
                <a:cubicBezTo>
                  <a:pt x="155" y="210"/>
                  <a:pt x="174" y="223"/>
                  <a:pt x="195" y="233"/>
                </a:cubicBezTo>
                <a:cubicBezTo>
                  <a:pt x="180" y="275"/>
                  <a:pt x="171" y="320"/>
                  <a:pt x="167" y="366"/>
                </a:cubicBezTo>
                <a:lnTo>
                  <a:pt x="68" y="366"/>
                </a:lnTo>
                <a:cubicBezTo>
                  <a:pt x="74" y="303"/>
                  <a:pt x="99" y="244"/>
                  <a:pt x="136" y="196"/>
                </a:cubicBezTo>
                <a:moveTo>
                  <a:pt x="68" y="433"/>
                </a:moveTo>
                <a:lnTo>
                  <a:pt x="167" y="433"/>
                </a:lnTo>
                <a:cubicBezTo>
                  <a:pt x="171" y="479"/>
                  <a:pt x="180" y="524"/>
                  <a:pt x="195" y="566"/>
                </a:cubicBezTo>
                <a:cubicBezTo>
                  <a:pt x="174" y="577"/>
                  <a:pt x="155" y="589"/>
                  <a:pt x="136" y="603"/>
                </a:cubicBezTo>
                <a:cubicBezTo>
                  <a:pt x="99" y="555"/>
                  <a:pt x="74" y="497"/>
                  <a:pt x="68" y="433"/>
                </a:cubicBezTo>
                <a:moveTo>
                  <a:pt x="663" y="603"/>
                </a:moveTo>
                <a:cubicBezTo>
                  <a:pt x="645" y="589"/>
                  <a:pt x="625" y="577"/>
                  <a:pt x="604" y="566"/>
                </a:cubicBezTo>
                <a:cubicBezTo>
                  <a:pt x="619" y="524"/>
                  <a:pt x="629" y="479"/>
                  <a:pt x="632" y="433"/>
                </a:cubicBezTo>
                <a:lnTo>
                  <a:pt x="731" y="433"/>
                </a:lnTo>
                <a:cubicBezTo>
                  <a:pt x="725" y="497"/>
                  <a:pt x="700" y="555"/>
                  <a:pt x="663" y="603"/>
                </a:cubicBezTo>
                <a:moveTo>
                  <a:pt x="400" y="0"/>
                </a:moveTo>
                <a:cubicBezTo>
                  <a:pt x="179" y="0"/>
                  <a:pt x="0" y="179"/>
                  <a:pt x="0" y="400"/>
                </a:cubicBezTo>
                <a:cubicBezTo>
                  <a:pt x="0" y="620"/>
                  <a:pt x="179" y="800"/>
                  <a:pt x="400" y="800"/>
                </a:cubicBezTo>
                <a:cubicBezTo>
                  <a:pt x="620" y="800"/>
                  <a:pt x="800" y="620"/>
                  <a:pt x="800" y="400"/>
                </a:cubicBezTo>
                <a:cubicBezTo>
                  <a:pt x="800" y="179"/>
                  <a:pt x="620" y="0"/>
                  <a:pt x="400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342900">
              <a:defRPr/>
            </a:pPr>
            <a:endParaRPr lang="en-US" sz="1350">
              <a:solidFill>
                <a:srgbClr val="282828"/>
              </a:solidFill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46A1CC8E-D73C-C94F-A03E-1EEAFE34B99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273" y="4365998"/>
            <a:ext cx="161396" cy="171103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156F3209-0374-D443-AF63-3F960155FF6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321" y="4365546"/>
            <a:ext cx="161396" cy="171103"/>
          </a:xfrm>
          <a:prstGeom prst="rect">
            <a:avLst/>
          </a:prstGeom>
        </p:spPr>
      </p:pic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9493D8F-BBD0-9142-B979-DC982F80F379}"/>
              </a:ext>
            </a:extLst>
          </p:cNvPr>
          <p:cNvGrpSpPr/>
          <p:nvPr/>
        </p:nvGrpSpPr>
        <p:grpSpPr>
          <a:xfrm>
            <a:off x="4859628" y="3738330"/>
            <a:ext cx="182141" cy="68590"/>
            <a:chOff x="900782" y="3460029"/>
            <a:chExt cx="182141" cy="68590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0F402D70-365D-BE4C-93CE-A0CE6ABE396E}"/>
                </a:ext>
              </a:extLst>
            </p:cNvPr>
            <p:cNvSpPr/>
            <p:nvPr/>
          </p:nvSpPr>
          <p:spPr>
            <a:xfrm>
              <a:off x="900782" y="3460029"/>
              <a:ext cx="67513" cy="6751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35BD1D79-18DD-D74C-B88A-1F420AE49C4C}"/>
                </a:ext>
              </a:extLst>
            </p:cNvPr>
            <p:cNvSpPr/>
            <p:nvPr/>
          </p:nvSpPr>
          <p:spPr>
            <a:xfrm>
              <a:off x="942465" y="3460029"/>
              <a:ext cx="67513" cy="6751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4AE0FE7-F07E-1E46-A244-3ECAF625E4FF}"/>
                </a:ext>
              </a:extLst>
            </p:cNvPr>
            <p:cNvSpPr/>
            <p:nvPr/>
          </p:nvSpPr>
          <p:spPr>
            <a:xfrm>
              <a:off x="984148" y="3460029"/>
              <a:ext cx="67513" cy="675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B285DC08-B3FE-9641-ABE6-F3783C836D19}"/>
                </a:ext>
              </a:extLst>
            </p:cNvPr>
            <p:cNvSpPr/>
            <p:nvPr/>
          </p:nvSpPr>
          <p:spPr>
            <a:xfrm>
              <a:off x="1015410" y="3461106"/>
              <a:ext cx="67513" cy="675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4CB9ECF-DA15-5D4F-B922-8C5237DF6116}"/>
              </a:ext>
            </a:extLst>
          </p:cNvPr>
          <p:cNvGrpSpPr/>
          <p:nvPr/>
        </p:nvGrpSpPr>
        <p:grpSpPr>
          <a:xfrm>
            <a:off x="5206599" y="3737280"/>
            <a:ext cx="182141" cy="68590"/>
            <a:chOff x="900782" y="3460029"/>
            <a:chExt cx="182141" cy="68590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A1CDCD37-8812-AB47-91B6-5A1445D3C0BF}"/>
                </a:ext>
              </a:extLst>
            </p:cNvPr>
            <p:cNvSpPr/>
            <p:nvPr/>
          </p:nvSpPr>
          <p:spPr>
            <a:xfrm>
              <a:off x="900782" y="3460029"/>
              <a:ext cx="67513" cy="6751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E6DA12BD-375B-B949-B487-2E0583C692D0}"/>
                </a:ext>
              </a:extLst>
            </p:cNvPr>
            <p:cNvSpPr/>
            <p:nvPr/>
          </p:nvSpPr>
          <p:spPr>
            <a:xfrm>
              <a:off x="942465" y="3460029"/>
              <a:ext cx="67513" cy="6751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7AAED934-3B6A-B943-B685-B4B44C55944B}"/>
                </a:ext>
              </a:extLst>
            </p:cNvPr>
            <p:cNvSpPr/>
            <p:nvPr/>
          </p:nvSpPr>
          <p:spPr>
            <a:xfrm>
              <a:off x="984148" y="3460029"/>
              <a:ext cx="67513" cy="675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9E5EE63-3766-A346-9EBC-35FB979991BB}"/>
                </a:ext>
              </a:extLst>
            </p:cNvPr>
            <p:cNvSpPr/>
            <p:nvPr/>
          </p:nvSpPr>
          <p:spPr>
            <a:xfrm>
              <a:off x="1015410" y="3461106"/>
              <a:ext cx="67513" cy="675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C1849D3-57AF-434A-869B-CE23709EF30B}"/>
              </a:ext>
            </a:extLst>
          </p:cNvPr>
          <p:cNvGrpSpPr/>
          <p:nvPr/>
        </p:nvGrpSpPr>
        <p:grpSpPr>
          <a:xfrm>
            <a:off x="5616664" y="3735445"/>
            <a:ext cx="182141" cy="68590"/>
            <a:chOff x="900782" y="3460029"/>
            <a:chExt cx="182141" cy="68590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5ADBC917-AED1-314A-8F94-22A385AF57B3}"/>
                </a:ext>
              </a:extLst>
            </p:cNvPr>
            <p:cNvSpPr/>
            <p:nvPr/>
          </p:nvSpPr>
          <p:spPr>
            <a:xfrm>
              <a:off x="900782" y="3460029"/>
              <a:ext cx="67513" cy="6751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0EB2FC18-ABFD-6140-9539-B6D8BEB16432}"/>
                </a:ext>
              </a:extLst>
            </p:cNvPr>
            <p:cNvSpPr/>
            <p:nvPr/>
          </p:nvSpPr>
          <p:spPr>
            <a:xfrm>
              <a:off x="942465" y="3460029"/>
              <a:ext cx="67513" cy="6751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17783759-8166-354B-9B8E-18DAEC0EE88E}"/>
                </a:ext>
              </a:extLst>
            </p:cNvPr>
            <p:cNvSpPr/>
            <p:nvPr/>
          </p:nvSpPr>
          <p:spPr>
            <a:xfrm>
              <a:off x="984148" y="3460029"/>
              <a:ext cx="67513" cy="675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3791CC3A-9D78-8A43-B12B-80C058C9EE03}"/>
                </a:ext>
              </a:extLst>
            </p:cNvPr>
            <p:cNvSpPr/>
            <p:nvPr/>
          </p:nvSpPr>
          <p:spPr>
            <a:xfrm>
              <a:off x="1015410" y="3461106"/>
              <a:ext cx="67513" cy="675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6BC0D1E0-4134-3847-8BD4-040A839805ED}"/>
              </a:ext>
            </a:extLst>
          </p:cNvPr>
          <p:cNvGrpSpPr/>
          <p:nvPr/>
        </p:nvGrpSpPr>
        <p:grpSpPr>
          <a:xfrm>
            <a:off x="5964899" y="3734044"/>
            <a:ext cx="182141" cy="68590"/>
            <a:chOff x="900782" y="3460029"/>
            <a:chExt cx="182141" cy="68590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10ADEE28-C2D4-F24D-BB1C-BE6C08F5F9E6}"/>
                </a:ext>
              </a:extLst>
            </p:cNvPr>
            <p:cNvSpPr/>
            <p:nvPr/>
          </p:nvSpPr>
          <p:spPr>
            <a:xfrm>
              <a:off x="900782" y="3460029"/>
              <a:ext cx="67513" cy="6751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D4E347F-C11D-C146-93E4-E057DFB5FDA7}"/>
                </a:ext>
              </a:extLst>
            </p:cNvPr>
            <p:cNvSpPr/>
            <p:nvPr/>
          </p:nvSpPr>
          <p:spPr>
            <a:xfrm>
              <a:off x="942465" y="3460029"/>
              <a:ext cx="67513" cy="6751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B34F1FD0-4646-D146-AB7E-B8473500A322}"/>
                </a:ext>
              </a:extLst>
            </p:cNvPr>
            <p:cNvSpPr/>
            <p:nvPr/>
          </p:nvSpPr>
          <p:spPr>
            <a:xfrm>
              <a:off x="984148" y="3460029"/>
              <a:ext cx="67513" cy="675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2EB667C4-EFA5-5D47-A315-3DC7605FA014}"/>
                </a:ext>
              </a:extLst>
            </p:cNvPr>
            <p:cNvSpPr/>
            <p:nvPr/>
          </p:nvSpPr>
          <p:spPr>
            <a:xfrm>
              <a:off x="1015410" y="3461106"/>
              <a:ext cx="67513" cy="675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4" name="Title 1">
            <a:extLst>
              <a:ext uri="{FF2B5EF4-FFF2-40B4-BE49-F238E27FC236}">
                <a16:creationId xmlns:a16="http://schemas.microsoft.com/office/drawing/2014/main" id="{1FF3FA0C-6D7D-BA4A-9BBA-9D8F2402AD97}"/>
              </a:ext>
            </a:extLst>
          </p:cNvPr>
          <p:cNvSpPr txBox="1">
            <a:spLocks/>
          </p:cNvSpPr>
          <p:nvPr/>
        </p:nvSpPr>
        <p:spPr>
          <a:xfrm>
            <a:off x="253294" y="335773"/>
            <a:ext cx="8345488" cy="731837"/>
          </a:xfrm>
          <a:prstGeom prst="rect">
            <a:avLst/>
          </a:prstGeom>
        </p:spPr>
        <p:txBody>
          <a:bodyPr/>
          <a:lstStyle>
            <a:lvl1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733" b="0" i="0" u="none" kern="1200" dirty="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585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9170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754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8339" algn="l" defTabSz="912261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IN"/>
              <a:t>High Scale Converged SDN Network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BCBDEEB-69A7-6846-B1CE-1733297596CA}"/>
              </a:ext>
            </a:extLst>
          </p:cNvPr>
          <p:cNvSpPr txBox="1"/>
          <p:nvPr/>
        </p:nvSpPr>
        <p:spPr>
          <a:xfrm>
            <a:off x="8678409" y="2061533"/>
            <a:ext cx="30909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>
                <a:latin typeface="+mn-lt"/>
              </a:rPr>
              <a:t>Unique services / scale for different use cases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>
              <a:latin typeface="+mn-lt"/>
            </a:endParaRPr>
          </a:p>
          <a:p>
            <a:pPr algn="just"/>
            <a:endParaRPr lang="en-US" sz="140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>
                <a:latin typeface="+mn-lt"/>
              </a:rPr>
              <a:t>Next-Gen ASIC</a:t>
            </a:r>
          </a:p>
          <a:p>
            <a:pPr algn="just"/>
            <a:r>
              <a:rPr lang="en-US">
                <a:latin typeface="+mn-lt"/>
              </a:rPr>
              <a:t> </a:t>
            </a: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297EE02D-72A7-CC49-8AB5-7CA82E45F5C7}"/>
              </a:ext>
            </a:extLst>
          </p:cNvPr>
          <p:cNvCxnSpPr>
            <a:cxnSpLocks/>
          </p:cNvCxnSpPr>
          <p:nvPr/>
        </p:nvCxnSpPr>
        <p:spPr>
          <a:xfrm flipH="1" flipV="1">
            <a:off x="8570844" y="1741204"/>
            <a:ext cx="1" cy="3141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ounded Rectangle 177">
            <a:extLst>
              <a:ext uri="{FF2B5EF4-FFF2-40B4-BE49-F238E27FC236}">
                <a16:creationId xmlns:a16="http://schemas.microsoft.com/office/drawing/2014/main" id="{8FA86CC8-03F4-1F4D-A927-0A0338F36FB6}"/>
              </a:ext>
            </a:extLst>
          </p:cNvPr>
          <p:cNvSpPr/>
          <p:nvPr/>
        </p:nvSpPr>
        <p:spPr>
          <a:xfrm>
            <a:off x="5070524" y="1525846"/>
            <a:ext cx="873458" cy="428049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/>
              <a:t>Mobile Packet Core/ Broadband</a:t>
            </a: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ABC5A11D-9D80-5943-9B4D-79B2ABE82400}"/>
              </a:ext>
            </a:extLst>
          </p:cNvPr>
          <p:cNvGrpSpPr/>
          <p:nvPr/>
        </p:nvGrpSpPr>
        <p:grpSpPr>
          <a:xfrm>
            <a:off x="4538874" y="3722011"/>
            <a:ext cx="141781" cy="96256"/>
            <a:chOff x="5384244" y="4962616"/>
            <a:chExt cx="141781" cy="96256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36FFD8B7-71E6-0C46-953D-61981A69DC69}"/>
                </a:ext>
              </a:extLst>
            </p:cNvPr>
            <p:cNvSpPr/>
            <p:nvPr/>
          </p:nvSpPr>
          <p:spPr>
            <a:xfrm>
              <a:off x="5384244" y="4962616"/>
              <a:ext cx="94169" cy="9625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9E0158D2-C2E3-7E4E-A5BA-C86DAD78DB4C}"/>
                </a:ext>
              </a:extLst>
            </p:cNvPr>
            <p:cNvSpPr/>
            <p:nvPr/>
          </p:nvSpPr>
          <p:spPr>
            <a:xfrm>
              <a:off x="5425927" y="4962616"/>
              <a:ext cx="100098" cy="9625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C537BDC-DA6B-ED49-BD72-8A0C7DF56E0A}"/>
              </a:ext>
            </a:extLst>
          </p:cNvPr>
          <p:cNvGrpSpPr/>
          <p:nvPr/>
        </p:nvGrpSpPr>
        <p:grpSpPr>
          <a:xfrm>
            <a:off x="4192182" y="3720104"/>
            <a:ext cx="141781" cy="96256"/>
            <a:chOff x="5384244" y="4962616"/>
            <a:chExt cx="141781" cy="96256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13E6DFEA-A92A-6E4D-8799-2F6650C485A3}"/>
                </a:ext>
              </a:extLst>
            </p:cNvPr>
            <p:cNvSpPr/>
            <p:nvPr/>
          </p:nvSpPr>
          <p:spPr>
            <a:xfrm>
              <a:off x="5384244" y="4962616"/>
              <a:ext cx="94169" cy="9625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97554643-C107-CF45-B665-23943B02D28F}"/>
                </a:ext>
              </a:extLst>
            </p:cNvPr>
            <p:cNvSpPr/>
            <p:nvPr/>
          </p:nvSpPr>
          <p:spPr>
            <a:xfrm>
              <a:off x="5425927" y="4962616"/>
              <a:ext cx="100098" cy="9625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5A187C7B-C65C-1743-955A-D81435DFBE1C}"/>
              </a:ext>
            </a:extLst>
          </p:cNvPr>
          <p:cNvGrpSpPr/>
          <p:nvPr/>
        </p:nvGrpSpPr>
        <p:grpSpPr>
          <a:xfrm>
            <a:off x="6316132" y="3722175"/>
            <a:ext cx="155614" cy="95923"/>
            <a:chOff x="7512831" y="4424962"/>
            <a:chExt cx="155614" cy="95923"/>
          </a:xfrm>
        </p:grpSpPr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909ACC87-D737-EF4F-8A75-A4FCCD842DCE}"/>
                </a:ext>
              </a:extLst>
            </p:cNvPr>
            <p:cNvSpPr/>
            <p:nvPr/>
          </p:nvSpPr>
          <p:spPr>
            <a:xfrm>
              <a:off x="7512831" y="4424962"/>
              <a:ext cx="107300" cy="8611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571EA8B0-B173-D44E-8015-4183C48D0645}"/>
                </a:ext>
              </a:extLst>
            </p:cNvPr>
            <p:cNvSpPr/>
            <p:nvPr/>
          </p:nvSpPr>
          <p:spPr>
            <a:xfrm>
              <a:off x="7574361" y="4424962"/>
              <a:ext cx="94084" cy="9592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17D59386-C6F6-B943-AC0E-C890A078B03C}"/>
              </a:ext>
            </a:extLst>
          </p:cNvPr>
          <p:cNvGrpSpPr/>
          <p:nvPr/>
        </p:nvGrpSpPr>
        <p:grpSpPr>
          <a:xfrm>
            <a:off x="6661612" y="3722175"/>
            <a:ext cx="155614" cy="95923"/>
            <a:chOff x="7512831" y="4424962"/>
            <a:chExt cx="155614" cy="95923"/>
          </a:xfrm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2426EE6D-CAD5-DA48-83E1-D71408ADF509}"/>
                </a:ext>
              </a:extLst>
            </p:cNvPr>
            <p:cNvSpPr/>
            <p:nvPr/>
          </p:nvSpPr>
          <p:spPr>
            <a:xfrm>
              <a:off x="7512831" y="4424962"/>
              <a:ext cx="107300" cy="8611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0C24370-51C5-8B41-B486-1F0E25D53E4A}"/>
                </a:ext>
              </a:extLst>
            </p:cNvPr>
            <p:cNvSpPr/>
            <p:nvPr/>
          </p:nvSpPr>
          <p:spPr>
            <a:xfrm>
              <a:off x="7574361" y="4424962"/>
              <a:ext cx="94084" cy="9592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83521C2F-C44C-474A-8E8B-BA13A6423DD8}"/>
              </a:ext>
            </a:extLst>
          </p:cNvPr>
          <p:cNvGrpSpPr/>
          <p:nvPr/>
        </p:nvGrpSpPr>
        <p:grpSpPr>
          <a:xfrm>
            <a:off x="9324051" y="3834432"/>
            <a:ext cx="873845" cy="873845"/>
            <a:chOff x="522685" y="1353128"/>
            <a:chExt cx="1365468" cy="1365468"/>
          </a:xfrm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6D31CCE3-49D9-334D-8AF2-D2F12857E26A}"/>
                </a:ext>
              </a:extLst>
            </p:cNvPr>
            <p:cNvSpPr/>
            <p:nvPr/>
          </p:nvSpPr>
          <p:spPr>
            <a:xfrm>
              <a:off x="865881" y="1701393"/>
              <a:ext cx="679077" cy="6790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/>
                <a:t>   </a:t>
              </a: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FF4E7307-0187-6B43-880C-0048C16FF379}"/>
                </a:ext>
              </a:extLst>
            </p:cNvPr>
            <p:cNvSpPr/>
            <p:nvPr/>
          </p:nvSpPr>
          <p:spPr>
            <a:xfrm>
              <a:off x="777825" y="1613337"/>
              <a:ext cx="855189" cy="855189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      </a:t>
              </a: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9E9DF7FF-00AC-5047-8955-3207685627FC}"/>
                </a:ext>
              </a:extLst>
            </p:cNvPr>
            <p:cNvSpPr/>
            <p:nvPr/>
          </p:nvSpPr>
          <p:spPr>
            <a:xfrm>
              <a:off x="672530" y="1508042"/>
              <a:ext cx="1065778" cy="106577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Arc 203">
              <a:extLst>
                <a:ext uri="{FF2B5EF4-FFF2-40B4-BE49-F238E27FC236}">
                  <a16:creationId xmlns:a16="http://schemas.microsoft.com/office/drawing/2014/main" id="{DBB5D85E-F4CF-144E-B7AD-449EBD0A8A9F}"/>
                </a:ext>
              </a:extLst>
            </p:cNvPr>
            <p:cNvSpPr/>
            <p:nvPr/>
          </p:nvSpPr>
          <p:spPr>
            <a:xfrm>
              <a:off x="522685" y="1353128"/>
              <a:ext cx="1365468" cy="1365468"/>
            </a:xfrm>
            <a:prstGeom prst="arc">
              <a:avLst>
                <a:gd name="adj1" fmla="val 5383017"/>
                <a:gd name="adj2" fmla="val 10769700"/>
              </a:avLst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4" name="Chevron 193">
            <a:extLst>
              <a:ext uri="{FF2B5EF4-FFF2-40B4-BE49-F238E27FC236}">
                <a16:creationId xmlns:a16="http://schemas.microsoft.com/office/drawing/2014/main" id="{E1F06934-A885-264E-894A-F13697D0E62D}"/>
              </a:ext>
            </a:extLst>
          </p:cNvPr>
          <p:cNvSpPr/>
          <p:nvPr/>
        </p:nvSpPr>
        <p:spPr>
          <a:xfrm>
            <a:off x="9318048" y="4149067"/>
            <a:ext cx="879407" cy="259422"/>
          </a:xfrm>
          <a:prstGeom prst="chevron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7">
              <a:defRPr/>
            </a:pPr>
            <a:r>
              <a:rPr lang="en-US" sz="900" spc="-30">
                <a:solidFill>
                  <a:schemeClr val="bg2"/>
                </a:solidFill>
              </a:rPr>
              <a:t>J2</a:t>
            </a:r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28DB0E74-E09E-E047-BF27-ACD3CB77056B}"/>
              </a:ext>
            </a:extLst>
          </p:cNvPr>
          <p:cNvGrpSpPr/>
          <p:nvPr/>
        </p:nvGrpSpPr>
        <p:grpSpPr>
          <a:xfrm>
            <a:off x="10466221" y="3823295"/>
            <a:ext cx="873845" cy="873845"/>
            <a:chOff x="522685" y="1353128"/>
            <a:chExt cx="1365468" cy="1365468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A4AE100-43B2-F649-982B-BCAEA4192EA0}"/>
                </a:ext>
              </a:extLst>
            </p:cNvPr>
            <p:cNvSpPr/>
            <p:nvPr/>
          </p:nvSpPr>
          <p:spPr>
            <a:xfrm>
              <a:off x="865881" y="1701393"/>
              <a:ext cx="679077" cy="6790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A17A1A73-2739-E248-9392-545610272572}"/>
                </a:ext>
              </a:extLst>
            </p:cNvPr>
            <p:cNvSpPr/>
            <p:nvPr/>
          </p:nvSpPr>
          <p:spPr>
            <a:xfrm>
              <a:off x="777825" y="1613337"/>
              <a:ext cx="855189" cy="855189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F7534448-E7C4-CC40-93DC-D385C824CD3E}"/>
                </a:ext>
              </a:extLst>
            </p:cNvPr>
            <p:cNvSpPr/>
            <p:nvPr/>
          </p:nvSpPr>
          <p:spPr>
            <a:xfrm>
              <a:off x="672530" y="1508042"/>
              <a:ext cx="1065778" cy="106577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Arc 199">
              <a:extLst>
                <a:ext uri="{FF2B5EF4-FFF2-40B4-BE49-F238E27FC236}">
                  <a16:creationId xmlns:a16="http://schemas.microsoft.com/office/drawing/2014/main" id="{C111C627-852A-9F44-9E7A-212C21590584}"/>
                </a:ext>
              </a:extLst>
            </p:cNvPr>
            <p:cNvSpPr/>
            <p:nvPr/>
          </p:nvSpPr>
          <p:spPr>
            <a:xfrm>
              <a:off x="522685" y="1353128"/>
              <a:ext cx="1365468" cy="1365468"/>
            </a:xfrm>
            <a:prstGeom prst="arc">
              <a:avLst>
                <a:gd name="adj1" fmla="val 5383017"/>
                <a:gd name="adj2" fmla="val 10769700"/>
              </a:avLst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6" name="Chevron 195">
            <a:extLst>
              <a:ext uri="{FF2B5EF4-FFF2-40B4-BE49-F238E27FC236}">
                <a16:creationId xmlns:a16="http://schemas.microsoft.com/office/drawing/2014/main" id="{43753CA1-E2F0-2E43-BCD3-3A18E3F7181D}"/>
              </a:ext>
            </a:extLst>
          </p:cNvPr>
          <p:cNvSpPr/>
          <p:nvPr/>
        </p:nvSpPr>
        <p:spPr>
          <a:xfrm>
            <a:off x="10460218" y="4124482"/>
            <a:ext cx="879407" cy="259422"/>
          </a:xfrm>
          <a:prstGeom prst="chevron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7">
              <a:defRPr/>
            </a:pPr>
            <a:r>
              <a:rPr lang="en-US" sz="900" spc="-30">
                <a:solidFill>
                  <a:schemeClr val="bg2"/>
                </a:solidFill>
              </a:rPr>
              <a:t>J2C/</a:t>
            </a:r>
          </a:p>
          <a:p>
            <a:pPr algn="ctr" defTabSz="342857">
              <a:defRPr/>
            </a:pPr>
            <a:r>
              <a:rPr lang="en-US" sz="900" spc="-30">
                <a:solidFill>
                  <a:schemeClr val="bg2"/>
                </a:solidFill>
              </a:rPr>
              <a:t>Q2C</a:t>
            </a:r>
          </a:p>
        </p:txBody>
      </p:sp>
      <p:sp>
        <p:nvSpPr>
          <p:cNvPr id="205" name="Rounded Rectangle 204">
            <a:extLst>
              <a:ext uri="{FF2B5EF4-FFF2-40B4-BE49-F238E27FC236}">
                <a16:creationId xmlns:a16="http://schemas.microsoft.com/office/drawing/2014/main" id="{D859DC44-5551-0D47-B365-58040B0D5D36}"/>
              </a:ext>
            </a:extLst>
          </p:cNvPr>
          <p:cNvSpPr/>
          <p:nvPr/>
        </p:nvSpPr>
        <p:spPr>
          <a:xfrm>
            <a:off x="9095913" y="2710674"/>
            <a:ext cx="993059" cy="6225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pc="5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L3 Profile</a:t>
            </a:r>
          </a:p>
        </p:txBody>
      </p:sp>
      <p:sp>
        <p:nvSpPr>
          <p:cNvPr id="206" name="Rounded Rectangle 205">
            <a:extLst>
              <a:ext uri="{FF2B5EF4-FFF2-40B4-BE49-F238E27FC236}">
                <a16:creationId xmlns:a16="http://schemas.microsoft.com/office/drawing/2014/main" id="{13C02F81-52CE-184C-B917-30403332A94B}"/>
              </a:ext>
            </a:extLst>
          </p:cNvPr>
          <p:cNvSpPr/>
          <p:nvPr/>
        </p:nvSpPr>
        <p:spPr>
          <a:xfrm>
            <a:off x="10506476" y="2716531"/>
            <a:ext cx="993059" cy="6225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pc="5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L2 Profile</a:t>
            </a:r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AFBDF35-1750-4948-9150-7885FEB53FDF}"/>
              </a:ext>
            </a:extLst>
          </p:cNvPr>
          <p:cNvGrpSpPr/>
          <p:nvPr/>
        </p:nvGrpSpPr>
        <p:grpSpPr>
          <a:xfrm>
            <a:off x="9318048" y="4832309"/>
            <a:ext cx="873845" cy="873845"/>
            <a:chOff x="522685" y="1353128"/>
            <a:chExt cx="1365468" cy="1365468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41D9FB22-D20E-DA41-9CBA-2FCA8139DCCB}"/>
                </a:ext>
              </a:extLst>
            </p:cNvPr>
            <p:cNvSpPr/>
            <p:nvPr/>
          </p:nvSpPr>
          <p:spPr>
            <a:xfrm>
              <a:off x="865881" y="1701393"/>
              <a:ext cx="679077" cy="67907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241B22B3-76FF-0140-B6F4-FF5A76BF7768}"/>
                </a:ext>
              </a:extLst>
            </p:cNvPr>
            <p:cNvSpPr/>
            <p:nvPr/>
          </p:nvSpPr>
          <p:spPr>
            <a:xfrm>
              <a:off x="777825" y="1613337"/>
              <a:ext cx="855189" cy="855189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2D429899-34F0-CC41-9DA8-637F88D3F17D}"/>
                </a:ext>
              </a:extLst>
            </p:cNvPr>
            <p:cNvSpPr/>
            <p:nvPr/>
          </p:nvSpPr>
          <p:spPr>
            <a:xfrm>
              <a:off x="672530" y="1508042"/>
              <a:ext cx="1065778" cy="106577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Arc 211">
              <a:extLst>
                <a:ext uri="{FF2B5EF4-FFF2-40B4-BE49-F238E27FC236}">
                  <a16:creationId xmlns:a16="http://schemas.microsoft.com/office/drawing/2014/main" id="{54B17B48-0556-FE44-ABC3-CE5537FA405C}"/>
                </a:ext>
              </a:extLst>
            </p:cNvPr>
            <p:cNvSpPr/>
            <p:nvPr/>
          </p:nvSpPr>
          <p:spPr>
            <a:xfrm>
              <a:off x="522685" y="1353128"/>
              <a:ext cx="1365468" cy="1365468"/>
            </a:xfrm>
            <a:prstGeom prst="arc">
              <a:avLst>
                <a:gd name="adj1" fmla="val 5383017"/>
                <a:gd name="adj2" fmla="val 10769700"/>
              </a:avLst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3" name="Chevron 212">
            <a:extLst>
              <a:ext uri="{FF2B5EF4-FFF2-40B4-BE49-F238E27FC236}">
                <a16:creationId xmlns:a16="http://schemas.microsoft.com/office/drawing/2014/main" id="{2095DF0D-E668-9845-ABB3-6B349C87C15D}"/>
              </a:ext>
            </a:extLst>
          </p:cNvPr>
          <p:cNvSpPr/>
          <p:nvPr/>
        </p:nvSpPr>
        <p:spPr>
          <a:xfrm>
            <a:off x="9312045" y="5133496"/>
            <a:ext cx="879407" cy="259422"/>
          </a:xfrm>
          <a:prstGeom prst="chevron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7">
              <a:defRPr/>
            </a:pPr>
            <a:r>
              <a:rPr lang="en-US" sz="900" spc="-30">
                <a:solidFill>
                  <a:schemeClr val="bg2"/>
                </a:solidFill>
              </a:rPr>
              <a:t>Q2A</a:t>
            </a: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B54902F4-334F-8B41-AC9C-9CDCA28E840F}"/>
              </a:ext>
            </a:extLst>
          </p:cNvPr>
          <p:cNvGrpSpPr/>
          <p:nvPr/>
        </p:nvGrpSpPr>
        <p:grpSpPr>
          <a:xfrm>
            <a:off x="10514496" y="4800505"/>
            <a:ext cx="873845" cy="873845"/>
            <a:chOff x="522685" y="1353128"/>
            <a:chExt cx="1365468" cy="1365468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D2AF8B5F-0355-B44D-AE32-5253AC6EC35E}"/>
                </a:ext>
              </a:extLst>
            </p:cNvPr>
            <p:cNvSpPr/>
            <p:nvPr/>
          </p:nvSpPr>
          <p:spPr>
            <a:xfrm>
              <a:off x="865881" y="1701393"/>
              <a:ext cx="679077" cy="67907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67A01BD6-5184-6141-9B31-A3B15B37A238}"/>
                </a:ext>
              </a:extLst>
            </p:cNvPr>
            <p:cNvSpPr/>
            <p:nvPr/>
          </p:nvSpPr>
          <p:spPr>
            <a:xfrm>
              <a:off x="777825" y="1613337"/>
              <a:ext cx="855189" cy="855189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B55A4B37-D6AF-7C49-84EE-EAD8CD001A25}"/>
                </a:ext>
              </a:extLst>
            </p:cNvPr>
            <p:cNvSpPr/>
            <p:nvPr/>
          </p:nvSpPr>
          <p:spPr>
            <a:xfrm>
              <a:off x="672530" y="1508042"/>
              <a:ext cx="1065778" cy="1065778"/>
            </a:xfrm>
            <a:prstGeom prst="ellipse">
              <a:avLst/>
            </a:prstGeom>
            <a:noFill/>
            <a:ln w="12700"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Arc 217">
              <a:extLst>
                <a:ext uri="{FF2B5EF4-FFF2-40B4-BE49-F238E27FC236}">
                  <a16:creationId xmlns:a16="http://schemas.microsoft.com/office/drawing/2014/main" id="{D4224DC7-9B16-D648-9D82-2E0880D15F96}"/>
                </a:ext>
              </a:extLst>
            </p:cNvPr>
            <p:cNvSpPr/>
            <p:nvPr/>
          </p:nvSpPr>
          <p:spPr>
            <a:xfrm>
              <a:off x="522685" y="1353128"/>
              <a:ext cx="1365468" cy="1365468"/>
            </a:xfrm>
            <a:prstGeom prst="arc">
              <a:avLst>
                <a:gd name="adj1" fmla="val 5383017"/>
                <a:gd name="adj2" fmla="val 10769700"/>
              </a:avLst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9" name="Chevron 218">
            <a:extLst>
              <a:ext uri="{FF2B5EF4-FFF2-40B4-BE49-F238E27FC236}">
                <a16:creationId xmlns:a16="http://schemas.microsoft.com/office/drawing/2014/main" id="{C26D13F4-1FD9-314F-AC28-76802A921F22}"/>
              </a:ext>
            </a:extLst>
          </p:cNvPr>
          <p:cNvSpPr/>
          <p:nvPr/>
        </p:nvSpPr>
        <p:spPr>
          <a:xfrm>
            <a:off x="10508493" y="5101692"/>
            <a:ext cx="879407" cy="259422"/>
          </a:xfrm>
          <a:prstGeom prst="chevron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57">
              <a:defRPr/>
            </a:pPr>
            <a:r>
              <a:rPr lang="en-US" sz="900" spc="-30">
                <a:solidFill>
                  <a:schemeClr val="bg2"/>
                </a:solidFill>
              </a:rPr>
              <a:t>J2C+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320100-E5CC-FD44-BB22-F24C86976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07" y="5524103"/>
            <a:ext cx="723120" cy="12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220">
            <a:extLst>
              <a:ext uri="{FF2B5EF4-FFF2-40B4-BE49-F238E27FC236}">
                <a16:creationId xmlns:a16="http://schemas.microsoft.com/office/drawing/2014/main" id="{FD54A88A-A203-B140-B9F5-3B9D3AA1C7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007" y="4830261"/>
            <a:ext cx="662533" cy="115510"/>
          </a:xfrm>
          <a:prstGeom prst="rect">
            <a:avLst/>
          </a:prstGeom>
        </p:spPr>
      </p:pic>
      <p:sp>
        <p:nvSpPr>
          <p:cNvPr id="222" name="Round Same Side Corner Rectangle 228">
            <a:extLst>
              <a:ext uri="{FF2B5EF4-FFF2-40B4-BE49-F238E27FC236}">
                <a16:creationId xmlns:a16="http://schemas.microsoft.com/office/drawing/2014/main" id="{B689927C-D9F4-8445-AA92-E8898960FC3A}"/>
              </a:ext>
            </a:extLst>
          </p:cNvPr>
          <p:cNvSpPr/>
          <p:nvPr/>
        </p:nvSpPr>
        <p:spPr>
          <a:xfrm rot="16200000">
            <a:off x="7873332" y="3617533"/>
            <a:ext cx="195185" cy="886768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51442" tIns="25721" rIns="51442" bIns="25721" rtlCol="0" anchor="ctr"/>
          <a:lstStyle/>
          <a:p>
            <a:pPr algn="ctr" defTabSz="342848"/>
            <a:r>
              <a:rPr lang="en-US" sz="700" b="1">
                <a:solidFill>
                  <a:schemeClr val="bg2"/>
                </a:solidFill>
                <a:latin typeface="CiscoSans" panose="020B0503020201020303" pitchFamily="34" charset="0"/>
              </a:rPr>
              <a:t>NCS540  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DD9C5626-3637-5F4B-B3A8-73824A5C2694}"/>
              </a:ext>
            </a:extLst>
          </p:cNvPr>
          <p:cNvSpPr txBox="1"/>
          <p:nvPr/>
        </p:nvSpPr>
        <p:spPr>
          <a:xfrm>
            <a:off x="7431347" y="3787726"/>
            <a:ext cx="102235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" i="1">
                <a:solidFill>
                  <a:schemeClr val="tx1"/>
                </a:solidFill>
                <a:latin typeface="+mn-lt"/>
              </a:rPr>
              <a:t>Access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BBD19064-BEE9-6540-B3AE-ED5AAAFF8E94}"/>
              </a:ext>
            </a:extLst>
          </p:cNvPr>
          <p:cNvSpPr/>
          <p:nvPr/>
        </p:nvSpPr>
        <p:spPr>
          <a:xfrm>
            <a:off x="751493" y="5223451"/>
            <a:ext cx="997559" cy="25391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 defTabSz="685732">
              <a:defRPr/>
            </a:pPr>
            <a:r>
              <a:rPr lang="en-US" sz="1000" b="1" kern="0">
                <a:solidFill>
                  <a:srgbClr val="FFFFFF"/>
                </a:solidFill>
                <a:latin typeface="CiscoSansTT ExtraLight"/>
                <a:ea typeface="ＭＳ Ｐゴシック" charset="0"/>
                <a:cs typeface="CiscoSansTT Light" panose="020B0503020201020303" pitchFamily="34" charset="0"/>
              </a:rPr>
              <a:t>NCS 540</a:t>
            </a:r>
          </a:p>
        </p:txBody>
      </p: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DBE7C8AB-2C96-1C4E-BFDF-8770F777FA25}"/>
              </a:ext>
            </a:extLst>
          </p:cNvPr>
          <p:cNvCxnSpPr>
            <a:cxnSpLocks/>
          </p:cNvCxnSpPr>
          <p:nvPr/>
        </p:nvCxnSpPr>
        <p:spPr>
          <a:xfrm flipH="1" flipV="1">
            <a:off x="3324000" y="1736570"/>
            <a:ext cx="1" cy="3141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631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193F2-EA18-BF46-AEDA-009BF6BF2F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100"/>
              <a:t>NCS 5500 Enhancements </a:t>
            </a:r>
            <a:br>
              <a:rPr lang="en-US" sz="6100"/>
            </a:br>
            <a:r>
              <a:rPr lang="en-US" sz="3600"/>
              <a:t>Quick review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58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F5D3F2-7893-9742-819C-721E0D6EB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ASIC Resource enhancement in J/J+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BC4A64-5BEC-C24F-9415-8267B786A036}"/>
              </a:ext>
            </a:extLst>
          </p:cNvPr>
          <p:cNvCxnSpPr>
            <a:cxnSpLocks/>
          </p:cNvCxnSpPr>
          <p:nvPr/>
        </p:nvCxnSpPr>
        <p:spPr>
          <a:xfrm>
            <a:off x="1183342" y="2204696"/>
            <a:ext cx="9897034" cy="0"/>
          </a:xfrm>
          <a:prstGeom prst="line">
            <a:avLst/>
          </a:prstGeom>
          <a:ln w="28575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0456DC3-E0D2-F44C-8E05-3DE4D684A5A5}"/>
              </a:ext>
            </a:extLst>
          </p:cNvPr>
          <p:cNvGrpSpPr/>
          <p:nvPr/>
        </p:nvGrpSpPr>
        <p:grpSpPr>
          <a:xfrm>
            <a:off x="1703039" y="1608365"/>
            <a:ext cx="1165127" cy="1165127"/>
            <a:chOff x="522685" y="1353128"/>
            <a:chExt cx="1365468" cy="136546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7D1A3A-6B0B-4F4C-91AC-08ED05998DDB}"/>
                </a:ext>
              </a:extLst>
            </p:cNvPr>
            <p:cNvSpPr/>
            <p:nvPr/>
          </p:nvSpPr>
          <p:spPr>
            <a:xfrm>
              <a:off x="865881" y="1701393"/>
              <a:ext cx="679077" cy="6790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DAC42B4-383A-C946-8208-F55349BEC50B}"/>
                </a:ext>
              </a:extLst>
            </p:cNvPr>
            <p:cNvSpPr/>
            <p:nvPr/>
          </p:nvSpPr>
          <p:spPr>
            <a:xfrm>
              <a:off x="777825" y="1613337"/>
              <a:ext cx="855189" cy="855189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B6AB820-724C-614F-B07A-5552E0798818}"/>
                </a:ext>
              </a:extLst>
            </p:cNvPr>
            <p:cNvSpPr/>
            <p:nvPr/>
          </p:nvSpPr>
          <p:spPr>
            <a:xfrm>
              <a:off x="672530" y="1508042"/>
              <a:ext cx="1065778" cy="1065778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F85CF61C-6359-D146-95A9-4011FD011D07}"/>
                </a:ext>
              </a:extLst>
            </p:cNvPr>
            <p:cNvSpPr/>
            <p:nvPr/>
          </p:nvSpPr>
          <p:spPr>
            <a:xfrm>
              <a:off x="522685" y="1353128"/>
              <a:ext cx="1365468" cy="1365468"/>
            </a:xfrm>
            <a:prstGeom prst="arc">
              <a:avLst>
                <a:gd name="adj1" fmla="val 5383017"/>
                <a:gd name="adj2" fmla="val 1076970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B70F7D-F0E4-DE40-8AFF-D80D9F35A9AB}"/>
              </a:ext>
            </a:extLst>
          </p:cNvPr>
          <p:cNvGrpSpPr/>
          <p:nvPr/>
        </p:nvGrpSpPr>
        <p:grpSpPr>
          <a:xfrm>
            <a:off x="3702943" y="1622133"/>
            <a:ext cx="1165127" cy="1165127"/>
            <a:chOff x="522685" y="1353128"/>
            <a:chExt cx="1365468" cy="136546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2F590AF-E5A8-0347-B9DE-FB37E4EF1E51}"/>
                </a:ext>
              </a:extLst>
            </p:cNvPr>
            <p:cNvSpPr/>
            <p:nvPr/>
          </p:nvSpPr>
          <p:spPr>
            <a:xfrm>
              <a:off x="865881" y="1701393"/>
              <a:ext cx="679077" cy="6790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8C290A7-A0CA-6D45-B629-D8C5D0F6B868}"/>
                </a:ext>
              </a:extLst>
            </p:cNvPr>
            <p:cNvSpPr/>
            <p:nvPr/>
          </p:nvSpPr>
          <p:spPr>
            <a:xfrm>
              <a:off x="777825" y="1613337"/>
              <a:ext cx="855189" cy="855189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1D750ED-E27F-C642-A991-8BC3561A71E7}"/>
                </a:ext>
              </a:extLst>
            </p:cNvPr>
            <p:cNvSpPr/>
            <p:nvPr/>
          </p:nvSpPr>
          <p:spPr>
            <a:xfrm>
              <a:off x="672530" y="1508042"/>
              <a:ext cx="1065778" cy="106577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A594617C-81F0-F841-A1A9-283F781071A6}"/>
                </a:ext>
              </a:extLst>
            </p:cNvPr>
            <p:cNvSpPr/>
            <p:nvPr/>
          </p:nvSpPr>
          <p:spPr>
            <a:xfrm>
              <a:off x="522685" y="1353128"/>
              <a:ext cx="1365468" cy="1365468"/>
            </a:xfrm>
            <a:prstGeom prst="arc">
              <a:avLst>
                <a:gd name="adj1" fmla="val 5383017"/>
                <a:gd name="adj2" fmla="val 10769700"/>
              </a:avLst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D9D538-71D2-6D49-A24A-EB98457A26CD}"/>
              </a:ext>
            </a:extLst>
          </p:cNvPr>
          <p:cNvGrpSpPr/>
          <p:nvPr/>
        </p:nvGrpSpPr>
        <p:grpSpPr>
          <a:xfrm>
            <a:off x="5875036" y="1608365"/>
            <a:ext cx="1165127" cy="1165127"/>
            <a:chOff x="522685" y="1353128"/>
            <a:chExt cx="1365468" cy="136546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AFC669-A4D2-1B48-A5F6-764D793D656F}"/>
                </a:ext>
              </a:extLst>
            </p:cNvPr>
            <p:cNvSpPr/>
            <p:nvPr/>
          </p:nvSpPr>
          <p:spPr>
            <a:xfrm>
              <a:off x="865881" y="1701393"/>
              <a:ext cx="679077" cy="67907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59C4E7B-7859-1E49-9A48-2FDE8F777F3C}"/>
                </a:ext>
              </a:extLst>
            </p:cNvPr>
            <p:cNvSpPr/>
            <p:nvPr/>
          </p:nvSpPr>
          <p:spPr>
            <a:xfrm>
              <a:off x="777825" y="1613337"/>
              <a:ext cx="855189" cy="855189"/>
            </a:xfrm>
            <a:prstGeom prst="ellipse">
              <a:avLst/>
            </a:prstGeom>
            <a:noFill/>
            <a:ln w="12700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DF2BEB6-609E-8F4E-BE0E-7738844779DF}"/>
                </a:ext>
              </a:extLst>
            </p:cNvPr>
            <p:cNvSpPr/>
            <p:nvPr/>
          </p:nvSpPr>
          <p:spPr>
            <a:xfrm>
              <a:off x="672530" y="1508042"/>
              <a:ext cx="1065778" cy="1065778"/>
            </a:xfrm>
            <a:prstGeom prst="ellipse">
              <a:avLst/>
            </a:prstGeom>
            <a:noFill/>
            <a:ln w="12700">
              <a:solidFill>
                <a:schemeClr val="accent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E8E8B5F9-5DA4-2C44-A71D-72C5EF8CB36F}"/>
                </a:ext>
              </a:extLst>
            </p:cNvPr>
            <p:cNvSpPr/>
            <p:nvPr/>
          </p:nvSpPr>
          <p:spPr>
            <a:xfrm>
              <a:off x="522685" y="1353128"/>
              <a:ext cx="1365468" cy="1365468"/>
            </a:xfrm>
            <a:prstGeom prst="arc">
              <a:avLst>
                <a:gd name="adj1" fmla="val 5383017"/>
                <a:gd name="adj2" fmla="val 10769700"/>
              </a:avLst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entagon 19">
            <a:extLst>
              <a:ext uri="{FF2B5EF4-FFF2-40B4-BE49-F238E27FC236}">
                <a16:creationId xmlns:a16="http://schemas.microsoft.com/office/drawing/2014/main" id="{D6CFBBD1-923D-2944-968C-3DCB810899D8}"/>
              </a:ext>
            </a:extLst>
          </p:cNvPr>
          <p:cNvSpPr/>
          <p:nvPr/>
        </p:nvSpPr>
        <p:spPr>
          <a:xfrm>
            <a:off x="1584306" y="2048970"/>
            <a:ext cx="1413804" cy="324805"/>
          </a:xfrm>
          <a:prstGeom prst="homePlate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1">
              <a:defRPr/>
            </a:pPr>
            <a:r>
              <a:rPr lang="en-US" sz="1200" spc="-40">
                <a:solidFill>
                  <a:schemeClr val="bg2"/>
                </a:solidFill>
              </a:rPr>
              <a:t>Jericho</a:t>
            </a: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E22FBDED-3458-714B-94F9-A91316197C36}"/>
              </a:ext>
            </a:extLst>
          </p:cNvPr>
          <p:cNvSpPr/>
          <p:nvPr/>
        </p:nvSpPr>
        <p:spPr>
          <a:xfrm>
            <a:off x="3476265" y="2041648"/>
            <a:ext cx="1629967" cy="334820"/>
          </a:xfrm>
          <a:prstGeom prst="chevron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1">
              <a:defRPr/>
            </a:pPr>
            <a:r>
              <a:rPr lang="en-US" sz="1200" spc="-40">
                <a:solidFill>
                  <a:schemeClr val="bg2"/>
                </a:solidFill>
              </a:rPr>
              <a:t>Jericho+</a:t>
            </a: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A05913FC-A441-1B4F-BD9A-B8AFB954DCE4}"/>
              </a:ext>
            </a:extLst>
          </p:cNvPr>
          <p:cNvSpPr/>
          <p:nvPr/>
        </p:nvSpPr>
        <p:spPr>
          <a:xfrm>
            <a:off x="5867032" y="2027878"/>
            <a:ext cx="1172543" cy="345896"/>
          </a:xfrm>
          <a:prstGeom prst="chevron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1">
              <a:defRPr/>
            </a:pPr>
            <a:r>
              <a:rPr lang="en-US" sz="1200" spc="-40">
                <a:solidFill>
                  <a:schemeClr val="bg2"/>
                </a:solidFill>
              </a:rPr>
              <a:t>J2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E16DDF-E7C5-7443-9C59-5F32CDA83A79}"/>
              </a:ext>
            </a:extLst>
          </p:cNvPr>
          <p:cNvGrpSpPr/>
          <p:nvPr/>
        </p:nvGrpSpPr>
        <p:grpSpPr>
          <a:xfrm>
            <a:off x="7737179" y="1604117"/>
            <a:ext cx="1165127" cy="1165127"/>
            <a:chOff x="522685" y="1353128"/>
            <a:chExt cx="1365468" cy="136546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08520B5-D86D-874F-8292-381B38DDCDD8}"/>
                </a:ext>
              </a:extLst>
            </p:cNvPr>
            <p:cNvSpPr/>
            <p:nvPr/>
          </p:nvSpPr>
          <p:spPr>
            <a:xfrm>
              <a:off x="865881" y="1701393"/>
              <a:ext cx="679077" cy="6790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C95C555-C4DC-F142-A1F4-29991DD05451}"/>
                </a:ext>
              </a:extLst>
            </p:cNvPr>
            <p:cNvSpPr/>
            <p:nvPr/>
          </p:nvSpPr>
          <p:spPr>
            <a:xfrm>
              <a:off x="777825" y="1613337"/>
              <a:ext cx="855189" cy="855189"/>
            </a:xfrm>
            <a:prstGeom prst="ellipse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F913C12-C0F7-CF46-90CB-D68350BA5ABD}"/>
                </a:ext>
              </a:extLst>
            </p:cNvPr>
            <p:cNvSpPr/>
            <p:nvPr/>
          </p:nvSpPr>
          <p:spPr>
            <a:xfrm>
              <a:off x="672530" y="1508042"/>
              <a:ext cx="1065778" cy="1065778"/>
            </a:xfrm>
            <a:prstGeom prst="ellipse">
              <a:avLst/>
            </a:prstGeom>
            <a:noFill/>
            <a:ln w="127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A848C2DB-5785-9046-B3D3-1DE6AF3BF145}"/>
                </a:ext>
              </a:extLst>
            </p:cNvPr>
            <p:cNvSpPr/>
            <p:nvPr/>
          </p:nvSpPr>
          <p:spPr>
            <a:xfrm>
              <a:off x="522685" y="1353128"/>
              <a:ext cx="1365468" cy="1365468"/>
            </a:xfrm>
            <a:prstGeom prst="arc">
              <a:avLst>
                <a:gd name="adj1" fmla="val 5383017"/>
                <a:gd name="adj2" fmla="val 10769700"/>
              </a:avLst>
            </a:prstGeom>
            <a:ln w="127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Chevron 27">
            <a:extLst>
              <a:ext uri="{FF2B5EF4-FFF2-40B4-BE49-F238E27FC236}">
                <a16:creationId xmlns:a16="http://schemas.microsoft.com/office/drawing/2014/main" id="{EEA1EBA3-CB95-CA45-8154-91EC23C8F054}"/>
              </a:ext>
            </a:extLst>
          </p:cNvPr>
          <p:cNvSpPr/>
          <p:nvPr/>
        </p:nvSpPr>
        <p:spPr>
          <a:xfrm>
            <a:off x="7729175" y="2005699"/>
            <a:ext cx="1172543" cy="345896"/>
          </a:xfrm>
          <a:prstGeom prst="chevron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1">
              <a:defRPr/>
            </a:pPr>
            <a:r>
              <a:rPr lang="en-US" sz="1200" spc="-40">
                <a:solidFill>
                  <a:schemeClr val="bg2"/>
                </a:solidFill>
              </a:rPr>
              <a:t>J2c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EBC59B-CA2D-484F-B9E2-121E98ABCED9}"/>
              </a:ext>
            </a:extLst>
          </p:cNvPr>
          <p:cNvGrpSpPr/>
          <p:nvPr/>
        </p:nvGrpSpPr>
        <p:grpSpPr>
          <a:xfrm>
            <a:off x="9430115" y="1601193"/>
            <a:ext cx="1165127" cy="1165127"/>
            <a:chOff x="522685" y="1353128"/>
            <a:chExt cx="1365468" cy="136546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EEBC238-1791-B44D-BD00-7FA17B68543D}"/>
                </a:ext>
              </a:extLst>
            </p:cNvPr>
            <p:cNvSpPr/>
            <p:nvPr/>
          </p:nvSpPr>
          <p:spPr>
            <a:xfrm>
              <a:off x="865881" y="1701393"/>
              <a:ext cx="679077" cy="679077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D589518-6DE8-B746-B961-C2A4B7DC2D2C}"/>
                </a:ext>
              </a:extLst>
            </p:cNvPr>
            <p:cNvSpPr/>
            <p:nvPr/>
          </p:nvSpPr>
          <p:spPr>
            <a:xfrm>
              <a:off x="777825" y="1613337"/>
              <a:ext cx="855189" cy="855189"/>
            </a:xfrm>
            <a:prstGeom prst="ellipse">
              <a:avLst/>
            </a:prstGeom>
            <a:noFill/>
            <a:ln w="12700"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498FA3-5C6D-4C44-8A27-2920907A6EA2}"/>
                </a:ext>
              </a:extLst>
            </p:cNvPr>
            <p:cNvSpPr/>
            <p:nvPr/>
          </p:nvSpPr>
          <p:spPr>
            <a:xfrm>
              <a:off x="672530" y="1508042"/>
              <a:ext cx="1065778" cy="1065778"/>
            </a:xfrm>
            <a:prstGeom prst="ellipse">
              <a:avLst/>
            </a:prstGeom>
            <a:noFill/>
            <a:ln w="12700">
              <a:solidFill>
                <a:srgbClr val="7030A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E7644AFC-EC2A-2A48-80E0-72AD615DA4A5}"/>
                </a:ext>
              </a:extLst>
            </p:cNvPr>
            <p:cNvSpPr/>
            <p:nvPr/>
          </p:nvSpPr>
          <p:spPr>
            <a:xfrm>
              <a:off x="522685" y="1353128"/>
              <a:ext cx="1365468" cy="1365468"/>
            </a:xfrm>
            <a:prstGeom prst="arc">
              <a:avLst>
                <a:gd name="adj1" fmla="val 5383017"/>
                <a:gd name="adj2" fmla="val 10769700"/>
              </a:avLst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hevron 33">
            <a:extLst>
              <a:ext uri="{FF2B5EF4-FFF2-40B4-BE49-F238E27FC236}">
                <a16:creationId xmlns:a16="http://schemas.microsoft.com/office/drawing/2014/main" id="{DABA8574-22E2-5B4C-93EA-3B6CAD2AAC4F}"/>
              </a:ext>
            </a:extLst>
          </p:cNvPr>
          <p:cNvSpPr/>
          <p:nvPr/>
        </p:nvSpPr>
        <p:spPr>
          <a:xfrm>
            <a:off x="9449007" y="2002775"/>
            <a:ext cx="1172543" cy="345896"/>
          </a:xfrm>
          <a:prstGeom prst="chevron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31">
              <a:defRPr/>
            </a:pPr>
            <a:r>
              <a:rPr lang="en-US" sz="1200" spc="-40">
                <a:solidFill>
                  <a:schemeClr val="bg2"/>
                </a:solidFill>
              </a:rPr>
              <a:t>J2c+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0B679B-AB0D-F34B-8BAC-7B00694E5B52}"/>
              </a:ext>
            </a:extLst>
          </p:cNvPr>
          <p:cNvSpPr txBox="1"/>
          <p:nvPr/>
        </p:nvSpPr>
        <p:spPr>
          <a:xfrm>
            <a:off x="1225834" y="4548730"/>
            <a:ext cx="1882247" cy="1405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>
                <a:latin typeface="+mn-lt"/>
              </a:rPr>
              <a:t>NCS55</a:t>
            </a:r>
            <a:r>
              <a:rPr lang="en-US" sz="2133" b="1">
                <a:solidFill>
                  <a:srgbClr val="FF0000"/>
                </a:solidFill>
                <a:latin typeface="+mn-lt"/>
              </a:rPr>
              <a:t>0</a:t>
            </a:r>
            <a:r>
              <a:rPr lang="en-US" sz="2133" b="1">
                <a:latin typeface="+mn-lt"/>
              </a:rPr>
              <a:t>1</a:t>
            </a:r>
          </a:p>
          <a:p>
            <a:r>
              <a:rPr lang="en-US" sz="2133" b="1">
                <a:latin typeface="+mn-lt"/>
              </a:rPr>
              <a:t>NCS55</a:t>
            </a:r>
            <a:r>
              <a:rPr lang="en-US" sz="2133" b="1">
                <a:solidFill>
                  <a:srgbClr val="FF0000"/>
                </a:solidFill>
                <a:latin typeface="+mn-lt"/>
              </a:rPr>
              <a:t>0</a:t>
            </a:r>
            <a:r>
              <a:rPr lang="en-US" sz="2133" b="1">
                <a:latin typeface="+mn-lt"/>
              </a:rPr>
              <a:t>2</a:t>
            </a:r>
          </a:p>
          <a:p>
            <a:r>
              <a:rPr lang="en-US" sz="2133" b="1">
                <a:latin typeface="+mn-lt"/>
              </a:rPr>
              <a:t>NC55-18H18F</a:t>
            </a:r>
          </a:p>
          <a:p>
            <a:r>
              <a:rPr lang="en-US" sz="2133" b="1">
                <a:latin typeface="+mn-lt"/>
              </a:rPr>
              <a:t>NC55-36X100G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0FE83D8-8AE9-E147-8B41-C3ECC60527B9}"/>
              </a:ext>
            </a:extLst>
          </p:cNvPr>
          <p:cNvSpPr txBox="1"/>
          <p:nvPr/>
        </p:nvSpPr>
        <p:spPr>
          <a:xfrm>
            <a:off x="2732183" y="3162363"/>
            <a:ext cx="2473626" cy="1405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>
                <a:latin typeface="+mn-lt"/>
              </a:rPr>
              <a:t>NCS55</a:t>
            </a:r>
            <a:r>
              <a:rPr lang="en-US" sz="2133" b="1">
                <a:solidFill>
                  <a:srgbClr val="FF0000"/>
                </a:solidFill>
                <a:latin typeface="+mn-lt"/>
              </a:rPr>
              <a:t>A</a:t>
            </a:r>
            <a:r>
              <a:rPr lang="en-US" sz="2133" b="1">
                <a:latin typeface="+mn-lt"/>
              </a:rPr>
              <a:t>2-MOD-S</a:t>
            </a:r>
          </a:p>
          <a:p>
            <a:r>
              <a:rPr lang="en-US" sz="2133" b="1">
                <a:latin typeface="+mn-lt"/>
              </a:rPr>
              <a:t>NCS55</a:t>
            </a:r>
            <a:r>
              <a:rPr lang="en-US" sz="2133" b="1">
                <a:solidFill>
                  <a:srgbClr val="FF0000"/>
                </a:solidFill>
                <a:latin typeface="+mn-lt"/>
              </a:rPr>
              <a:t>A</a:t>
            </a:r>
            <a:r>
              <a:rPr lang="en-US" sz="2133" b="1">
                <a:latin typeface="+mn-lt"/>
              </a:rPr>
              <a:t>1-24H</a:t>
            </a:r>
          </a:p>
          <a:p>
            <a:r>
              <a:rPr lang="en-US" sz="2133" b="1">
                <a:latin typeface="+mn-lt"/>
              </a:rPr>
              <a:t>NC55-36X100G-</a:t>
            </a:r>
            <a:r>
              <a:rPr lang="en-US" sz="2133" b="1">
                <a:solidFill>
                  <a:srgbClr val="FF0000"/>
                </a:solidFill>
                <a:latin typeface="+mn-lt"/>
              </a:rPr>
              <a:t>A</a:t>
            </a:r>
            <a:r>
              <a:rPr lang="en-US" sz="2133" b="1">
                <a:latin typeface="+mn-lt"/>
              </a:rPr>
              <a:t>-SE</a:t>
            </a:r>
          </a:p>
          <a:p>
            <a:r>
              <a:rPr lang="en-US" sz="2133" b="1">
                <a:latin typeface="+mn-lt"/>
              </a:rPr>
              <a:t>NC55-MOD-</a:t>
            </a:r>
            <a:r>
              <a:rPr lang="en-US" sz="2133" b="1">
                <a:solidFill>
                  <a:srgbClr val="FF0000"/>
                </a:solidFill>
                <a:latin typeface="+mn-lt"/>
              </a:rPr>
              <a:t>A</a:t>
            </a:r>
            <a:r>
              <a:rPr lang="en-US" sz="2133" b="1">
                <a:latin typeface="+mn-lt"/>
              </a:rPr>
              <a:t>-S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7E0377-39BF-FE4A-898F-234EB0100CD3}"/>
              </a:ext>
            </a:extLst>
          </p:cNvPr>
          <p:cNvSpPr txBox="1"/>
          <p:nvPr/>
        </p:nvSpPr>
        <p:spPr>
          <a:xfrm>
            <a:off x="5253803" y="4593737"/>
            <a:ext cx="2162772" cy="17334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>
                <a:latin typeface="+mn-lt"/>
              </a:rPr>
              <a:t>NCS57</a:t>
            </a:r>
            <a:r>
              <a:rPr lang="en-US" sz="2133" b="1">
                <a:solidFill>
                  <a:srgbClr val="FF0000"/>
                </a:solidFill>
                <a:latin typeface="+mn-lt"/>
              </a:rPr>
              <a:t>B</a:t>
            </a:r>
            <a:r>
              <a:rPr lang="en-US" sz="2133" b="1">
                <a:latin typeface="+mn-lt"/>
              </a:rPr>
              <a:t>1-6D24H</a:t>
            </a:r>
          </a:p>
          <a:p>
            <a:r>
              <a:rPr lang="en-US" sz="2133" b="1">
                <a:latin typeface="+mn-lt"/>
              </a:rPr>
              <a:t>NC57-24DD</a:t>
            </a:r>
          </a:p>
          <a:p>
            <a:r>
              <a:rPr lang="en-US" sz="2133" b="1">
                <a:latin typeface="+mn-lt"/>
              </a:rPr>
              <a:t>NC57-18DD-SE</a:t>
            </a:r>
          </a:p>
          <a:p>
            <a:r>
              <a:rPr lang="en-US" sz="2133" b="1">
                <a:latin typeface="+mn-lt"/>
              </a:rPr>
              <a:t>NC57-36H6D-S</a:t>
            </a:r>
          </a:p>
          <a:p>
            <a:r>
              <a:rPr lang="en-US" sz="2133" b="1">
                <a:latin typeface="+mn-lt"/>
              </a:rPr>
              <a:t>NC57-36H-SE   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064B30-F474-A64E-9925-71DA3B4B570F}"/>
              </a:ext>
            </a:extLst>
          </p:cNvPr>
          <p:cNvSpPr txBox="1"/>
          <p:nvPr/>
        </p:nvSpPr>
        <p:spPr>
          <a:xfrm>
            <a:off x="7181910" y="3174314"/>
            <a:ext cx="187583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>
                <a:latin typeface="+mn-lt"/>
              </a:rPr>
              <a:t>NCS57</a:t>
            </a:r>
            <a:r>
              <a:rPr lang="en-US" sz="2133" b="1">
                <a:solidFill>
                  <a:srgbClr val="FF0000"/>
                </a:solidFill>
                <a:latin typeface="+mn-lt"/>
              </a:rPr>
              <a:t>C</a:t>
            </a:r>
            <a:r>
              <a:rPr lang="en-US" sz="2133" b="1">
                <a:latin typeface="+mn-lt"/>
              </a:rPr>
              <a:t>3-MOD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5B5EE1-2CF8-0C4C-94BC-A8A22A16F19B}"/>
              </a:ext>
            </a:extLst>
          </p:cNvPr>
          <p:cNvSpPr txBox="1"/>
          <p:nvPr/>
        </p:nvSpPr>
        <p:spPr>
          <a:xfrm>
            <a:off x="9276151" y="4593736"/>
            <a:ext cx="122501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>
                <a:latin typeface="+mn-lt"/>
              </a:rPr>
              <a:t>NCS57</a:t>
            </a:r>
            <a:r>
              <a:rPr lang="en-US" sz="2133" b="1">
                <a:solidFill>
                  <a:srgbClr val="FF0000"/>
                </a:solidFill>
                <a:latin typeface="+mn-lt"/>
              </a:rPr>
              <a:t>D</a:t>
            </a:r>
            <a:r>
              <a:rPr lang="en-US" sz="2133" b="1">
                <a:latin typeface="+mn-lt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3C0A08D-55EF-6945-B809-61CE5B9C2D85}"/>
              </a:ext>
            </a:extLst>
          </p:cNvPr>
          <p:cNvCxnSpPr>
            <a:cxnSpLocks/>
          </p:cNvCxnSpPr>
          <p:nvPr/>
        </p:nvCxnSpPr>
        <p:spPr>
          <a:xfrm>
            <a:off x="2274048" y="2458244"/>
            <a:ext cx="0" cy="200617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F037CA-A10C-4B4E-8935-B621D10E6959}"/>
              </a:ext>
            </a:extLst>
          </p:cNvPr>
          <p:cNvCxnSpPr>
            <a:cxnSpLocks/>
          </p:cNvCxnSpPr>
          <p:nvPr/>
        </p:nvCxnSpPr>
        <p:spPr>
          <a:xfrm flipH="1">
            <a:off x="4285506" y="2477804"/>
            <a:ext cx="2613" cy="638471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92700C3-98D2-6B49-9A3D-3A488A9C689D}"/>
              </a:ext>
            </a:extLst>
          </p:cNvPr>
          <p:cNvCxnSpPr>
            <a:cxnSpLocks/>
          </p:cNvCxnSpPr>
          <p:nvPr/>
        </p:nvCxnSpPr>
        <p:spPr>
          <a:xfrm>
            <a:off x="6465833" y="2477804"/>
            <a:ext cx="0" cy="2070927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8AD7367-A891-3147-9050-42C7235E8BA1}"/>
              </a:ext>
            </a:extLst>
          </p:cNvPr>
          <p:cNvCxnSpPr>
            <a:cxnSpLocks/>
          </p:cNvCxnSpPr>
          <p:nvPr/>
        </p:nvCxnSpPr>
        <p:spPr>
          <a:xfrm>
            <a:off x="8318538" y="2477803"/>
            <a:ext cx="0" cy="543299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74342AB-B8A3-9445-9842-858F84B86322}"/>
              </a:ext>
            </a:extLst>
          </p:cNvPr>
          <p:cNvCxnSpPr>
            <a:cxnSpLocks/>
          </p:cNvCxnSpPr>
          <p:nvPr/>
        </p:nvCxnSpPr>
        <p:spPr>
          <a:xfrm>
            <a:off x="10000915" y="2458245"/>
            <a:ext cx="0" cy="2135492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9D3822E-750D-1149-BFB2-FD79E0825DE2}"/>
              </a:ext>
            </a:extLst>
          </p:cNvPr>
          <p:cNvSpPr txBox="1"/>
          <p:nvPr/>
        </p:nvSpPr>
        <p:spPr>
          <a:xfrm>
            <a:off x="8349293" y="5401466"/>
            <a:ext cx="2658420" cy="677108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+mn-lt"/>
              </a:rPr>
              <a:t>57</a:t>
            </a:r>
            <a:r>
              <a:rPr lang="en-US">
                <a:latin typeface="+mn-lt"/>
              </a:rPr>
              <a:t>xx for J2/J2c/J2c+</a:t>
            </a:r>
          </a:p>
          <a:p>
            <a:r>
              <a:rPr lang="en-US" b="1">
                <a:solidFill>
                  <a:srgbClr val="FF0000"/>
                </a:solidFill>
                <a:latin typeface="+mn-lt"/>
              </a:rPr>
              <a:t>B</a:t>
            </a:r>
            <a:r>
              <a:rPr lang="en-US">
                <a:latin typeface="+mn-lt"/>
              </a:rPr>
              <a:t>/</a:t>
            </a:r>
            <a:r>
              <a:rPr lang="en-US" b="1">
                <a:solidFill>
                  <a:srgbClr val="FF0000"/>
                </a:solidFill>
                <a:latin typeface="+mn-lt"/>
              </a:rPr>
              <a:t>C</a:t>
            </a:r>
            <a:r>
              <a:rPr lang="en-US">
                <a:latin typeface="+mn-lt"/>
              </a:rPr>
              <a:t>/</a:t>
            </a:r>
            <a:r>
              <a:rPr lang="en-US" b="1">
                <a:solidFill>
                  <a:srgbClr val="FF0000"/>
                </a:solidFill>
                <a:latin typeface="+mn-lt"/>
              </a:rPr>
              <a:t>D</a:t>
            </a:r>
            <a:r>
              <a:rPr lang="en-US">
                <a:latin typeface="+mn-lt"/>
              </a:rPr>
              <a:t> for fixed platforms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A506443-4BA5-0948-AEF5-25AF8EBB6142}"/>
              </a:ext>
            </a:extLst>
          </p:cNvPr>
          <p:cNvSpPr/>
          <p:nvPr/>
        </p:nvSpPr>
        <p:spPr>
          <a:xfrm>
            <a:off x="5277726" y="1314323"/>
            <a:ext cx="5587497" cy="4972046"/>
          </a:xfrm>
          <a:prstGeom prst="rect">
            <a:avLst/>
          </a:prstGeom>
          <a:solidFill>
            <a:schemeClr val="bg2">
              <a:lumMod val="85000"/>
              <a:alpha val="8632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E286EDB-E39B-954B-8075-F6FC278B5138}"/>
              </a:ext>
            </a:extLst>
          </p:cNvPr>
          <p:cNvSpPr/>
          <p:nvPr/>
        </p:nvSpPr>
        <p:spPr>
          <a:xfrm>
            <a:off x="1093694" y="1314322"/>
            <a:ext cx="4112115" cy="497204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63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B0250-0FC2-6F42-8C08-931D09AF0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ASIC Database resource to Feature/Application mapping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5F0B5-F530-5B41-899B-9BCEE9CEFCBB}"/>
              </a:ext>
            </a:extLst>
          </p:cNvPr>
          <p:cNvSpPr txBox="1"/>
          <p:nvPr/>
        </p:nvSpPr>
        <p:spPr>
          <a:xfrm>
            <a:off x="8014447" y="2334790"/>
            <a:ext cx="39803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Some commonly known Databases in ASIC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Each database is used for 1 or more use cases /Feature in pipeline.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Feature to database scale not 1:1 mapping.( other parameters also influence scale)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C0E50B-3F4D-1743-946C-65E3833E03EC}"/>
              </a:ext>
            </a:extLst>
          </p:cNvPr>
          <p:cNvGraphicFramePr>
            <a:graphicFrameLocks noGrp="1"/>
          </p:cNvGraphicFramePr>
          <p:nvPr/>
        </p:nvGraphicFramePr>
        <p:xfrm>
          <a:off x="583688" y="1323291"/>
          <a:ext cx="7072171" cy="47625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083372">
                  <a:extLst>
                    <a:ext uri="{9D8B030D-6E8A-4147-A177-3AD203B41FA5}">
                      <a16:colId xmlns:a16="http://schemas.microsoft.com/office/drawing/2014/main" val="2937854477"/>
                    </a:ext>
                  </a:extLst>
                </a:gridCol>
                <a:gridCol w="2301056">
                  <a:extLst>
                    <a:ext uri="{9D8B030D-6E8A-4147-A177-3AD203B41FA5}">
                      <a16:colId xmlns:a16="http://schemas.microsoft.com/office/drawing/2014/main" val="2485645930"/>
                    </a:ext>
                  </a:extLst>
                </a:gridCol>
                <a:gridCol w="3687743">
                  <a:extLst>
                    <a:ext uri="{9D8B030D-6E8A-4147-A177-3AD203B41FA5}">
                      <a16:colId xmlns:a16="http://schemas.microsoft.com/office/drawing/2014/main" val="3912947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/>
                        <a:t>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Feature/Application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929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LPM/ KAPS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Longest Prefix Match </a:t>
                      </a:r>
                    </a:p>
                    <a:p>
                      <a:r>
                        <a:rPr lang="en-US" sz="1050"/>
                        <a:t>or KBP Assisted Prefix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IPv4/v6 prefixes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756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Large Exact Match 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IP Host /32, MAC, MPLS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392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iTCAM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Internal TCAM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ACL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052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eTCAM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External TCAM on Scaled formfactors (–SE)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Extended unicast routes, ACL &amp; counters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51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OEM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OAM Exact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OAM Classification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903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FEC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Forwarding Equivalence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Forwarding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20515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VSI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Virtual Switch 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L3 interface, Bridge domains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525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In-LIF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Ingress Logical Interface table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Logical interface 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0286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EEDB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Egress Encapsulation Database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Tunnel Encapsulation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289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GLEM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Global LIF exact Match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Global Id Match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209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978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3F3B6C-1F9F-6342-BF3A-1642BF763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Enhancements in NCS5500 – J/J+ based platforms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4BB84D-145F-904F-9E5C-03FFD615C82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55700" y="1601788"/>
            <a:ext cx="11036300" cy="4519612"/>
          </a:xfrm>
          <a:prstGeom prst="rect">
            <a:avLst/>
          </a:prstGeom>
        </p:spPr>
        <p:txBody>
          <a:bodyPr/>
          <a:lstStyle/>
          <a:p>
            <a:r>
              <a:rPr lang="en-US" sz="2400"/>
              <a:t>LEM/ LPM</a:t>
            </a:r>
          </a:p>
          <a:p>
            <a:pPr lvl="1"/>
            <a:r>
              <a:rPr lang="en-US" sz="2000"/>
              <a:t> ( eTCAM) – higher route/ </a:t>
            </a:r>
            <a:r>
              <a:rPr lang="en-US" sz="2000" err="1"/>
              <a:t>mcast</a:t>
            </a:r>
            <a:r>
              <a:rPr lang="en-US" sz="2000"/>
              <a:t> </a:t>
            </a:r>
            <a:r>
              <a:rPr lang="en-US" sz="2000" err="1"/>
              <a:t>acl</a:t>
            </a:r>
            <a:r>
              <a:rPr lang="en-US" sz="2000"/>
              <a:t> </a:t>
            </a:r>
            <a:r>
              <a:rPr lang="en-US" sz="2000" err="1"/>
              <a:t>etc</a:t>
            </a:r>
            <a:r>
              <a:rPr lang="en-US" sz="2000"/>
              <a:t> </a:t>
            </a:r>
          </a:p>
          <a:p>
            <a:r>
              <a:rPr lang="en-US" sz="2400"/>
              <a:t>EEDB resources</a:t>
            </a:r>
          </a:p>
          <a:p>
            <a:pPr lvl="1"/>
            <a:r>
              <a:rPr lang="en-US" sz="2000"/>
              <a:t>With SR we have swap labels</a:t>
            </a:r>
          </a:p>
          <a:p>
            <a:r>
              <a:rPr lang="en-US" sz="2400"/>
              <a:t>ECMP FEC</a:t>
            </a:r>
          </a:p>
          <a:p>
            <a:pPr lvl="1"/>
            <a:r>
              <a:rPr lang="en-US" sz="2000"/>
              <a:t>Resource optimizations with </a:t>
            </a:r>
            <a:r>
              <a:rPr lang="en-US" sz="2000" err="1"/>
              <a:t>dlb</a:t>
            </a:r>
            <a:r>
              <a:rPr lang="en-US" sz="2000"/>
              <a:t> programming  </a:t>
            </a:r>
          </a:p>
          <a:p>
            <a:pPr lvl="1"/>
            <a:r>
              <a:rPr lang="en-US" sz="2000"/>
              <a:t>LSR &amp; LER – with services ( XR7.1.1, XR7.4.1)</a:t>
            </a:r>
          </a:p>
          <a:p>
            <a:pPr lvl="1"/>
            <a:r>
              <a:rPr lang="en-US" sz="2000"/>
              <a:t>BGP-LU enhancement – (XR7.5.2)</a:t>
            </a:r>
          </a:p>
          <a:p>
            <a:r>
              <a:rPr lang="en-US" sz="2400"/>
              <a:t>SRv6 – on J+ 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09846E96-195F-D946-AA78-9D1478816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983" y="1777934"/>
            <a:ext cx="3791109" cy="2578376"/>
          </a:xfrm>
          <a:prstGeom prst="rect">
            <a:avLst/>
          </a:prstGeom>
          <a:solidFill>
            <a:schemeClr val="bg2"/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9A9C76-8D7B-3042-8D7B-214126B17BDE}"/>
              </a:ext>
            </a:extLst>
          </p:cNvPr>
          <p:cNvSpPr/>
          <p:nvPr/>
        </p:nvSpPr>
        <p:spPr>
          <a:xfrm>
            <a:off x="8993547" y="1440003"/>
            <a:ext cx="2107096" cy="3140765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F75ED-BD5F-594F-A023-C25C5D1F5118}"/>
              </a:ext>
            </a:extLst>
          </p:cNvPr>
          <p:cNvSpPr txBox="1"/>
          <p:nvPr/>
        </p:nvSpPr>
        <p:spPr>
          <a:xfrm>
            <a:off x="7240079" y="5373687"/>
            <a:ext cx="3304023" cy="923330"/>
          </a:xfrm>
          <a:prstGeom prst="rect">
            <a:avLst/>
          </a:prstGeom>
          <a:solidFill>
            <a:schemeClr val="bg2"/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>
                <a:latin typeface="+mn-lt"/>
              </a:rPr>
              <a:t>All enhancements focuses on how features mapped to fixed set of resources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44A46E-8E74-A34D-B87C-9F20CF96F301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8892091" y="4683340"/>
            <a:ext cx="1078274" cy="690347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142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3681D-5F2F-0944-A2A5-52BFF24553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100"/>
              <a:t>NCS 5700 Enhancements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59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B5CDA-786A-6649-B863-78860677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4" y="13961"/>
            <a:ext cx="11127317" cy="975783"/>
          </a:xfrm>
        </p:spPr>
        <p:txBody>
          <a:bodyPr/>
          <a:lstStyle/>
          <a:p>
            <a:r>
              <a:rPr lang="en-US" i="1"/>
              <a:t>Transition from NCS5500 (J/J+) to NCS5700 (J2)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0A988E-DF90-C146-886E-F8A7E20DD1AF}"/>
              </a:ext>
            </a:extLst>
          </p:cNvPr>
          <p:cNvGraphicFramePr>
            <a:graphicFrameLocks noGrp="1"/>
          </p:cNvGraphicFramePr>
          <p:nvPr/>
        </p:nvGraphicFramePr>
        <p:xfrm>
          <a:off x="1876337" y="4485116"/>
          <a:ext cx="3971592" cy="146304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{C083E6E3-FA7D-4D7B-A595-EF9225AFEA82}</a:tableStyleId>
              </a:tblPr>
              <a:tblGrid>
                <a:gridCol w="1306100">
                  <a:extLst>
                    <a:ext uri="{9D8B030D-6E8A-4147-A177-3AD203B41FA5}">
                      <a16:colId xmlns:a16="http://schemas.microsoft.com/office/drawing/2014/main" val="2833848756"/>
                    </a:ext>
                  </a:extLst>
                </a:gridCol>
                <a:gridCol w="1394412">
                  <a:extLst>
                    <a:ext uri="{9D8B030D-6E8A-4147-A177-3AD203B41FA5}">
                      <a16:colId xmlns:a16="http://schemas.microsoft.com/office/drawing/2014/main" val="3829479321"/>
                    </a:ext>
                  </a:extLst>
                </a:gridCol>
                <a:gridCol w="1271080">
                  <a:extLst>
                    <a:ext uri="{9D8B030D-6E8A-4147-A177-3AD203B41FA5}">
                      <a16:colId xmlns:a16="http://schemas.microsoft.com/office/drawing/2014/main" val="327127761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indent="255270"/>
                      <a:r>
                        <a:rPr lang="en-IN" sz="1300">
                          <a:effectLst/>
                        </a:rPr>
                        <a:t> L2 Services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>
                        <a:tabLst/>
                      </a:pPr>
                      <a:r>
                        <a:rPr lang="en-IN" sz="1200">
                          <a:effectLst/>
                        </a:rPr>
                        <a:t>NCS5700 </a:t>
                      </a:r>
                    </a:p>
                    <a:p>
                      <a:pPr marL="0" indent="7938" algn="ctr">
                        <a:tabLst/>
                      </a:pPr>
                      <a:r>
                        <a:rPr lang="en-IN" sz="1200">
                          <a:effectLst/>
                        </a:rPr>
                        <a:t>(J2/J2C/Q2C)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NCS5500 </a:t>
                      </a:r>
                    </a:p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J/J+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5209611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BDs/EVI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1500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9903658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ACs per BD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4K</a:t>
                      </a: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1733572442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VPLS PWs (across all BDs)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4K</a:t>
                      </a: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3K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054777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MACs per System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300K</a:t>
                      </a: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128K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121675436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107B9C5-4832-4443-B8A6-C322181B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301977"/>
              </p:ext>
            </p:extLst>
          </p:nvPr>
        </p:nvGraphicFramePr>
        <p:xfrm>
          <a:off x="1357879" y="2160107"/>
          <a:ext cx="5008509" cy="207215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{C083E6E3-FA7D-4D7B-A595-EF9225AFEA82}</a:tableStyleId>
              </a:tblPr>
              <a:tblGrid>
                <a:gridCol w="1557942">
                  <a:extLst>
                    <a:ext uri="{9D8B030D-6E8A-4147-A177-3AD203B41FA5}">
                      <a16:colId xmlns:a16="http://schemas.microsoft.com/office/drawing/2014/main" val="4057156398"/>
                    </a:ext>
                  </a:extLst>
                </a:gridCol>
                <a:gridCol w="1758958">
                  <a:extLst>
                    <a:ext uri="{9D8B030D-6E8A-4147-A177-3AD203B41FA5}">
                      <a16:colId xmlns:a16="http://schemas.microsoft.com/office/drawing/2014/main" val="1539744593"/>
                    </a:ext>
                  </a:extLst>
                </a:gridCol>
                <a:gridCol w="1691609">
                  <a:extLst>
                    <a:ext uri="{9D8B030D-6E8A-4147-A177-3AD203B41FA5}">
                      <a16:colId xmlns:a16="http://schemas.microsoft.com/office/drawing/2014/main" val="1050014296"/>
                    </a:ext>
                  </a:extLst>
                </a:gridCol>
              </a:tblGrid>
              <a:tr h="443325">
                <a:tc>
                  <a:txBody>
                    <a:bodyPr/>
                    <a:lstStyle/>
                    <a:p>
                      <a:pPr indent="255270"/>
                      <a:r>
                        <a:rPr lang="en-IN" sz="1300" b="1">
                          <a:effectLst/>
                        </a:rPr>
                        <a:t> L3 Services</a:t>
                      </a:r>
                      <a:endParaRPr lang="en-IN" sz="1600" b="1" i="0">
                        <a:effectLst/>
                        <a:latin typeface="CiscoSans ExtraLight" panose="020B0303020201020303" pitchFamily="34" charset="0"/>
                        <a:ea typeface="Calibri" panose="020F0502020204030204" pitchFamily="34" charset="0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>
                        <a:tabLst/>
                      </a:pPr>
                      <a:r>
                        <a:rPr lang="en-IN" sz="1200">
                          <a:effectLst/>
                        </a:rPr>
                        <a:t>NCS5700 </a:t>
                      </a:r>
                    </a:p>
                    <a:p>
                      <a:pPr marL="0" indent="7938" algn="ctr">
                        <a:tabLst/>
                      </a:pPr>
                      <a:r>
                        <a:rPr lang="en-IN" sz="1200">
                          <a:effectLst/>
                        </a:rPr>
                        <a:t>(J2/J2C/Q2C)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NCS5500 </a:t>
                      </a:r>
                    </a:p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J/J+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4017351841"/>
                  </a:ext>
                </a:extLst>
              </a:tr>
              <a:tr h="232913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IPv4 Routes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>
                        <a:tabLst/>
                      </a:pPr>
                      <a:r>
                        <a:rPr lang="en-IN" sz="1200" b="0">
                          <a:solidFill>
                            <a:schemeClr val="tx1"/>
                          </a:solidFill>
                          <a:effectLst/>
                        </a:rPr>
                        <a:t>5M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Upto 4M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4294393972"/>
                  </a:ext>
                </a:extLst>
              </a:tr>
              <a:tr h="221465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IPv6 Routes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>
                        <a:tabLst/>
                      </a:pPr>
                      <a:r>
                        <a:rPr lang="en-IN" sz="1200" b="0">
                          <a:effectLst/>
                        </a:rPr>
                        <a:t>3M</a:t>
                      </a:r>
                      <a:endParaRPr lang="en-IN" sz="15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2M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2779200385"/>
                  </a:ext>
                </a:extLst>
              </a:tr>
              <a:tr h="221465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ECMP-FEC resource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Upto 32K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Upto 4K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98005704"/>
                  </a:ext>
                </a:extLst>
              </a:tr>
              <a:tr h="221465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Label Stack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indent="255270" algn="ctr"/>
                      <a:r>
                        <a:rPr lang="en-IN" sz="1200" b="1">
                          <a:effectLst/>
                        </a:rPr>
                        <a:t> </a:t>
                      </a:r>
                      <a:endParaRPr lang="en-IN" sz="1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891087864"/>
                  </a:ext>
                </a:extLst>
              </a:tr>
              <a:tr h="364684">
                <a:tc>
                  <a:txBody>
                    <a:bodyPr/>
                    <a:lstStyle/>
                    <a:p>
                      <a:pPr marL="179388" indent="0" algn="l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Without recycle</a:t>
                      </a: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>
                        <a:tabLst/>
                      </a:pPr>
                      <a:r>
                        <a:rPr lang="en-IN" sz="1200" b="0">
                          <a:solidFill>
                            <a:schemeClr val="tx1"/>
                          </a:solidFill>
                          <a:effectLst/>
                        </a:rPr>
                        <a:t>10 ( 8 Transport + 2 services)</a:t>
                      </a:r>
                      <a:endParaRPr lang="en-IN" sz="15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Transport (or) </a:t>
                      </a:r>
                    </a:p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Transport + 2 Service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225229634"/>
                  </a:ext>
                </a:extLst>
              </a:tr>
              <a:tr h="337471">
                <a:tc>
                  <a:txBody>
                    <a:bodyPr/>
                    <a:lstStyle/>
                    <a:p>
                      <a:pPr marL="179388" indent="0" algn="l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recycle</a:t>
                      </a: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marR="0" lvl="0" indent="7938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12 Transport (or) </a:t>
                      </a:r>
                    </a:p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Transport + 2 Service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651070554"/>
                  </a:ext>
                </a:extLst>
              </a:tr>
            </a:tbl>
          </a:graphicData>
        </a:graphic>
      </p:graphicFrame>
      <p:sp>
        <p:nvSpPr>
          <p:cNvPr id="18" name="Rectangle 1">
            <a:extLst>
              <a:ext uri="{FF2B5EF4-FFF2-40B4-BE49-F238E27FC236}">
                <a16:creationId xmlns:a16="http://schemas.microsoft.com/office/drawing/2014/main" id="{3973B5C9-3B9D-3448-9ED8-12AFEB7C0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6353" y="5930373"/>
            <a:ext cx="3089713" cy="266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933" i="1">
                <a:solidFill>
                  <a:schemeClr val="accent6"/>
                </a:solidFill>
                <a:latin typeface="CiscoSans Thin" panose="020B0203020201020303" pitchFamily="34" charset="0"/>
              </a:rPr>
              <a:t>All scale values are planned in (1D) Single Dimension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5990D-D630-3A45-8A59-3B497034209B}"/>
              </a:ext>
            </a:extLst>
          </p:cNvPr>
          <p:cNvSpPr txBox="1"/>
          <p:nvPr/>
        </p:nvSpPr>
        <p:spPr>
          <a:xfrm>
            <a:off x="8133197" y="2930036"/>
            <a:ext cx="2451126" cy="55399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400">
                <a:latin typeface="+mn-lt"/>
              </a:rPr>
              <a:t>NCS5700 can support </a:t>
            </a:r>
          </a:p>
          <a:p>
            <a:r>
              <a:rPr lang="en-US" sz="1400">
                <a:latin typeface="+mn-lt"/>
              </a:rPr>
              <a:t>Port Speeds </a:t>
            </a:r>
            <a:r>
              <a:rPr lang="en-US" sz="1600">
                <a:solidFill>
                  <a:schemeClr val="accent1"/>
                </a:solidFill>
                <a:latin typeface="+mn-lt"/>
              </a:rPr>
              <a:t>Up to 400G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5382C3-B73E-5E43-B106-590BC60D84E8}"/>
              </a:ext>
            </a:extLst>
          </p:cNvPr>
          <p:cNvSpPr txBox="1"/>
          <p:nvPr/>
        </p:nvSpPr>
        <p:spPr>
          <a:xfrm>
            <a:off x="7162384" y="2616743"/>
            <a:ext cx="1103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+mn-lt"/>
              </a:rPr>
              <a:t>ASIC SERDES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8A0478-8023-BA43-9DC2-10CD5C9AB897}"/>
              </a:ext>
            </a:extLst>
          </p:cNvPr>
          <p:cNvSpPr txBox="1"/>
          <p:nvPr/>
        </p:nvSpPr>
        <p:spPr>
          <a:xfrm>
            <a:off x="7170093" y="4112197"/>
            <a:ext cx="1028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u="sng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u="none"/>
              <a:t>Header Parser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66C36-9D8E-2243-873A-E4A62167F17E}"/>
              </a:ext>
            </a:extLst>
          </p:cNvPr>
          <p:cNvSpPr txBox="1"/>
          <p:nvPr/>
        </p:nvSpPr>
        <p:spPr>
          <a:xfrm>
            <a:off x="8133197" y="2356136"/>
            <a:ext cx="2451126" cy="523220"/>
          </a:xfrm>
          <a:prstGeom prst="rect">
            <a:avLst/>
          </a:prstGeom>
          <a:solidFill>
            <a:schemeClr val="accent1">
              <a:alpha val="5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>
                <a:latin typeface="+mn-lt"/>
              </a:rPr>
              <a:t>Support for </a:t>
            </a:r>
            <a:r>
              <a:rPr lang="en-US" sz="1400" b="1">
                <a:latin typeface="+mn-lt"/>
              </a:rPr>
              <a:t>50G SerDes </a:t>
            </a:r>
            <a:r>
              <a:rPr lang="en-US" sz="1400">
                <a:latin typeface="+mn-lt"/>
              </a:rPr>
              <a:t>in J2/J2C/Q2C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E3377B-6837-E94D-B2C6-BF051D3638C1}"/>
              </a:ext>
            </a:extLst>
          </p:cNvPr>
          <p:cNvSpPr txBox="1"/>
          <p:nvPr/>
        </p:nvSpPr>
        <p:spPr>
          <a:xfrm>
            <a:off x="8133197" y="4696972"/>
            <a:ext cx="2451126" cy="5232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400">
                <a:latin typeface="+mn-lt"/>
              </a:rPr>
              <a:t>NCS5700 can natively </a:t>
            </a:r>
            <a:r>
              <a:rPr lang="en-US" sz="1400"/>
              <a:t>support</a:t>
            </a:r>
            <a:r>
              <a:rPr lang="en-US" sz="1400">
                <a:latin typeface="+mn-lt"/>
              </a:rPr>
              <a:t> </a:t>
            </a:r>
            <a:r>
              <a:rPr lang="en-US" sz="1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iscoSans ExtraLight" panose="020B0303020201020303" pitchFamily="34" charset="0"/>
              </a:rPr>
              <a:t>SRv6 Labels</a:t>
            </a:r>
            <a:endParaRPr lang="en-US" sz="1400" i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iscoSans Thin" panose="020B02030202010203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45F9273-4DF1-D44B-B066-FFDA69F2DFC8}"/>
              </a:ext>
            </a:extLst>
          </p:cNvPr>
          <p:cNvSpPr txBox="1"/>
          <p:nvPr/>
        </p:nvSpPr>
        <p:spPr>
          <a:xfrm>
            <a:off x="8133197" y="4123072"/>
            <a:ext cx="2451126" cy="523220"/>
          </a:xfrm>
          <a:prstGeom prst="rect">
            <a:avLst/>
          </a:prstGeom>
          <a:solidFill>
            <a:schemeClr val="accent1">
              <a:alpha val="5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>
                <a:latin typeface="+mn-lt"/>
              </a:rPr>
              <a:t>Support for </a:t>
            </a:r>
            <a:r>
              <a:rPr lang="en-US" sz="1400" b="1">
                <a:latin typeface="+mn-lt"/>
              </a:rPr>
              <a:t>144bytes </a:t>
            </a:r>
            <a:r>
              <a:rPr lang="en-US" sz="1400">
                <a:latin typeface="+mn-lt"/>
              </a:rPr>
              <a:t>System header </a:t>
            </a:r>
            <a:r>
              <a:rPr lang="en-US" sz="1100" i="1">
                <a:latin typeface="+mn-lt"/>
              </a:rPr>
              <a:t>(vs 128 bytes in J+)</a:t>
            </a:r>
            <a:endParaRPr lang="en-US" sz="1400" i="1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9A684-A259-724F-A4B4-B04AA2C43A91}"/>
              </a:ext>
            </a:extLst>
          </p:cNvPr>
          <p:cNvSpPr txBox="1"/>
          <p:nvPr/>
        </p:nvSpPr>
        <p:spPr>
          <a:xfrm>
            <a:off x="560439" y="945595"/>
            <a:ext cx="1002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Transitioning to NCS5700 (J2) is already beneficial given the improvements over NCS5500 (J+)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66E2D-9C00-FE4C-94E5-E096790ED084}"/>
              </a:ext>
            </a:extLst>
          </p:cNvPr>
          <p:cNvSpPr txBox="1"/>
          <p:nvPr/>
        </p:nvSpPr>
        <p:spPr>
          <a:xfrm>
            <a:off x="4306623" y="1617907"/>
            <a:ext cx="4758623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Top resources/ features improved in NCS5700(J2)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382A30-69FD-A04F-86C5-1E23F2041240}"/>
              </a:ext>
            </a:extLst>
          </p:cNvPr>
          <p:cNvCxnSpPr>
            <a:cxnSpLocks/>
          </p:cNvCxnSpPr>
          <p:nvPr/>
        </p:nvCxnSpPr>
        <p:spPr>
          <a:xfrm>
            <a:off x="6685935" y="2497394"/>
            <a:ext cx="0" cy="369965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702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AF647D-8ACF-2043-8DBF-43913E40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What's new with J2/J2C/Q2A/Q2C/J2C+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03A8B933-D986-2941-B65F-E688D5EDF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82" y="1759227"/>
            <a:ext cx="5547042" cy="3772606"/>
          </a:xfrm>
          <a:prstGeom prst="rect">
            <a:avLst/>
          </a:prstGeom>
          <a:solidFill>
            <a:schemeClr val="bg2"/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C6A6D5-93C3-1E43-96BF-279BC65497F4}"/>
              </a:ext>
            </a:extLst>
          </p:cNvPr>
          <p:cNvSpPr/>
          <p:nvPr/>
        </p:nvSpPr>
        <p:spPr>
          <a:xfrm>
            <a:off x="5824329" y="1586316"/>
            <a:ext cx="3011557" cy="410096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498B1-7CC6-F348-BCD3-E8B42D3C9EF9}"/>
              </a:ext>
            </a:extLst>
          </p:cNvPr>
          <p:cNvSpPr txBox="1"/>
          <p:nvPr/>
        </p:nvSpPr>
        <p:spPr>
          <a:xfrm>
            <a:off x="9624962" y="3045365"/>
            <a:ext cx="2086043" cy="1200329"/>
          </a:xfrm>
          <a:prstGeom prst="rect">
            <a:avLst/>
          </a:prstGeom>
          <a:solidFill>
            <a:schemeClr val="bg2"/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Enhancement on how features mapped to resources 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5C5B11-BCF3-C74A-A62D-D708806DEF3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8835886" y="3645530"/>
            <a:ext cx="78907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5F6A5-6A21-C248-9C69-BB4374E9FAF5}"/>
              </a:ext>
            </a:extLst>
          </p:cNvPr>
          <p:cNvSpPr/>
          <p:nvPr/>
        </p:nvSpPr>
        <p:spPr>
          <a:xfrm>
            <a:off x="3220418" y="1586316"/>
            <a:ext cx="808382" cy="4100965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52E76F-EC6A-FD4E-849D-444220B5B54E}"/>
              </a:ext>
            </a:extLst>
          </p:cNvPr>
          <p:cNvSpPr txBox="1"/>
          <p:nvPr/>
        </p:nvSpPr>
        <p:spPr>
          <a:xfrm>
            <a:off x="583688" y="3012728"/>
            <a:ext cx="2211705" cy="830997"/>
          </a:xfrm>
          <a:prstGeom prst="rect">
            <a:avLst/>
          </a:prstGeom>
          <a:solidFill>
            <a:schemeClr val="bg2"/>
          </a:solidFill>
          <a:ln w="6350" cap="sq">
            <a:solidFill>
              <a:srgbClr val="00B05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>
                <a:latin typeface="+mn-lt"/>
              </a:defRPr>
            </a:lvl1pPr>
          </a:lstStyle>
          <a:p>
            <a:r>
              <a:rPr lang="en-US" sz="1600"/>
              <a:t>Enhancements on how ASIC resources are carved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7563C3-33E8-8342-AD21-3BB9230212F8}"/>
              </a:ext>
            </a:extLst>
          </p:cNvPr>
          <p:cNvCxnSpPr>
            <a:cxnSpLocks/>
            <a:stCxn id="17" idx="3"/>
            <a:endCxn id="11" idx="1"/>
          </p:cNvCxnSpPr>
          <p:nvPr/>
        </p:nvCxnSpPr>
        <p:spPr>
          <a:xfrm>
            <a:off x="2795393" y="3428227"/>
            <a:ext cx="425025" cy="2085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2F75430-44AE-2C40-929F-5C251EC27176}"/>
              </a:ext>
            </a:extLst>
          </p:cNvPr>
          <p:cNvSpPr txBox="1"/>
          <p:nvPr/>
        </p:nvSpPr>
        <p:spPr>
          <a:xfrm>
            <a:off x="583687" y="2481078"/>
            <a:ext cx="2211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chemeClr val="accent2"/>
                </a:solidFill>
                <a:latin typeface="+mn-lt"/>
              </a:rPr>
              <a:t>MDB</a:t>
            </a:r>
          </a:p>
          <a:p>
            <a:pPr algn="ctr"/>
            <a:r>
              <a:rPr lang="en-US" sz="1400" b="1" i="1">
                <a:solidFill>
                  <a:schemeClr val="bg1"/>
                </a:solidFill>
                <a:latin typeface="+mn-lt"/>
              </a:rPr>
              <a:t>Modular Database</a:t>
            </a:r>
          </a:p>
        </p:txBody>
      </p:sp>
    </p:spTree>
    <p:extLst>
      <p:ext uri="{BB962C8B-B14F-4D97-AF65-F5344CB8AC3E}">
        <p14:creationId xmlns:p14="http://schemas.microsoft.com/office/powerpoint/2010/main" val="31658397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352894-7945-2B4F-8FA8-A797BA8E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MDB in J2/ J2C/Q2C/Q2A/J2C+..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F611CF-1628-534C-ACB9-B1394C12FCC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155700" y="1601788"/>
            <a:ext cx="4547121" cy="4519612"/>
          </a:xfrm>
          <a:prstGeom prst="rect">
            <a:avLst/>
          </a:prstGeom>
        </p:spPr>
        <p:txBody>
          <a:bodyPr/>
          <a:lstStyle/>
          <a:p>
            <a:r>
              <a:rPr lang="fr-FR" sz="2400"/>
              <a:t>MDB : Modular Database</a:t>
            </a:r>
          </a:p>
          <a:p>
            <a:pPr lvl="1"/>
            <a:r>
              <a:rPr lang="fr-FR" sz="2000"/>
              <a:t>Instead of dedicated memories</a:t>
            </a:r>
          </a:p>
          <a:p>
            <a:pPr lvl="1"/>
            <a:r>
              <a:rPr lang="fr-FR" sz="2000"/>
              <a:t>Different allocation for different profiles</a:t>
            </a:r>
          </a:p>
          <a:p>
            <a:pPr lvl="1"/>
            <a:r>
              <a:rPr lang="fr-FR" sz="2000"/>
              <a:t>LEM / LPM-KAPS / FEC / …</a:t>
            </a:r>
          </a:p>
          <a:p>
            <a:endParaRPr lang="en-US" sz="2400"/>
          </a:p>
        </p:txBody>
      </p:sp>
      <p:sp>
        <p:nvSpPr>
          <p:cNvPr id="4" name="Left Arrow 157">
            <a:extLst>
              <a:ext uri="{FF2B5EF4-FFF2-40B4-BE49-F238E27FC236}">
                <a16:creationId xmlns:a16="http://schemas.microsoft.com/office/drawing/2014/main" id="{BB94C812-D0A8-7942-B464-5F1AF87BA5E9}"/>
              </a:ext>
            </a:extLst>
          </p:cNvPr>
          <p:cNvSpPr/>
          <p:nvPr/>
        </p:nvSpPr>
        <p:spPr>
          <a:xfrm rot="8753200">
            <a:off x="6986561" y="2425131"/>
            <a:ext cx="1320428" cy="646176"/>
          </a:xfrm>
          <a:prstGeom prst="leftArrow">
            <a:avLst/>
          </a:prstGeom>
          <a:solidFill>
            <a:srgbClr val="00BCEB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kern="0">
              <a:solidFill>
                <a:srgbClr val="0D274D"/>
              </a:solidFill>
              <a:latin typeface="CiscoSansTT Light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207773-8BBB-9B4A-9569-693E7DA658CB}"/>
              </a:ext>
            </a:extLst>
          </p:cNvPr>
          <p:cNvGrpSpPr/>
          <p:nvPr/>
        </p:nvGrpSpPr>
        <p:grpSpPr>
          <a:xfrm>
            <a:off x="4845701" y="3329525"/>
            <a:ext cx="3605283" cy="3014537"/>
            <a:chOff x="3939702" y="2505650"/>
            <a:chExt cx="2703962" cy="226090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5FC3EE4-2430-DA40-B493-2174A3C41E10}"/>
                </a:ext>
              </a:extLst>
            </p:cNvPr>
            <p:cNvSpPr/>
            <p:nvPr/>
          </p:nvSpPr>
          <p:spPr>
            <a:xfrm>
              <a:off x="4558986" y="2810294"/>
              <a:ext cx="2000781" cy="1639806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121917" tIns="60959" rIns="121917" bIns="60959" rtlCol="0" anchor="ctr"/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CiscoSansTT" panose="020B0503020201020303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66D660-7D3B-C74F-8CDD-19BE0CD77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165" y="3426659"/>
              <a:ext cx="441364" cy="240425"/>
            </a:xfrm>
            <a:prstGeom prst="rect">
              <a:avLst/>
            </a:prstGeom>
            <a:solidFill>
              <a:srgbClr val="E4E4E4"/>
            </a:solidFill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109496" tIns="54747" rIns="109496" bIns="54747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b="1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Off-chip</a:t>
              </a:r>
            </a:p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b="1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Buffers</a:t>
              </a:r>
            </a:p>
          </p:txBody>
        </p:sp>
        <p:sp>
          <p:nvSpPr>
            <p:cNvPr id="8" name="Rectangle 132">
              <a:extLst>
                <a:ext uri="{FF2B5EF4-FFF2-40B4-BE49-F238E27FC236}">
                  <a16:creationId xmlns:a16="http://schemas.microsoft.com/office/drawing/2014/main" id="{D5DAF1AA-D07A-D04B-BFF7-135A59E71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8987" y="2810295"/>
              <a:ext cx="2000780" cy="1639805"/>
            </a:xfrm>
            <a:prstGeom prst="rect">
              <a:avLst/>
            </a:prstGeom>
            <a:solidFill>
              <a:srgbClr val="1171FF">
                <a:alpha val="40000"/>
              </a:srgbClr>
            </a:solidFill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145963" tIns="72980" rIns="145963" bIns="72980" anchor="ctr"/>
            <a:lstStyle/>
            <a:p>
              <a:pPr algn="ctr" defTabSz="144740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33" kern="0">
                <a:solidFill>
                  <a:srgbClr val="000000"/>
                </a:solidFill>
                <a:latin typeface="CiscoSansTT" panose="020B0503020201020303" pitchFamily="34" charset="0"/>
              </a:endParaRPr>
            </a:p>
          </p:txBody>
        </p:sp>
        <p:sp>
          <p:nvSpPr>
            <p:cNvPr id="9" name="TextBox 350">
              <a:extLst>
                <a:ext uri="{FF2B5EF4-FFF2-40B4-BE49-F238E27FC236}">
                  <a16:creationId xmlns:a16="http://schemas.microsoft.com/office/drawing/2014/main" id="{D1E7761C-8B72-3641-A3F5-CC24219F8C1B}"/>
                </a:ext>
              </a:extLst>
            </p:cNvPr>
            <p:cNvSpPr txBox="1"/>
            <p:nvPr/>
          </p:nvSpPr>
          <p:spPr>
            <a:xfrm>
              <a:off x="5009101" y="4188490"/>
              <a:ext cx="1082744" cy="261657"/>
            </a:xfrm>
            <a:prstGeom prst="rect">
              <a:avLst/>
            </a:prstGeom>
            <a:noFill/>
          </p:spPr>
          <p:txBody>
            <a:bodyPr wrap="none" lIns="121917" tIns="60959" rIns="121917" bIns="60959" rtlCol="0">
              <a:sp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7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Fabric Interface</a:t>
              </a:r>
            </a:p>
          </p:txBody>
        </p:sp>
        <p:sp>
          <p:nvSpPr>
            <p:cNvPr id="10" name="TextBox 351">
              <a:extLst>
                <a:ext uri="{FF2B5EF4-FFF2-40B4-BE49-F238E27FC236}">
                  <a16:creationId xmlns:a16="http://schemas.microsoft.com/office/drawing/2014/main" id="{E01FE50E-A07D-994E-8F7A-C6EEA746D47D}"/>
                </a:ext>
              </a:extLst>
            </p:cNvPr>
            <p:cNvSpPr txBox="1"/>
            <p:nvPr/>
          </p:nvSpPr>
          <p:spPr>
            <a:xfrm>
              <a:off x="4935163" y="2810295"/>
              <a:ext cx="1230621" cy="261657"/>
            </a:xfrm>
            <a:prstGeom prst="rect">
              <a:avLst/>
            </a:prstGeom>
            <a:noFill/>
          </p:spPr>
          <p:txBody>
            <a:bodyPr wrap="none" lIns="121917" tIns="60959" rIns="121917" bIns="60959" rtlCol="0">
              <a:spAutoFit/>
            </a:bodyPr>
            <a:lstStyle/>
            <a:p>
              <a:pPr algn="ctr"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7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Network Interface</a:t>
              </a:r>
            </a:p>
          </p:txBody>
        </p:sp>
        <p:grpSp>
          <p:nvGrpSpPr>
            <p:cNvPr id="11" name="Group 354">
              <a:extLst>
                <a:ext uri="{FF2B5EF4-FFF2-40B4-BE49-F238E27FC236}">
                  <a16:creationId xmlns:a16="http://schemas.microsoft.com/office/drawing/2014/main" id="{C0ECC856-F469-814B-9D21-D33C36FD66ED}"/>
                </a:ext>
              </a:extLst>
            </p:cNvPr>
            <p:cNvGrpSpPr/>
            <p:nvPr/>
          </p:nvGrpSpPr>
          <p:grpSpPr>
            <a:xfrm>
              <a:off x="4802531" y="4465146"/>
              <a:ext cx="1495884" cy="238984"/>
              <a:chOff x="6593495" y="4196935"/>
              <a:chExt cx="1495884" cy="238984"/>
            </a:xfrm>
          </p:grpSpPr>
          <p:cxnSp>
            <p:nvCxnSpPr>
              <p:cNvPr id="69" name="Straight Arrow Connector 405">
                <a:extLst>
                  <a:ext uri="{FF2B5EF4-FFF2-40B4-BE49-F238E27FC236}">
                    <a16:creationId xmlns:a16="http://schemas.microsoft.com/office/drawing/2014/main" id="{CBECBB7A-AE56-E146-AC8D-BB909CF47CF5}"/>
                  </a:ext>
                </a:extLst>
              </p:cNvPr>
              <p:cNvCxnSpPr/>
              <p:nvPr/>
            </p:nvCxnSpPr>
            <p:spPr>
              <a:xfrm>
                <a:off x="6593495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70" name="Straight Arrow Connector 406">
                <a:extLst>
                  <a:ext uri="{FF2B5EF4-FFF2-40B4-BE49-F238E27FC236}">
                    <a16:creationId xmlns:a16="http://schemas.microsoft.com/office/drawing/2014/main" id="{7D31E364-AA9D-1649-BD87-F241099CFCCB}"/>
                  </a:ext>
                </a:extLst>
              </p:cNvPr>
              <p:cNvCxnSpPr/>
              <p:nvPr/>
            </p:nvCxnSpPr>
            <p:spPr>
              <a:xfrm>
                <a:off x="6842809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71" name="Straight Arrow Connector 407">
                <a:extLst>
                  <a:ext uri="{FF2B5EF4-FFF2-40B4-BE49-F238E27FC236}">
                    <a16:creationId xmlns:a16="http://schemas.microsoft.com/office/drawing/2014/main" id="{E5686985-ADF1-AE4A-A70F-772E86139146}"/>
                  </a:ext>
                </a:extLst>
              </p:cNvPr>
              <p:cNvCxnSpPr/>
              <p:nvPr/>
            </p:nvCxnSpPr>
            <p:spPr>
              <a:xfrm>
                <a:off x="7092123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72" name="Straight Arrow Connector 408">
                <a:extLst>
                  <a:ext uri="{FF2B5EF4-FFF2-40B4-BE49-F238E27FC236}">
                    <a16:creationId xmlns:a16="http://schemas.microsoft.com/office/drawing/2014/main" id="{F9467645-1E1E-1F4E-875F-DBC7B349EDD3}"/>
                  </a:ext>
                </a:extLst>
              </p:cNvPr>
              <p:cNvCxnSpPr/>
              <p:nvPr/>
            </p:nvCxnSpPr>
            <p:spPr>
              <a:xfrm>
                <a:off x="7590751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73" name="Straight Arrow Connector 409">
                <a:extLst>
                  <a:ext uri="{FF2B5EF4-FFF2-40B4-BE49-F238E27FC236}">
                    <a16:creationId xmlns:a16="http://schemas.microsoft.com/office/drawing/2014/main" id="{EF1CB5C1-E173-0649-BE2C-A447E72323E3}"/>
                  </a:ext>
                </a:extLst>
              </p:cNvPr>
              <p:cNvCxnSpPr/>
              <p:nvPr/>
            </p:nvCxnSpPr>
            <p:spPr>
              <a:xfrm>
                <a:off x="7341437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74" name="Straight Arrow Connector 410">
                <a:extLst>
                  <a:ext uri="{FF2B5EF4-FFF2-40B4-BE49-F238E27FC236}">
                    <a16:creationId xmlns:a16="http://schemas.microsoft.com/office/drawing/2014/main" id="{2B2E7528-0344-724C-BE1C-B2AC1A3716DF}"/>
                  </a:ext>
                </a:extLst>
              </p:cNvPr>
              <p:cNvCxnSpPr/>
              <p:nvPr/>
            </p:nvCxnSpPr>
            <p:spPr>
              <a:xfrm>
                <a:off x="7840065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75" name="Straight Arrow Connector 411">
                <a:extLst>
                  <a:ext uri="{FF2B5EF4-FFF2-40B4-BE49-F238E27FC236}">
                    <a16:creationId xmlns:a16="http://schemas.microsoft.com/office/drawing/2014/main" id="{1FEC6A93-AA1D-874E-B6BA-0052DAB09EB4}"/>
                  </a:ext>
                </a:extLst>
              </p:cNvPr>
              <p:cNvCxnSpPr/>
              <p:nvPr/>
            </p:nvCxnSpPr>
            <p:spPr>
              <a:xfrm>
                <a:off x="8089379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76" name="Straight Arrow Connector 412">
                <a:extLst>
                  <a:ext uri="{FF2B5EF4-FFF2-40B4-BE49-F238E27FC236}">
                    <a16:creationId xmlns:a16="http://schemas.microsoft.com/office/drawing/2014/main" id="{78D147B1-4C41-E348-9D82-38F4D4178518}"/>
                  </a:ext>
                </a:extLst>
              </p:cNvPr>
              <p:cNvCxnSpPr/>
              <p:nvPr/>
            </p:nvCxnSpPr>
            <p:spPr>
              <a:xfrm>
                <a:off x="6718152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77" name="Straight Arrow Connector 413">
                <a:extLst>
                  <a:ext uri="{FF2B5EF4-FFF2-40B4-BE49-F238E27FC236}">
                    <a16:creationId xmlns:a16="http://schemas.microsoft.com/office/drawing/2014/main" id="{D640E62B-A577-8547-9745-CCCD23636BD9}"/>
                  </a:ext>
                </a:extLst>
              </p:cNvPr>
              <p:cNvCxnSpPr/>
              <p:nvPr/>
            </p:nvCxnSpPr>
            <p:spPr>
              <a:xfrm>
                <a:off x="6967466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78" name="Straight Arrow Connector 414">
                <a:extLst>
                  <a:ext uri="{FF2B5EF4-FFF2-40B4-BE49-F238E27FC236}">
                    <a16:creationId xmlns:a16="http://schemas.microsoft.com/office/drawing/2014/main" id="{F2CCFFE5-8747-5249-9011-95A47D68063D}"/>
                  </a:ext>
                </a:extLst>
              </p:cNvPr>
              <p:cNvCxnSpPr/>
              <p:nvPr/>
            </p:nvCxnSpPr>
            <p:spPr>
              <a:xfrm>
                <a:off x="7216780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79" name="Straight Arrow Connector 415">
                <a:extLst>
                  <a:ext uri="{FF2B5EF4-FFF2-40B4-BE49-F238E27FC236}">
                    <a16:creationId xmlns:a16="http://schemas.microsoft.com/office/drawing/2014/main" id="{65BF17CC-1C08-7342-B976-CF79B0EA5AC4}"/>
                  </a:ext>
                </a:extLst>
              </p:cNvPr>
              <p:cNvCxnSpPr/>
              <p:nvPr/>
            </p:nvCxnSpPr>
            <p:spPr>
              <a:xfrm>
                <a:off x="7715408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80" name="Straight Arrow Connector 416">
                <a:extLst>
                  <a:ext uri="{FF2B5EF4-FFF2-40B4-BE49-F238E27FC236}">
                    <a16:creationId xmlns:a16="http://schemas.microsoft.com/office/drawing/2014/main" id="{8108A7DF-A207-3E43-BC7F-BE57B5BAA08C}"/>
                  </a:ext>
                </a:extLst>
              </p:cNvPr>
              <p:cNvCxnSpPr/>
              <p:nvPr/>
            </p:nvCxnSpPr>
            <p:spPr>
              <a:xfrm>
                <a:off x="7466094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81" name="Straight Arrow Connector 417">
                <a:extLst>
                  <a:ext uri="{FF2B5EF4-FFF2-40B4-BE49-F238E27FC236}">
                    <a16:creationId xmlns:a16="http://schemas.microsoft.com/office/drawing/2014/main" id="{844A4952-D7F5-CF46-A6D6-2D6B62AA89F5}"/>
                  </a:ext>
                </a:extLst>
              </p:cNvPr>
              <p:cNvCxnSpPr/>
              <p:nvPr/>
            </p:nvCxnSpPr>
            <p:spPr>
              <a:xfrm>
                <a:off x="7964722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</p:grpSp>
        <p:grpSp>
          <p:nvGrpSpPr>
            <p:cNvPr id="12" name="Group 355">
              <a:extLst>
                <a:ext uri="{FF2B5EF4-FFF2-40B4-BE49-F238E27FC236}">
                  <a16:creationId xmlns:a16="http://schemas.microsoft.com/office/drawing/2014/main" id="{969E4489-2C73-6941-8359-05972F8C43F7}"/>
                </a:ext>
              </a:extLst>
            </p:cNvPr>
            <p:cNvGrpSpPr/>
            <p:nvPr/>
          </p:nvGrpSpPr>
          <p:grpSpPr>
            <a:xfrm>
              <a:off x="4802531" y="2564232"/>
              <a:ext cx="1495884" cy="238984"/>
              <a:chOff x="6595019" y="2296021"/>
              <a:chExt cx="1495884" cy="238984"/>
            </a:xfrm>
          </p:grpSpPr>
          <p:cxnSp>
            <p:nvCxnSpPr>
              <p:cNvPr id="56" name="Straight Arrow Connector 392">
                <a:extLst>
                  <a:ext uri="{FF2B5EF4-FFF2-40B4-BE49-F238E27FC236}">
                    <a16:creationId xmlns:a16="http://schemas.microsoft.com/office/drawing/2014/main" id="{CBE045B3-94C3-2648-B4D5-8E064A9BC675}"/>
                  </a:ext>
                </a:extLst>
              </p:cNvPr>
              <p:cNvCxnSpPr/>
              <p:nvPr/>
            </p:nvCxnSpPr>
            <p:spPr>
              <a:xfrm>
                <a:off x="6595019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57" name="Straight Arrow Connector 393">
                <a:extLst>
                  <a:ext uri="{FF2B5EF4-FFF2-40B4-BE49-F238E27FC236}">
                    <a16:creationId xmlns:a16="http://schemas.microsoft.com/office/drawing/2014/main" id="{046D1020-F051-B64D-89FB-0574B9AF8FE7}"/>
                  </a:ext>
                </a:extLst>
              </p:cNvPr>
              <p:cNvCxnSpPr/>
              <p:nvPr/>
            </p:nvCxnSpPr>
            <p:spPr>
              <a:xfrm>
                <a:off x="6844333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58" name="Straight Arrow Connector 394">
                <a:extLst>
                  <a:ext uri="{FF2B5EF4-FFF2-40B4-BE49-F238E27FC236}">
                    <a16:creationId xmlns:a16="http://schemas.microsoft.com/office/drawing/2014/main" id="{6897F65C-4739-774C-B0B3-CDE10FEED831}"/>
                  </a:ext>
                </a:extLst>
              </p:cNvPr>
              <p:cNvCxnSpPr/>
              <p:nvPr/>
            </p:nvCxnSpPr>
            <p:spPr>
              <a:xfrm>
                <a:off x="7093647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59" name="Straight Arrow Connector 395">
                <a:extLst>
                  <a:ext uri="{FF2B5EF4-FFF2-40B4-BE49-F238E27FC236}">
                    <a16:creationId xmlns:a16="http://schemas.microsoft.com/office/drawing/2014/main" id="{07C8BE77-67E5-8E41-B2CD-FAB9A406CA65}"/>
                  </a:ext>
                </a:extLst>
              </p:cNvPr>
              <p:cNvCxnSpPr/>
              <p:nvPr/>
            </p:nvCxnSpPr>
            <p:spPr>
              <a:xfrm>
                <a:off x="7592275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60" name="Straight Arrow Connector 396">
                <a:extLst>
                  <a:ext uri="{FF2B5EF4-FFF2-40B4-BE49-F238E27FC236}">
                    <a16:creationId xmlns:a16="http://schemas.microsoft.com/office/drawing/2014/main" id="{954E9EAD-BDCF-254F-A184-4C529AD5662D}"/>
                  </a:ext>
                </a:extLst>
              </p:cNvPr>
              <p:cNvCxnSpPr/>
              <p:nvPr/>
            </p:nvCxnSpPr>
            <p:spPr>
              <a:xfrm>
                <a:off x="7342961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61" name="Straight Arrow Connector 397">
                <a:extLst>
                  <a:ext uri="{FF2B5EF4-FFF2-40B4-BE49-F238E27FC236}">
                    <a16:creationId xmlns:a16="http://schemas.microsoft.com/office/drawing/2014/main" id="{942AD000-F2FD-6548-9376-754849FEDC8E}"/>
                  </a:ext>
                </a:extLst>
              </p:cNvPr>
              <p:cNvCxnSpPr/>
              <p:nvPr/>
            </p:nvCxnSpPr>
            <p:spPr>
              <a:xfrm>
                <a:off x="7841589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62" name="Straight Arrow Connector 398">
                <a:extLst>
                  <a:ext uri="{FF2B5EF4-FFF2-40B4-BE49-F238E27FC236}">
                    <a16:creationId xmlns:a16="http://schemas.microsoft.com/office/drawing/2014/main" id="{95A18360-850F-5E48-9B35-9C5F321A536D}"/>
                  </a:ext>
                </a:extLst>
              </p:cNvPr>
              <p:cNvCxnSpPr/>
              <p:nvPr/>
            </p:nvCxnSpPr>
            <p:spPr>
              <a:xfrm>
                <a:off x="8090903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63" name="Straight Arrow Connector 399">
                <a:extLst>
                  <a:ext uri="{FF2B5EF4-FFF2-40B4-BE49-F238E27FC236}">
                    <a16:creationId xmlns:a16="http://schemas.microsoft.com/office/drawing/2014/main" id="{BBC1DACE-339D-224B-8711-4EF840277F1E}"/>
                  </a:ext>
                </a:extLst>
              </p:cNvPr>
              <p:cNvCxnSpPr/>
              <p:nvPr/>
            </p:nvCxnSpPr>
            <p:spPr>
              <a:xfrm>
                <a:off x="6719676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64" name="Straight Arrow Connector 400">
                <a:extLst>
                  <a:ext uri="{FF2B5EF4-FFF2-40B4-BE49-F238E27FC236}">
                    <a16:creationId xmlns:a16="http://schemas.microsoft.com/office/drawing/2014/main" id="{31CA387A-4B79-474E-9C18-DA6B07401353}"/>
                  </a:ext>
                </a:extLst>
              </p:cNvPr>
              <p:cNvCxnSpPr/>
              <p:nvPr/>
            </p:nvCxnSpPr>
            <p:spPr>
              <a:xfrm>
                <a:off x="6968990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65" name="Straight Arrow Connector 401">
                <a:extLst>
                  <a:ext uri="{FF2B5EF4-FFF2-40B4-BE49-F238E27FC236}">
                    <a16:creationId xmlns:a16="http://schemas.microsoft.com/office/drawing/2014/main" id="{06A7AD7C-B924-D74C-8416-B5DB3688BBA4}"/>
                  </a:ext>
                </a:extLst>
              </p:cNvPr>
              <p:cNvCxnSpPr/>
              <p:nvPr/>
            </p:nvCxnSpPr>
            <p:spPr>
              <a:xfrm>
                <a:off x="7218304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66" name="Straight Arrow Connector 402">
                <a:extLst>
                  <a:ext uri="{FF2B5EF4-FFF2-40B4-BE49-F238E27FC236}">
                    <a16:creationId xmlns:a16="http://schemas.microsoft.com/office/drawing/2014/main" id="{BE1AA87C-9774-9145-91CA-134C169FA982}"/>
                  </a:ext>
                </a:extLst>
              </p:cNvPr>
              <p:cNvCxnSpPr/>
              <p:nvPr/>
            </p:nvCxnSpPr>
            <p:spPr>
              <a:xfrm>
                <a:off x="7716932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67" name="Straight Arrow Connector 403">
                <a:extLst>
                  <a:ext uri="{FF2B5EF4-FFF2-40B4-BE49-F238E27FC236}">
                    <a16:creationId xmlns:a16="http://schemas.microsoft.com/office/drawing/2014/main" id="{9C82A76D-378A-BC4A-ADEF-ACAC295C0DAF}"/>
                  </a:ext>
                </a:extLst>
              </p:cNvPr>
              <p:cNvCxnSpPr/>
              <p:nvPr/>
            </p:nvCxnSpPr>
            <p:spPr>
              <a:xfrm>
                <a:off x="7467618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68" name="Straight Arrow Connector 404">
                <a:extLst>
                  <a:ext uri="{FF2B5EF4-FFF2-40B4-BE49-F238E27FC236}">
                    <a16:creationId xmlns:a16="http://schemas.microsoft.com/office/drawing/2014/main" id="{EA557D50-2B11-3343-AFBF-0C90A56E3665}"/>
                  </a:ext>
                </a:extLst>
              </p:cNvPr>
              <p:cNvCxnSpPr/>
              <p:nvPr/>
            </p:nvCxnSpPr>
            <p:spPr>
              <a:xfrm>
                <a:off x="7966246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BCEB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</p:grpSp>
        <p:grpSp>
          <p:nvGrpSpPr>
            <p:cNvPr id="13" name="Group 356">
              <a:extLst>
                <a:ext uri="{FF2B5EF4-FFF2-40B4-BE49-F238E27FC236}">
                  <a16:creationId xmlns:a16="http://schemas.microsoft.com/office/drawing/2014/main" id="{070706CB-E56C-2345-8B67-56C5EB78A013}"/>
                </a:ext>
              </a:extLst>
            </p:cNvPr>
            <p:cNvGrpSpPr/>
            <p:nvPr/>
          </p:nvGrpSpPr>
          <p:grpSpPr>
            <a:xfrm>
              <a:off x="4680167" y="3942259"/>
              <a:ext cx="1628725" cy="235106"/>
              <a:chOff x="6469994" y="3674053"/>
              <a:chExt cx="1628725" cy="235106"/>
            </a:xfrm>
          </p:grpSpPr>
          <p:sp>
            <p:nvSpPr>
              <p:cNvPr id="54" name="TextBox 390">
                <a:extLst>
                  <a:ext uri="{FF2B5EF4-FFF2-40B4-BE49-F238E27FC236}">
                    <a16:creationId xmlns:a16="http://schemas.microsoft.com/office/drawing/2014/main" id="{88A06613-20F8-0A49-B397-516AE489EBFD}"/>
                  </a:ext>
                </a:extLst>
              </p:cNvPr>
              <p:cNvSpPr txBox="1"/>
              <p:nvPr/>
            </p:nvSpPr>
            <p:spPr>
              <a:xfrm>
                <a:off x="6469994" y="3674053"/>
                <a:ext cx="507591" cy="223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33" kern="0">
                    <a:solidFill>
                      <a:srgbClr val="000000"/>
                    </a:solidFill>
                    <a:latin typeface="CiscoSansTT" panose="020B0503020201020303" pitchFamily="34" charset="0"/>
                  </a:rPr>
                  <a:t>Ingress</a:t>
                </a:r>
              </a:p>
            </p:txBody>
          </p:sp>
          <p:sp>
            <p:nvSpPr>
              <p:cNvPr id="55" name="TextBox 391">
                <a:extLst>
                  <a:ext uri="{FF2B5EF4-FFF2-40B4-BE49-F238E27FC236}">
                    <a16:creationId xmlns:a16="http://schemas.microsoft.com/office/drawing/2014/main" id="{77B34F2B-5253-6C41-9AE8-8E9AAB2CFEEF}"/>
                  </a:ext>
                </a:extLst>
              </p:cNvPr>
              <p:cNvSpPr txBox="1"/>
              <p:nvPr/>
            </p:nvSpPr>
            <p:spPr>
              <a:xfrm>
                <a:off x="7628398" y="3686068"/>
                <a:ext cx="470321" cy="223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33" kern="0">
                    <a:solidFill>
                      <a:srgbClr val="000000"/>
                    </a:solidFill>
                    <a:latin typeface="CiscoSansTT" panose="020B0503020201020303" pitchFamily="34" charset="0"/>
                  </a:rPr>
                  <a:t>Egress</a:t>
                </a:r>
              </a:p>
            </p:txBody>
          </p:sp>
        </p:grpSp>
        <p:grpSp>
          <p:nvGrpSpPr>
            <p:cNvPr id="14" name="Group 357">
              <a:extLst>
                <a:ext uri="{FF2B5EF4-FFF2-40B4-BE49-F238E27FC236}">
                  <a16:creationId xmlns:a16="http://schemas.microsoft.com/office/drawing/2014/main" id="{70119096-EEE0-374E-B971-3D3FFF4384B0}"/>
                </a:ext>
              </a:extLst>
            </p:cNvPr>
            <p:cNvGrpSpPr/>
            <p:nvPr/>
          </p:nvGrpSpPr>
          <p:grpSpPr>
            <a:xfrm>
              <a:off x="4610356" y="3116011"/>
              <a:ext cx="1880236" cy="843515"/>
              <a:chOff x="6399571" y="2847800"/>
              <a:chExt cx="1880236" cy="843515"/>
            </a:xfrm>
          </p:grpSpPr>
          <p:grpSp>
            <p:nvGrpSpPr>
              <p:cNvPr id="22" name="Group 358">
                <a:extLst>
                  <a:ext uri="{FF2B5EF4-FFF2-40B4-BE49-F238E27FC236}">
                    <a16:creationId xmlns:a16="http://schemas.microsoft.com/office/drawing/2014/main" id="{0C5C550A-8F8B-0744-B233-C95651EF1109}"/>
                  </a:ext>
                </a:extLst>
              </p:cNvPr>
              <p:cNvGrpSpPr/>
              <p:nvPr/>
            </p:nvGrpSpPr>
            <p:grpSpPr>
              <a:xfrm>
                <a:off x="7186739" y="2847800"/>
                <a:ext cx="305900" cy="843497"/>
                <a:chOff x="7189512" y="2847818"/>
                <a:chExt cx="305900" cy="843479"/>
              </a:xfrm>
            </p:grpSpPr>
            <p:sp>
              <p:nvSpPr>
                <p:cNvPr id="49" name="Rectangle 132">
                  <a:extLst>
                    <a:ext uri="{FF2B5EF4-FFF2-40B4-BE49-F238E27FC236}">
                      <a16:creationId xmlns:a16="http://schemas.microsoft.com/office/drawing/2014/main" id="{3EF64E9A-A0D8-B54F-A578-6482454923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89512" y="2847818"/>
                  <a:ext cx="305900" cy="150151"/>
                </a:xfrm>
                <a:prstGeom prst="rect">
                  <a:avLst/>
                </a:prstGeom>
                <a:solidFill>
                  <a:srgbClr val="99CCFF">
                    <a:alpha val="80000"/>
                  </a:srgbClr>
                </a:solidFill>
                <a:ln w="12700" cap="rnd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109499" tIns="54748" rIns="109499" bIns="54748" anchor="ctr"/>
                <a:lstStyle/>
                <a:p>
                  <a:pPr algn="ctr" defTabSz="108574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kern="0">
                      <a:solidFill>
                        <a:srgbClr val="000000"/>
                      </a:solidFill>
                      <a:latin typeface="CiscoSansTT" panose="020B0503020201020303" pitchFamily="34" charset="0"/>
                    </a:rPr>
                    <a:t>LPM</a:t>
                  </a:r>
                </a:p>
              </p:txBody>
            </p:sp>
            <p:sp>
              <p:nvSpPr>
                <p:cNvPr id="50" name="Rectangle 132">
                  <a:extLst>
                    <a:ext uri="{FF2B5EF4-FFF2-40B4-BE49-F238E27FC236}">
                      <a16:creationId xmlns:a16="http://schemas.microsoft.com/office/drawing/2014/main" id="{3B8A6E75-84D0-7A4E-BEF7-BA45EDD9E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89512" y="3021151"/>
                  <a:ext cx="305900" cy="150151"/>
                </a:xfrm>
                <a:prstGeom prst="rect">
                  <a:avLst/>
                </a:prstGeom>
                <a:solidFill>
                  <a:srgbClr val="99CCFF">
                    <a:alpha val="80000"/>
                  </a:srgbClr>
                </a:solidFill>
                <a:ln w="12700" cap="rnd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109499" tIns="54748" rIns="109499" bIns="54748" anchor="ctr"/>
                <a:lstStyle/>
                <a:p>
                  <a:pPr algn="ctr" defTabSz="108574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kern="0">
                      <a:solidFill>
                        <a:srgbClr val="000000"/>
                      </a:solidFill>
                      <a:latin typeface="CiscoSansTT" panose="020B0503020201020303" pitchFamily="34" charset="0"/>
                    </a:rPr>
                    <a:t>LEM</a:t>
                  </a:r>
                </a:p>
              </p:txBody>
            </p:sp>
            <p:sp>
              <p:nvSpPr>
                <p:cNvPr id="51" name="Rectangle 132">
                  <a:extLst>
                    <a:ext uri="{FF2B5EF4-FFF2-40B4-BE49-F238E27FC236}">
                      <a16:creationId xmlns:a16="http://schemas.microsoft.com/office/drawing/2014/main" id="{B5056CEE-19DF-CD41-91F1-6221E449D4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89512" y="3194483"/>
                  <a:ext cx="305900" cy="150151"/>
                </a:xfrm>
                <a:prstGeom prst="rect">
                  <a:avLst/>
                </a:prstGeom>
                <a:solidFill>
                  <a:srgbClr val="99CCFF">
                    <a:alpha val="80000"/>
                  </a:srgbClr>
                </a:solidFill>
                <a:ln w="12700" cap="rnd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109499" tIns="54748" rIns="109499" bIns="54748" anchor="ctr"/>
                <a:lstStyle/>
                <a:p>
                  <a:pPr algn="ctr" defTabSz="108574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kern="0">
                      <a:solidFill>
                        <a:srgbClr val="000000"/>
                      </a:solidFill>
                      <a:latin typeface="CiscoSansTT" panose="020B0503020201020303" pitchFamily="34" charset="0"/>
                    </a:rPr>
                    <a:t>TCAM</a:t>
                  </a:r>
                </a:p>
              </p:txBody>
            </p:sp>
            <p:sp>
              <p:nvSpPr>
                <p:cNvPr id="52" name="Rectangle 132">
                  <a:extLst>
                    <a:ext uri="{FF2B5EF4-FFF2-40B4-BE49-F238E27FC236}">
                      <a16:creationId xmlns:a16="http://schemas.microsoft.com/office/drawing/2014/main" id="{AFD540DB-2BFE-A34F-977A-003DBE42DE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89512" y="3367815"/>
                  <a:ext cx="305900" cy="150151"/>
                </a:xfrm>
                <a:prstGeom prst="rect">
                  <a:avLst/>
                </a:prstGeom>
                <a:solidFill>
                  <a:srgbClr val="99CCFF">
                    <a:alpha val="80000"/>
                  </a:srgbClr>
                </a:solidFill>
                <a:ln w="12700" cap="rnd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109499" tIns="54748" rIns="109499" bIns="54748" anchor="ctr"/>
                <a:lstStyle/>
                <a:p>
                  <a:pPr algn="ctr" defTabSz="108574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kern="0">
                      <a:solidFill>
                        <a:srgbClr val="000000"/>
                      </a:solidFill>
                      <a:latin typeface="CiscoSansTT" panose="020B0503020201020303" pitchFamily="34" charset="0"/>
                    </a:rPr>
                    <a:t>STAT</a:t>
                  </a:r>
                </a:p>
              </p:txBody>
            </p:sp>
            <p:sp>
              <p:nvSpPr>
                <p:cNvPr id="53" name="Rectangle 132">
                  <a:extLst>
                    <a:ext uri="{FF2B5EF4-FFF2-40B4-BE49-F238E27FC236}">
                      <a16:creationId xmlns:a16="http://schemas.microsoft.com/office/drawing/2014/main" id="{9757F7C4-C9FE-0D48-98D1-49CBF6A70B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89512" y="3541146"/>
                  <a:ext cx="305900" cy="150151"/>
                </a:xfrm>
                <a:prstGeom prst="rect">
                  <a:avLst/>
                </a:prstGeom>
                <a:solidFill>
                  <a:srgbClr val="99CCFF">
                    <a:alpha val="80000"/>
                  </a:srgbClr>
                </a:solidFill>
                <a:ln w="12700" cap="rnd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109499" tIns="54748" rIns="109499" bIns="54748" anchor="ctr"/>
                <a:lstStyle/>
                <a:p>
                  <a:pPr algn="ctr" defTabSz="108574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kern="0">
                      <a:solidFill>
                        <a:srgbClr val="000000"/>
                      </a:solidFill>
                      <a:latin typeface="CiscoSansTT" panose="020B0503020201020303" pitchFamily="34" charset="0"/>
                    </a:rPr>
                    <a:t>FEC</a:t>
                  </a:r>
                </a:p>
              </p:txBody>
            </p:sp>
          </p:grpSp>
          <p:grpSp>
            <p:nvGrpSpPr>
              <p:cNvPr id="23" name="Group 359">
                <a:extLst>
                  <a:ext uri="{FF2B5EF4-FFF2-40B4-BE49-F238E27FC236}">
                    <a16:creationId xmlns:a16="http://schemas.microsoft.com/office/drawing/2014/main" id="{B2E957A5-4514-8145-9085-A0E353C5918D}"/>
                  </a:ext>
                </a:extLst>
              </p:cNvPr>
              <p:cNvGrpSpPr/>
              <p:nvPr/>
            </p:nvGrpSpPr>
            <p:grpSpPr>
              <a:xfrm>
                <a:off x="6399571" y="2847818"/>
                <a:ext cx="721144" cy="843497"/>
                <a:chOff x="6399571" y="2847818"/>
                <a:chExt cx="721144" cy="843497"/>
              </a:xfrm>
            </p:grpSpPr>
            <p:sp>
              <p:nvSpPr>
                <p:cNvPr id="37" name="Rectangle 132">
                  <a:extLst>
                    <a:ext uri="{FF2B5EF4-FFF2-40B4-BE49-F238E27FC236}">
                      <a16:creationId xmlns:a16="http://schemas.microsoft.com/office/drawing/2014/main" id="{BC722B8F-0F30-404A-8C9F-12BCBEB80A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99571" y="2847818"/>
                  <a:ext cx="721144" cy="843497"/>
                </a:xfrm>
                <a:prstGeom prst="rect">
                  <a:avLst/>
                </a:prstGeom>
                <a:solidFill>
                  <a:srgbClr val="1171FF">
                    <a:alpha val="40000"/>
                  </a:srgbClr>
                </a:solidFill>
                <a:ln w="12700" cap="rnd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145965" tIns="72981" rIns="145965" bIns="72981" anchor="ctr"/>
                <a:lstStyle/>
                <a:p>
                  <a:pPr algn="ctr" defTabSz="144740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33" kern="0">
                    <a:solidFill>
                      <a:srgbClr val="000000"/>
                    </a:solidFill>
                    <a:latin typeface="CiscoSansTT" panose="020B0503020201020303" pitchFamily="34" charset="0"/>
                  </a:endParaRPr>
                </a:p>
              </p:txBody>
            </p:sp>
            <p:grpSp>
              <p:nvGrpSpPr>
                <p:cNvPr id="38" name="Group 374">
                  <a:extLst>
                    <a:ext uri="{FF2B5EF4-FFF2-40B4-BE49-F238E27FC236}">
                      <a16:creationId xmlns:a16="http://schemas.microsoft.com/office/drawing/2014/main" id="{1B28896A-57A0-5B4E-9CF8-620C51DEA943}"/>
                    </a:ext>
                  </a:extLst>
                </p:cNvPr>
                <p:cNvGrpSpPr/>
                <p:nvPr/>
              </p:nvGrpSpPr>
              <p:grpSpPr>
                <a:xfrm>
                  <a:off x="6441114" y="3433670"/>
                  <a:ext cx="638058" cy="229443"/>
                  <a:chOff x="6441114" y="3433670"/>
                  <a:chExt cx="638058" cy="229443"/>
                </a:xfrm>
              </p:grpSpPr>
              <p:grpSp>
                <p:nvGrpSpPr>
                  <p:cNvPr id="45" name="Group 381">
                    <a:extLst>
                      <a:ext uri="{FF2B5EF4-FFF2-40B4-BE49-F238E27FC236}">
                        <a16:creationId xmlns:a16="http://schemas.microsoft.com/office/drawing/2014/main" id="{B0397666-D29D-144F-8AC5-6D7E0264E597}"/>
                      </a:ext>
                    </a:extLst>
                  </p:cNvPr>
                  <p:cNvGrpSpPr/>
                  <p:nvPr/>
                </p:nvGrpSpPr>
                <p:grpSpPr>
                  <a:xfrm>
                    <a:off x="6462792" y="3457520"/>
                    <a:ext cx="594703" cy="181742"/>
                    <a:chOff x="6444232" y="3113925"/>
                    <a:chExt cx="594703" cy="181742"/>
                  </a:xfrm>
                </p:grpSpPr>
                <p:sp>
                  <p:nvSpPr>
                    <p:cNvPr id="47" name="Rectangle 132">
                      <a:extLst>
                        <a:ext uri="{FF2B5EF4-FFF2-40B4-BE49-F238E27FC236}">
                          <a16:creationId xmlns:a16="http://schemas.microsoft.com/office/drawing/2014/main" id="{709FF380-9710-D84D-9552-AD0B380B2FF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44232" y="3113925"/>
                      <a:ext cx="262673" cy="181742"/>
                    </a:xfrm>
                    <a:prstGeom prst="rect">
                      <a:avLst/>
                    </a:prstGeom>
                    <a:solidFill>
                      <a:srgbClr val="99CCFF">
                        <a:alpha val="80000"/>
                      </a:srgbClr>
                    </a:solidFill>
                    <a:ln w="12700" cap="rnd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lIns="0" tIns="54748" rIns="0" bIns="54748" anchor="ctr"/>
                    <a:lstStyle/>
                    <a:p>
                      <a:pPr algn="ctr" defTabSz="1085742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33" kern="0">
                          <a:solidFill>
                            <a:srgbClr val="000000"/>
                          </a:solidFill>
                          <a:latin typeface="CiscoSansTT" panose="020B0503020201020303" pitchFamily="34" charset="0"/>
                        </a:rPr>
                        <a:t>PP</a:t>
                      </a:r>
                    </a:p>
                  </p:txBody>
                </p:sp>
                <p:sp>
                  <p:nvSpPr>
                    <p:cNvPr id="48" name="Rectangle 132">
                      <a:extLst>
                        <a:ext uri="{FF2B5EF4-FFF2-40B4-BE49-F238E27FC236}">
                          <a16:creationId xmlns:a16="http://schemas.microsoft.com/office/drawing/2014/main" id="{F5BCA879-1A16-8441-AE89-C2F10FC7FBE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6262" y="3113925"/>
                      <a:ext cx="262673" cy="181742"/>
                    </a:xfrm>
                    <a:prstGeom prst="rect">
                      <a:avLst/>
                    </a:prstGeom>
                    <a:solidFill>
                      <a:srgbClr val="99CCFF">
                        <a:alpha val="80000"/>
                      </a:srgbClr>
                    </a:solidFill>
                    <a:ln w="12700" cap="rnd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lIns="0" tIns="54748" rIns="0" bIns="54748" anchor="ctr"/>
                    <a:lstStyle/>
                    <a:p>
                      <a:pPr algn="ctr" defTabSz="1085742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33" kern="0">
                          <a:solidFill>
                            <a:srgbClr val="000000"/>
                          </a:solidFill>
                          <a:latin typeface="CiscoSansTT" panose="020B0503020201020303" pitchFamily="34" charset="0"/>
                        </a:rPr>
                        <a:t>TM</a:t>
                      </a:r>
                    </a:p>
                  </p:txBody>
                </p:sp>
              </p:grpSp>
              <p:sp>
                <p:nvSpPr>
                  <p:cNvPr id="46" name="Rounded Rectangle 382">
                    <a:extLst>
                      <a:ext uri="{FF2B5EF4-FFF2-40B4-BE49-F238E27FC236}">
                        <a16:creationId xmlns:a16="http://schemas.microsoft.com/office/drawing/2014/main" id="{B38BD0B4-C771-E945-9CD4-07C2D49B167A}"/>
                      </a:ext>
                    </a:extLst>
                  </p:cNvPr>
                  <p:cNvSpPr/>
                  <p:nvPr/>
                </p:nvSpPr>
                <p:spPr>
                  <a:xfrm>
                    <a:off x="6441114" y="3433670"/>
                    <a:ext cx="638058" cy="229443"/>
                  </a:xfrm>
                  <a:prstGeom prst="roundRect">
                    <a:avLst>
                      <a:gd name="adj" fmla="val 9203"/>
                    </a:avLst>
                  </a:prstGeom>
                  <a:noFill/>
                  <a:ln w="9525" cap="flat" cmpd="sng" algn="ctr">
                    <a:solidFill>
                      <a:srgbClr val="111111"/>
                    </a:solidFill>
                    <a:prstDash val="sysDot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rgbClr val="FFFFFF"/>
                      </a:solidFill>
                      <a:latin typeface="CiscoSansTT" panose="020B0503020201020303" pitchFamily="34" charset="0"/>
                    </a:endParaRPr>
                  </a:p>
                </p:txBody>
              </p:sp>
            </p:grpSp>
            <p:grpSp>
              <p:nvGrpSpPr>
                <p:cNvPr id="39" name="Group 375">
                  <a:extLst>
                    <a:ext uri="{FF2B5EF4-FFF2-40B4-BE49-F238E27FC236}">
                      <a16:creationId xmlns:a16="http://schemas.microsoft.com/office/drawing/2014/main" id="{2E6A8B3E-1B2E-0B4B-A039-D7F85C883EB7}"/>
                    </a:ext>
                  </a:extLst>
                </p:cNvPr>
                <p:cNvGrpSpPr/>
                <p:nvPr/>
              </p:nvGrpSpPr>
              <p:grpSpPr>
                <a:xfrm>
                  <a:off x="6441114" y="2896332"/>
                  <a:ext cx="638058" cy="229443"/>
                  <a:chOff x="6441114" y="2896332"/>
                  <a:chExt cx="638058" cy="229443"/>
                </a:xfrm>
              </p:grpSpPr>
              <p:grpSp>
                <p:nvGrpSpPr>
                  <p:cNvPr id="41" name="Group 377">
                    <a:extLst>
                      <a:ext uri="{FF2B5EF4-FFF2-40B4-BE49-F238E27FC236}">
                        <a16:creationId xmlns:a16="http://schemas.microsoft.com/office/drawing/2014/main" id="{5078A70C-77FD-B545-912D-8BEC7E8EBFE9}"/>
                      </a:ext>
                    </a:extLst>
                  </p:cNvPr>
                  <p:cNvGrpSpPr/>
                  <p:nvPr/>
                </p:nvGrpSpPr>
                <p:grpSpPr>
                  <a:xfrm>
                    <a:off x="6462792" y="2920182"/>
                    <a:ext cx="594703" cy="181742"/>
                    <a:chOff x="6444232" y="3113925"/>
                    <a:chExt cx="594703" cy="181742"/>
                  </a:xfrm>
                </p:grpSpPr>
                <p:sp>
                  <p:nvSpPr>
                    <p:cNvPr id="43" name="Rectangle 132">
                      <a:extLst>
                        <a:ext uri="{FF2B5EF4-FFF2-40B4-BE49-F238E27FC236}">
                          <a16:creationId xmlns:a16="http://schemas.microsoft.com/office/drawing/2014/main" id="{8C9203C9-95C5-8644-96FF-BC71F2A0F50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44232" y="3113925"/>
                      <a:ext cx="262673" cy="181742"/>
                    </a:xfrm>
                    <a:prstGeom prst="rect">
                      <a:avLst/>
                    </a:prstGeom>
                    <a:solidFill>
                      <a:srgbClr val="99CCFF">
                        <a:alpha val="80000"/>
                      </a:srgbClr>
                    </a:solidFill>
                    <a:ln w="12700" cap="rnd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lIns="0" tIns="54748" rIns="0" bIns="54748" anchor="ctr"/>
                    <a:lstStyle/>
                    <a:p>
                      <a:pPr algn="ctr" defTabSz="1085742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33" kern="0">
                          <a:solidFill>
                            <a:srgbClr val="000000"/>
                          </a:solidFill>
                          <a:latin typeface="CiscoSansTT" panose="020B0503020201020303" pitchFamily="34" charset="0"/>
                        </a:rPr>
                        <a:t>PP</a:t>
                      </a:r>
                    </a:p>
                  </p:txBody>
                </p:sp>
                <p:sp>
                  <p:nvSpPr>
                    <p:cNvPr id="44" name="Rectangle 132">
                      <a:extLst>
                        <a:ext uri="{FF2B5EF4-FFF2-40B4-BE49-F238E27FC236}">
                          <a16:creationId xmlns:a16="http://schemas.microsoft.com/office/drawing/2014/main" id="{C00F8DBA-CA76-F549-81FE-5E641BD0CDD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6262" y="3113925"/>
                      <a:ext cx="262673" cy="181742"/>
                    </a:xfrm>
                    <a:prstGeom prst="rect">
                      <a:avLst/>
                    </a:prstGeom>
                    <a:solidFill>
                      <a:srgbClr val="99CCFF">
                        <a:alpha val="80000"/>
                      </a:srgbClr>
                    </a:solidFill>
                    <a:ln w="12700" cap="rnd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lIns="0" tIns="54748" rIns="0" bIns="54748" anchor="ctr"/>
                    <a:lstStyle/>
                    <a:p>
                      <a:pPr algn="ctr" defTabSz="1085742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33" kern="0">
                          <a:solidFill>
                            <a:srgbClr val="000000"/>
                          </a:solidFill>
                          <a:latin typeface="CiscoSansTT" panose="020B0503020201020303" pitchFamily="34" charset="0"/>
                        </a:rPr>
                        <a:t>TM</a:t>
                      </a:r>
                    </a:p>
                  </p:txBody>
                </p:sp>
              </p:grpSp>
              <p:sp>
                <p:nvSpPr>
                  <p:cNvPr id="42" name="Rounded Rectangle 378">
                    <a:extLst>
                      <a:ext uri="{FF2B5EF4-FFF2-40B4-BE49-F238E27FC236}">
                        <a16:creationId xmlns:a16="http://schemas.microsoft.com/office/drawing/2014/main" id="{B55788DC-132D-0C43-8ED3-D67DF4A9F732}"/>
                      </a:ext>
                    </a:extLst>
                  </p:cNvPr>
                  <p:cNvSpPr/>
                  <p:nvPr/>
                </p:nvSpPr>
                <p:spPr>
                  <a:xfrm>
                    <a:off x="6441114" y="2896332"/>
                    <a:ext cx="638058" cy="229443"/>
                  </a:xfrm>
                  <a:prstGeom prst="roundRect">
                    <a:avLst>
                      <a:gd name="adj" fmla="val 9203"/>
                    </a:avLst>
                  </a:prstGeom>
                  <a:noFill/>
                  <a:ln w="9525" cap="flat" cmpd="sng" algn="ctr">
                    <a:solidFill>
                      <a:srgbClr val="111111"/>
                    </a:solidFill>
                    <a:prstDash val="sysDot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rgbClr val="FFFFFF"/>
                      </a:solidFill>
                      <a:latin typeface="CiscoSansTT" panose="020B0503020201020303" pitchFamily="34" charset="0"/>
                    </a:endParaRPr>
                  </a:p>
                </p:txBody>
              </p:sp>
            </p:grpSp>
            <p:sp>
              <p:nvSpPr>
                <p:cNvPr id="40" name="Rectangle 132">
                  <a:extLst>
                    <a:ext uri="{FF2B5EF4-FFF2-40B4-BE49-F238E27FC236}">
                      <a16:creationId xmlns:a16="http://schemas.microsoft.com/office/drawing/2014/main" id="{0376A0E5-CFE5-9946-B77C-F7BE7E9A28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3237" y="3195065"/>
                  <a:ext cx="593812" cy="165220"/>
                </a:xfrm>
                <a:prstGeom prst="rect">
                  <a:avLst/>
                </a:prstGeom>
                <a:solidFill>
                  <a:srgbClr val="99CCFF">
                    <a:alpha val="80000"/>
                  </a:srgbClr>
                </a:solidFill>
                <a:ln w="12700" cap="rnd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0" tIns="54748" rIns="0" bIns="54748" anchor="ctr"/>
                <a:lstStyle/>
                <a:p>
                  <a:pPr algn="ctr" defTabSz="108574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kern="0">
                      <a:solidFill>
                        <a:srgbClr val="000000"/>
                      </a:solidFill>
                      <a:latin typeface="CiscoSansTT" panose="020B0503020201020303" pitchFamily="34" charset="0"/>
                    </a:rPr>
                    <a:t>On-chip Buffer</a:t>
                  </a:r>
                </a:p>
              </p:txBody>
            </p:sp>
          </p:grpSp>
          <p:grpSp>
            <p:nvGrpSpPr>
              <p:cNvPr id="24" name="Group 360">
                <a:extLst>
                  <a:ext uri="{FF2B5EF4-FFF2-40B4-BE49-F238E27FC236}">
                    <a16:creationId xmlns:a16="http://schemas.microsoft.com/office/drawing/2014/main" id="{CDFFDB0B-C6C2-E544-A9C2-63AA5DF1FAFA}"/>
                  </a:ext>
                </a:extLst>
              </p:cNvPr>
              <p:cNvGrpSpPr/>
              <p:nvPr/>
            </p:nvGrpSpPr>
            <p:grpSpPr>
              <a:xfrm>
                <a:off x="7558663" y="2847800"/>
                <a:ext cx="721144" cy="843497"/>
                <a:chOff x="7558663" y="2847800"/>
                <a:chExt cx="721144" cy="843497"/>
              </a:xfrm>
            </p:grpSpPr>
            <p:sp>
              <p:nvSpPr>
                <p:cNvPr id="25" name="Rectangle 132">
                  <a:extLst>
                    <a:ext uri="{FF2B5EF4-FFF2-40B4-BE49-F238E27FC236}">
                      <a16:creationId xmlns:a16="http://schemas.microsoft.com/office/drawing/2014/main" id="{140CA3DD-93B8-D844-BE39-3FEAF52DE3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58663" y="2847800"/>
                  <a:ext cx="721144" cy="843497"/>
                </a:xfrm>
                <a:prstGeom prst="rect">
                  <a:avLst/>
                </a:prstGeom>
                <a:solidFill>
                  <a:srgbClr val="1171FF">
                    <a:alpha val="40000"/>
                  </a:srgbClr>
                </a:solidFill>
                <a:ln w="12700" cap="rnd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145965" tIns="72981" rIns="145965" bIns="72981" anchor="ctr"/>
                <a:lstStyle/>
                <a:p>
                  <a:pPr algn="ctr" defTabSz="144740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333" kern="0">
                    <a:solidFill>
                      <a:srgbClr val="000000"/>
                    </a:solidFill>
                    <a:latin typeface="CiscoSansTT" panose="020B0503020201020303" pitchFamily="34" charset="0"/>
                  </a:endParaRPr>
                </a:p>
              </p:txBody>
            </p:sp>
            <p:grpSp>
              <p:nvGrpSpPr>
                <p:cNvPr id="26" name="Group 362">
                  <a:extLst>
                    <a:ext uri="{FF2B5EF4-FFF2-40B4-BE49-F238E27FC236}">
                      <a16:creationId xmlns:a16="http://schemas.microsoft.com/office/drawing/2014/main" id="{66A7891D-B827-B34A-829C-F29DFA830D55}"/>
                    </a:ext>
                  </a:extLst>
                </p:cNvPr>
                <p:cNvGrpSpPr/>
                <p:nvPr/>
              </p:nvGrpSpPr>
              <p:grpSpPr>
                <a:xfrm>
                  <a:off x="7600206" y="3433652"/>
                  <a:ext cx="638058" cy="229443"/>
                  <a:chOff x="7600206" y="3433652"/>
                  <a:chExt cx="638058" cy="229443"/>
                </a:xfrm>
              </p:grpSpPr>
              <p:grpSp>
                <p:nvGrpSpPr>
                  <p:cNvPr id="33" name="Group 369">
                    <a:extLst>
                      <a:ext uri="{FF2B5EF4-FFF2-40B4-BE49-F238E27FC236}">
                        <a16:creationId xmlns:a16="http://schemas.microsoft.com/office/drawing/2014/main" id="{1D4D7402-34E2-D042-9861-CE9F8EE872D8}"/>
                      </a:ext>
                    </a:extLst>
                  </p:cNvPr>
                  <p:cNvGrpSpPr/>
                  <p:nvPr/>
                </p:nvGrpSpPr>
                <p:grpSpPr>
                  <a:xfrm>
                    <a:off x="7621884" y="3457502"/>
                    <a:ext cx="594703" cy="181742"/>
                    <a:chOff x="6444232" y="3113925"/>
                    <a:chExt cx="594703" cy="181742"/>
                  </a:xfrm>
                </p:grpSpPr>
                <p:sp>
                  <p:nvSpPr>
                    <p:cNvPr id="35" name="Rectangle 132">
                      <a:extLst>
                        <a:ext uri="{FF2B5EF4-FFF2-40B4-BE49-F238E27FC236}">
                          <a16:creationId xmlns:a16="http://schemas.microsoft.com/office/drawing/2014/main" id="{9D7CD541-4F61-6C4A-B8B1-58F02BF072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44232" y="3113925"/>
                      <a:ext cx="262673" cy="181742"/>
                    </a:xfrm>
                    <a:prstGeom prst="rect">
                      <a:avLst/>
                    </a:prstGeom>
                    <a:solidFill>
                      <a:srgbClr val="99CCFF">
                        <a:alpha val="80000"/>
                      </a:srgbClr>
                    </a:solidFill>
                    <a:ln w="12700" cap="rnd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lIns="0" tIns="54748" rIns="0" bIns="54748" anchor="ctr"/>
                    <a:lstStyle/>
                    <a:p>
                      <a:pPr algn="ctr" defTabSz="1085742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33" kern="0">
                          <a:solidFill>
                            <a:srgbClr val="000000"/>
                          </a:solidFill>
                          <a:latin typeface="CiscoSansTT" panose="020B0503020201020303" pitchFamily="34" charset="0"/>
                        </a:rPr>
                        <a:t>PP</a:t>
                      </a:r>
                    </a:p>
                  </p:txBody>
                </p:sp>
                <p:sp>
                  <p:nvSpPr>
                    <p:cNvPr id="36" name="Rectangle 132">
                      <a:extLst>
                        <a:ext uri="{FF2B5EF4-FFF2-40B4-BE49-F238E27FC236}">
                          <a16:creationId xmlns:a16="http://schemas.microsoft.com/office/drawing/2014/main" id="{02ACD4B5-169D-6044-9EB5-A61FADEC08E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6262" y="3113925"/>
                      <a:ext cx="262673" cy="181742"/>
                    </a:xfrm>
                    <a:prstGeom prst="rect">
                      <a:avLst/>
                    </a:prstGeom>
                    <a:solidFill>
                      <a:srgbClr val="99CCFF">
                        <a:alpha val="80000"/>
                      </a:srgbClr>
                    </a:solidFill>
                    <a:ln w="12700" cap="rnd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lIns="0" tIns="54748" rIns="0" bIns="54748" anchor="ctr"/>
                    <a:lstStyle/>
                    <a:p>
                      <a:pPr algn="ctr" defTabSz="1085742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33" kern="0">
                          <a:solidFill>
                            <a:srgbClr val="000000"/>
                          </a:solidFill>
                          <a:latin typeface="CiscoSansTT" panose="020B0503020201020303" pitchFamily="34" charset="0"/>
                        </a:rPr>
                        <a:t>TM</a:t>
                      </a:r>
                    </a:p>
                  </p:txBody>
                </p:sp>
              </p:grpSp>
              <p:sp>
                <p:nvSpPr>
                  <p:cNvPr id="34" name="Rounded Rectangle 370">
                    <a:extLst>
                      <a:ext uri="{FF2B5EF4-FFF2-40B4-BE49-F238E27FC236}">
                        <a16:creationId xmlns:a16="http://schemas.microsoft.com/office/drawing/2014/main" id="{02D6BD19-A1A7-CF4B-AC1E-D40C9EAF7121}"/>
                      </a:ext>
                    </a:extLst>
                  </p:cNvPr>
                  <p:cNvSpPr/>
                  <p:nvPr/>
                </p:nvSpPr>
                <p:spPr>
                  <a:xfrm>
                    <a:off x="7600206" y="3433652"/>
                    <a:ext cx="638058" cy="229443"/>
                  </a:xfrm>
                  <a:prstGeom prst="roundRect">
                    <a:avLst>
                      <a:gd name="adj" fmla="val 9203"/>
                    </a:avLst>
                  </a:prstGeom>
                  <a:noFill/>
                  <a:ln w="9525" cap="flat" cmpd="sng" algn="ctr">
                    <a:solidFill>
                      <a:srgbClr val="111111"/>
                    </a:solidFill>
                    <a:prstDash val="sysDot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rgbClr val="FFFFFF"/>
                      </a:solidFill>
                      <a:latin typeface="CiscoSansTT" panose="020B0503020201020303" pitchFamily="34" charset="0"/>
                    </a:endParaRPr>
                  </a:p>
                </p:txBody>
              </p:sp>
            </p:grpSp>
            <p:grpSp>
              <p:nvGrpSpPr>
                <p:cNvPr id="27" name="Group 363">
                  <a:extLst>
                    <a:ext uri="{FF2B5EF4-FFF2-40B4-BE49-F238E27FC236}">
                      <a16:creationId xmlns:a16="http://schemas.microsoft.com/office/drawing/2014/main" id="{D18F7132-9ED4-E84C-8B8D-4708F6EACB46}"/>
                    </a:ext>
                  </a:extLst>
                </p:cNvPr>
                <p:cNvGrpSpPr/>
                <p:nvPr/>
              </p:nvGrpSpPr>
              <p:grpSpPr>
                <a:xfrm>
                  <a:off x="7600206" y="2896314"/>
                  <a:ext cx="638058" cy="229443"/>
                  <a:chOff x="7600206" y="2896314"/>
                  <a:chExt cx="638058" cy="229443"/>
                </a:xfrm>
              </p:grpSpPr>
              <p:grpSp>
                <p:nvGrpSpPr>
                  <p:cNvPr id="29" name="Group 365">
                    <a:extLst>
                      <a:ext uri="{FF2B5EF4-FFF2-40B4-BE49-F238E27FC236}">
                        <a16:creationId xmlns:a16="http://schemas.microsoft.com/office/drawing/2014/main" id="{655E45AB-8570-7547-8DDC-8575C736A1CE}"/>
                      </a:ext>
                    </a:extLst>
                  </p:cNvPr>
                  <p:cNvGrpSpPr/>
                  <p:nvPr/>
                </p:nvGrpSpPr>
                <p:grpSpPr>
                  <a:xfrm>
                    <a:off x="7621884" y="2920164"/>
                    <a:ext cx="594703" cy="181742"/>
                    <a:chOff x="6444232" y="3113925"/>
                    <a:chExt cx="594703" cy="181742"/>
                  </a:xfrm>
                </p:grpSpPr>
                <p:sp>
                  <p:nvSpPr>
                    <p:cNvPr id="31" name="Rectangle 132">
                      <a:extLst>
                        <a:ext uri="{FF2B5EF4-FFF2-40B4-BE49-F238E27FC236}">
                          <a16:creationId xmlns:a16="http://schemas.microsoft.com/office/drawing/2014/main" id="{043E7EAD-E3EA-1C40-AA14-DFA0C0DF9DD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44232" y="3113925"/>
                      <a:ext cx="262673" cy="181742"/>
                    </a:xfrm>
                    <a:prstGeom prst="rect">
                      <a:avLst/>
                    </a:prstGeom>
                    <a:solidFill>
                      <a:srgbClr val="99CCFF">
                        <a:alpha val="80000"/>
                      </a:srgbClr>
                    </a:solidFill>
                    <a:ln w="12700" cap="rnd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lIns="0" tIns="54748" rIns="0" bIns="54748" anchor="ctr"/>
                    <a:lstStyle/>
                    <a:p>
                      <a:pPr algn="ctr" defTabSz="1085742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33" kern="0">
                          <a:solidFill>
                            <a:srgbClr val="000000"/>
                          </a:solidFill>
                          <a:latin typeface="CiscoSansTT" panose="020B0503020201020303" pitchFamily="34" charset="0"/>
                        </a:rPr>
                        <a:t>PP</a:t>
                      </a:r>
                    </a:p>
                  </p:txBody>
                </p:sp>
                <p:sp>
                  <p:nvSpPr>
                    <p:cNvPr id="32" name="Rectangle 132">
                      <a:extLst>
                        <a:ext uri="{FF2B5EF4-FFF2-40B4-BE49-F238E27FC236}">
                          <a16:creationId xmlns:a16="http://schemas.microsoft.com/office/drawing/2014/main" id="{93F10695-A99D-874F-A4E0-C924C5E546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776262" y="3113925"/>
                      <a:ext cx="262673" cy="181742"/>
                    </a:xfrm>
                    <a:prstGeom prst="rect">
                      <a:avLst/>
                    </a:prstGeom>
                    <a:solidFill>
                      <a:srgbClr val="99CCFF">
                        <a:alpha val="80000"/>
                      </a:srgbClr>
                    </a:solidFill>
                    <a:ln w="12700" cap="rnd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lIns="0" tIns="54748" rIns="0" bIns="54748" anchor="ctr"/>
                    <a:lstStyle/>
                    <a:p>
                      <a:pPr algn="ctr" defTabSz="1085742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933" kern="0">
                          <a:solidFill>
                            <a:srgbClr val="000000"/>
                          </a:solidFill>
                          <a:latin typeface="CiscoSansTT" panose="020B0503020201020303" pitchFamily="34" charset="0"/>
                        </a:rPr>
                        <a:t>TM</a:t>
                      </a:r>
                    </a:p>
                  </p:txBody>
                </p:sp>
              </p:grpSp>
              <p:sp>
                <p:nvSpPr>
                  <p:cNvPr id="30" name="Rounded Rectangle 366">
                    <a:extLst>
                      <a:ext uri="{FF2B5EF4-FFF2-40B4-BE49-F238E27FC236}">
                        <a16:creationId xmlns:a16="http://schemas.microsoft.com/office/drawing/2014/main" id="{CBE5E6A5-AAA1-3B41-B2F3-04297CF96B86}"/>
                      </a:ext>
                    </a:extLst>
                  </p:cNvPr>
                  <p:cNvSpPr/>
                  <p:nvPr/>
                </p:nvSpPr>
                <p:spPr>
                  <a:xfrm>
                    <a:off x="7600206" y="2896314"/>
                    <a:ext cx="638058" cy="229443"/>
                  </a:xfrm>
                  <a:prstGeom prst="roundRect">
                    <a:avLst>
                      <a:gd name="adj" fmla="val 9203"/>
                    </a:avLst>
                  </a:prstGeom>
                  <a:noFill/>
                  <a:ln w="9525" cap="flat" cmpd="sng" algn="ctr">
                    <a:solidFill>
                      <a:srgbClr val="111111"/>
                    </a:solidFill>
                    <a:prstDash val="sysDot"/>
                  </a:ln>
                  <a:effectLst/>
                </p:spPr>
                <p:txBody>
                  <a:bodyPr rtlCol="0" anchor="ctr"/>
                  <a:lstStyle/>
                  <a:p>
                    <a:pPr algn="ctr" defTabSz="914377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>
                      <a:solidFill>
                        <a:srgbClr val="FFFFFF"/>
                      </a:solidFill>
                      <a:latin typeface="CiscoSansTT" panose="020B0503020201020303" pitchFamily="34" charset="0"/>
                    </a:endParaRPr>
                  </a:p>
                </p:txBody>
              </p:sp>
            </p:grpSp>
            <p:sp>
              <p:nvSpPr>
                <p:cNvPr id="28" name="Rectangle 132">
                  <a:extLst>
                    <a:ext uri="{FF2B5EF4-FFF2-40B4-BE49-F238E27FC236}">
                      <a16:creationId xmlns:a16="http://schemas.microsoft.com/office/drawing/2014/main" id="{04AB2D7C-3C02-A149-8D2A-72BBF40EB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29362" y="3194473"/>
                  <a:ext cx="379746" cy="165812"/>
                </a:xfrm>
                <a:prstGeom prst="rect">
                  <a:avLst/>
                </a:prstGeom>
                <a:solidFill>
                  <a:srgbClr val="99CCFF">
                    <a:alpha val="80000"/>
                  </a:srgbClr>
                </a:solidFill>
                <a:ln w="12700" cap="rnd" algn="ctr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lIns="0" tIns="54748" rIns="0" bIns="54748" anchor="ctr"/>
                <a:lstStyle/>
                <a:p>
                  <a:pPr algn="ctr" defTabSz="1085742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800" kern="0">
                      <a:solidFill>
                        <a:srgbClr val="000000"/>
                      </a:solidFill>
                      <a:latin typeface="CiscoSansTT" panose="020B0503020201020303" pitchFamily="34" charset="0"/>
                    </a:rPr>
                    <a:t>OTM</a:t>
                  </a:r>
                </a:p>
              </p:txBody>
            </p:sp>
          </p:grp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F453BC-94AE-AB42-A9AE-4D96A57D6059}"/>
                </a:ext>
              </a:extLst>
            </p:cNvPr>
            <p:cNvSpPr/>
            <p:nvPr/>
          </p:nvSpPr>
          <p:spPr>
            <a:xfrm>
              <a:off x="3939702" y="2505650"/>
              <a:ext cx="2703962" cy="2260903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958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0D274D"/>
                </a:solidFill>
                <a:latin typeface="CiscoSansTT Light"/>
                <a:ea typeface="+mn-ea"/>
                <a:cs typeface="+mn-cs"/>
              </a:endParaRPr>
            </a:p>
          </p:txBody>
        </p:sp>
        <p:sp>
          <p:nvSpPr>
            <p:cNvPr id="16" name="Rectangle 132">
              <a:extLst>
                <a:ext uri="{FF2B5EF4-FFF2-40B4-BE49-F238E27FC236}">
                  <a16:creationId xmlns:a16="http://schemas.microsoft.com/office/drawing/2014/main" id="{B8E8BD20-3B6C-D544-B113-2972FCEEA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578" y="3119182"/>
              <a:ext cx="305900" cy="150154"/>
            </a:xfrm>
            <a:prstGeom prst="rect">
              <a:avLst/>
            </a:prstGeom>
            <a:solidFill>
              <a:srgbClr val="99CCFF">
                <a:alpha val="80000"/>
              </a:srgbClr>
            </a:solidFill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109499" tIns="54748" rIns="109499" bIns="54748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LPM</a:t>
              </a:r>
            </a:p>
          </p:txBody>
        </p:sp>
        <p:sp>
          <p:nvSpPr>
            <p:cNvPr id="17" name="Rectangle 132">
              <a:extLst>
                <a:ext uri="{FF2B5EF4-FFF2-40B4-BE49-F238E27FC236}">
                  <a16:creationId xmlns:a16="http://schemas.microsoft.com/office/drawing/2014/main" id="{0C9713CB-5D79-2941-ACD3-C938E177A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578" y="3292519"/>
              <a:ext cx="305900" cy="150154"/>
            </a:xfrm>
            <a:prstGeom prst="rect">
              <a:avLst/>
            </a:prstGeom>
            <a:solidFill>
              <a:srgbClr val="99CCFF">
                <a:alpha val="80000"/>
              </a:srgbClr>
            </a:solidFill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109499" tIns="54748" rIns="109499" bIns="54748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LEM</a:t>
              </a:r>
            </a:p>
          </p:txBody>
        </p:sp>
        <p:sp>
          <p:nvSpPr>
            <p:cNvPr id="18" name="Rectangle 132">
              <a:extLst>
                <a:ext uri="{FF2B5EF4-FFF2-40B4-BE49-F238E27FC236}">
                  <a16:creationId xmlns:a16="http://schemas.microsoft.com/office/drawing/2014/main" id="{30B3DC1C-AB18-F540-A558-ED537DF53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578" y="3465854"/>
              <a:ext cx="305900" cy="150154"/>
            </a:xfrm>
            <a:prstGeom prst="rect">
              <a:avLst/>
            </a:prstGeom>
            <a:solidFill>
              <a:srgbClr val="99CCFF">
                <a:alpha val="80000"/>
              </a:srgbClr>
            </a:solidFill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109499" tIns="54748" rIns="109499" bIns="54748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TCAM</a:t>
              </a:r>
            </a:p>
          </p:txBody>
        </p:sp>
        <p:sp>
          <p:nvSpPr>
            <p:cNvPr id="19" name="Rectangle 132">
              <a:extLst>
                <a:ext uri="{FF2B5EF4-FFF2-40B4-BE49-F238E27FC236}">
                  <a16:creationId xmlns:a16="http://schemas.microsoft.com/office/drawing/2014/main" id="{DA47C2FC-F09D-CF42-AE50-AC00E4B9C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578" y="3639190"/>
              <a:ext cx="305900" cy="150154"/>
            </a:xfrm>
            <a:prstGeom prst="rect">
              <a:avLst/>
            </a:prstGeom>
            <a:solidFill>
              <a:srgbClr val="99CCFF">
                <a:alpha val="80000"/>
              </a:srgbClr>
            </a:solidFill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109499" tIns="54748" rIns="109499" bIns="54748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STAT</a:t>
              </a:r>
            </a:p>
          </p:txBody>
        </p:sp>
        <p:sp>
          <p:nvSpPr>
            <p:cNvPr id="20" name="Rectangle 132">
              <a:extLst>
                <a:ext uri="{FF2B5EF4-FFF2-40B4-BE49-F238E27FC236}">
                  <a16:creationId xmlns:a16="http://schemas.microsoft.com/office/drawing/2014/main" id="{CDBCEDC4-0C5D-794E-9561-0438C9A8E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578" y="3812525"/>
              <a:ext cx="305900" cy="150154"/>
            </a:xfrm>
            <a:prstGeom prst="rect">
              <a:avLst/>
            </a:prstGeom>
            <a:solidFill>
              <a:srgbClr val="99CCFF">
                <a:alpha val="80000"/>
              </a:srgbClr>
            </a:solidFill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109499" tIns="54748" rIns="109499" bIns="54748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FEC</a:t>
              </a:r>
            </a:p>
          </p:txBody>
        </p:sp>
        <p:sp>
          <p:nvSpPr>
            <p:cNvPr id="21" name="Rectangle 132">
              <a:extLst>
                <a:ext uri="{FF2B5EF4-FFF2-40B4-BE49-F238E27FC236}">
                  <a16:creationId xmlns:a16="http://schemas.microsoft.com/office/drawing/2014/main" id="{CCE11ECD-0C9A-564C-B8EF-39E0DB4AC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5165" y="3702071"/>
              <a:ext cx="441364" cy="748027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cap="rnd" algn="ctr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109496" tIns="54747" rIns="109496" bIns="54747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b="1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OP</a:t>
              </a:r>
            </a:p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33" b="1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eTCAM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1BE0A1B-B49B-D54F-8AF4-13F85D08294A}"/>
              </a:ext>
            </a:extLst>
          </p:cNvPr>
          <p:cNvGrpSpPr/>
          <p:nvPr/>
        </p:nvGrpSpPr>
        <p:grpSpPr>
          <a:xfrm>
            <a:off x="8343641" y="191204"/>
            <a:ext cx="3574911" cy="3053809"/>
            <a:chOff x="5635095" y="1153043"/>
            <a:chExt cx="2681183" cy="2290357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0BF388D-16C2-7F41-8E3B-CC12FFB8FB67}"/>
                </a:ext>
              </a:extLst>
            </p:cNvPr>
            <p:cNvSpPr/>
            <p:nvPr/>
          </p:nvSpPr>
          <p:spPr>
            <a:xfrm>
              <a:off x="6237029" y="1438302"/>
              <a:ext cx="2000781" cy="1639806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121917" tIns="60959" rIns="121917" bIns="60959"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>
                <a:solidFill>
                  <a:srgbClr val="FFFFFF"/>
                </a:solidFill>
                <a:latin typeface="CiscoSansTT" panose="020B0503020201020303" pitchFamily="34" charset="0"/>
                <a:cs typeface="CiscoSansTT" panose="020B0503020201020303" pitchFamily="34" charset="0"/>
              </a:endParaRPr>
            </a:p>
          </p:txBody>
        </p:sp>
        <p:sp>
          <p:nvSpPr>
            <p:cNvPr id="84" name="Rectangle 132">
              <a:extLst>
                <a:ext uri="{FF2B5EF4-FFF2-40B4-BE49-F238E27FC236}">
                  <a16:creationId xmlns:a16="http://schemas.microsoft.com/office/drawing/2014/main" id="{5F778D82-9939-3C47-ACCA-8AA8A9C27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7030" y="1438303"/>
              <a:ext cx="2000780" cy="1639805"/>
            </a:xfrm>
            <a:prstGeom prst="rect">
              <a:avLst/>
            </a:prstGeom>
            <a:solidFill>
              <a:srgbClr val="1171FF">
                <a:alpha val="40000"/>
              </a:srgbClr>
            </a:solidFill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145963" tIns="72980" rIns="145963" bIns="72980" anchor="ctr"/>
            <a:lstStyle/>
            <a:p>
              <a:pPr algn="ctr" defTabSz="144740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33" kern="0">
                <a:solidFill>
                  <a:srgbClr val="000000"/>
                </a:solidFill>
                <a:latin typeface="CiscoSansTT" panose="020B0503020201020303" pitchFamily="34" charset="0"/>
                <a:cs typeface="CiscoSansTT" panose="020B0503020201020303" pitchFamily="34" charset="0"/>
              </a:endParaRPr>
            </a:p>
          </p:txBody>
        </p:sp>
        <p:sp>
          <p:nvSpPr>
            <p:cNvPr id="85" name="TextBox 176">
              <a:extLst>
                <a:ext uri="{FF2B5EF4-FFF2-40B4-BE49-F238E27FC236}">
                  <a16:creationId xmlns:a16="http://schemas.microsoft.com/office/drawing/2014/main" id="{762EE096-74DB-1348-B299-DC73F5DCCEF4}"/>
                </a:ext>
              </a:extLst>
            </p:cNvPr>
            <p:cNvSpPr txBox="1"/>
            <p:nvPr/>
          </p:nvSpPr>
          <p:spPr>
            <a:xfrm>
              <a:off x="6687143" y="2816498"/>
              <a:ext cx="1082744" cy="261657"/>
            </a:xfrm>
            <a:prstGeom prst="rect">
              <a:avLst/>
            </a:prstGeom>
            <a:noFill/>
          </p:spPr>
          <p:txBody>
            <a:bodyPr wrap="none" lIns="121917" tIns="60959" rIns="121917" bIns="60959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7" kern="0">
                  <a:solidFill>
                    <a:srgbClr val="000000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Fabric Interface</a:t>
              </a:r>
            </a:p>
          </p:txBody>
        </p:sp>
        <p:sp>
          <p:nvSpPr>
            <p:cNvPr id="86" name="TextBox 177">
              <a:extLst>
                <a:ext uri="{FF2B5EF4-FFF2-40B4-BE49-F238E27FC236}">
                  <a16:creationId xmlns:a16="http://schemas.microsoft.com/office/drawing/2014/main" id="{B489EDA1-0D1B-984C-AE3A-B86D4DAD742F}"/>
                </a:ext>
              </a:extLst>
            </p:cNvPr>
            <p:cNvSpPr txBox="1"/>
            <p:nvPr/>
          </p:nvSpPr>
          <p:spPr>
            <a:xfrm>
              <a:off x="6613208" y="1438303"/>
              <a:ext cx="1230621" cy="261657"/>
            </a:xfrm>
            <a:prstGeom prst="rect">
              <a:avLst/>
            </a:prstGeom>
            <a:noFill/>
          </p:spPr>
          <p:txBody>
            <a:bodyPr wrap="none" lIns="121917" tIns="60959" rIns="121917" bIns="60959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67" kern="0">
                  <a:solidFill>
                    <a:srgbClr val="000000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Network Interface</a:t>
              </a:r>
            </a:p>
          </p:txBody>
        </p:sp>
        <p:grpSp>
          <p:nvGrpSpPr>
            <p:cNvPr id="87" name="Group 213">
              <a:extLst>
                <a:ext uri="{FF2B5EF4-FFF2-40B4-BE49-F238E27FC236}">
                  <a16:creationId xmlns:a16="http://schemas.microsoft.com/office/drawing/2014/main" id="{F543833D-D34E-A440-8AA9-E46B6037BD51}"/>
                </a:ext>
              </a:extLst>
            </p:cNvPr>
            <p:cNvGrpSpPr/>
            <p:nvPr/>
          </p:nvGrpSpPr>
          <p:grpSpPr>
            <a:xfrm>
              <a:off x="6480574" y="3093154"/>
              <a:ext cx="1495884" cy="238984"/>
              <a:chOff x="6593495" y="4196935"/>
              <a:chExt cx="1495884" cy="238984"/>
            </a:xfrm>
          </p:grpSpPr>
          <p:cxnSp>
            <p:nvCxnSpPr>
              <p:cNvPr id="135" name="Straight Arrow Connector 350">
                <a:extLst>
                  <a:ext uri="{FF2B5EF4-FFF2-40B4-BE49-F238E27FC236}">
                    <a16:creationId xmlns:a16="http://schemas.microsoft.com/office/drawing/2014/main" id="{FE699358-DD80-C742-8178-02AEF6C938E7}"/>
                  </a:ext>
                </a:extLst>
              </p:cNvPr>
              <p:cNvCxnSpPr/>
              <p:nvPr/>
            </p:nvCxnSpPr>
            <p:spPr>
              <a:xfrm>
                <a:off x="6593495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36" name="Straight Arrow Connector 351">
                <a:extLst>
                  <a:ext uri="{FF2B5EF4-FFF2-40B4-BE49-F238E27FC236}">
                    <a16:creationId xmlns:a16="http://schemas.microsoft.com/office/drawing/2014/main" id="{BD6F001D-FFFD-214D-99C5-6D9C5253E616}"/>
                  </a:ext>
                </a:extLst>
              </p:cNvPr>
              <p:cNvCxnSpPr/>
              <p:nvPr/>
            </p:nvCxnSpPr>
            <p:spPr>
              <a:xfrm>
                <a:off x="6842809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37" name="Straight Arrow Connector 352">
                <a:extLst>
                  <a:ext uri="{FF2B5EF4-FFF2-40B4-BE49-F238E27FC236}">
                    <a16:creationId xmlns:a16="http://schemas.microsoft.com/office/drawing/2014/main" id="{8357DA65-392C-E649-9A9C-20CBE100B09B}"/>
                  </a:ext>
                </a:extLst>
              </p:cNvPr>
              <p:cNvCxnSpPr/>
              <p:nvPr/>
            </p:nvCxnSpPr>
            <p:spPr>
              <a:xfrm>
                <a:off x="7092123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38" name="Straight Arrow Connector 353">
                <a:extLst>
                  <a:ext uri="{FF2B5EF4-FFF2-40B4-BE49-F238E27FC236}">
                    <a16:creationId xmlns:a16="http://schemas.microsoft.com/office/drawing/2014/main" id="{A7DA012A-928A-9449-A192-57CB45AC3057}"/>
                  </a:ext>
                </a:extLst>
              </p:cNvPr>
              <p:cNvCxnSpPr/>
              <p:nvPr/>
            </p:nvCxnSpPr>
            <p:spPr>
              <a:xfrm>
                <a:off x="7590751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39" name="Straight Arrow Connector 354">
                <a:extLst>
                  <a:ext uri="{FF2B5EF4-FFF2-40B4-BE49-F238E27FC236}">
                    <a16:creationId xmlns:a16="http://schemas.microsoft.com/office/drawing/2014/main" id="{83EB7229-3881-D443-ADB8-69DED3F27E33}"/>
                  </a:ext>
                </a:extLst>
              </p:cNvPr>
              <p:cNvCxnSpPr/>
              <p:nvPr/>
            </p:nvCxnSpPr>
            <p:spPr>
              <a:xfrm>
                <a:off x="7341437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40" name="Straight Arrow Connector 355">
                <a:extLst>
                  <a:ext uri="{FF2B5EF4-FFF2-40B4-BE49-F238E27FC236}">
                    <a16:creationId xmlns:a16="http://schemas.microsoft.com/office/drawing/2014/main" id="{9C89FD96-9F92-B142-9C02-2E2B2AC36AC9}"/>
                  </a:ext>
                </a:extLst>
              </p:cNvPr>
              <p:cNvCxnSpPr/>
              <p:nvPr/>
            </p:nvCxnSpPr>
            <p:spPr>
              <a:xfrm>
                <a:off x="7840065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41" name="Straight Arrow Connector 356">
                <a:extLst>
                  <a:ext uri="{FF2B5EF4-FFF2-40B4-BE49-F238E27FC236}">
                    <a16:creationId xmlns:a16="http://schemas.microsoft.com/office/drawing/2014/main" id="{4A96E241-9097-6C42-B4BF-1BC13D15DA16}"/>
                  </a:ext>
                </a:extLst>
              </p:cNvPr>
              <p:cNvCxnSpPr/>
              <p:nvPr/>
            </p:nvCxnSpPr>
            <p:spPr>
              <a:xfrm>
                <a:off x="8089379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42" name="Straight Arrow Connector 357">
                <a:extLst>
                  <a:ext uri="{FF2B5EF4-FFF2-40B4-BE49-F238E27FC236}">
                    <a16:creationId xmlns:a16="http://schemas.microsoft.com/office/drawing/2014/main" id="{14A3F79F-834F-F149-B74E-F42230A5108D}"/>
                  </a:ext>
                </a:extLst>
              </p:cNvPr>
              <p:cNvCxnSpPr/>
              <p:nvPr/>
            </p:nvCxnSpPr>
            <p:spPr>
              <a:xfrm>
                <a:off x="6718152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43" name="Straight Arrow Connector 358">
                <a:extLst>
                  <a:ext uri="{FF2B5EF4-FFF2-40B4-BE49-F238E27FC236}">
                    <a16:creationId xmlns:a16="http://schemas.microsoft.com/office/drawing/2014/main" id="{4C8F8F6B-4549-A44F-A520-5DD0F3150CA8}"/>
                  </a:ext>
                </a:extLst>
              </p:cNvPr>
              <p:cNvCxnSpPr/>
              <p:nvPr/>
            </p:nvCxnSpPr>
            <p:spPr>
              <a:xfrm>
                <a:off x="6967466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44" name="Straight Arrow Connector 359">
                <a:extLst>
                  <a:ext uri="{FF2B5EF4-FFF2-40B4-BE49-F238E27FC236}">
                    <a16:creationId xmlns:a16="http://schemas.microsoft.com/office/drawing/2014/main" id="{5CDEB5E1-C738-7540-89CB-30183A908B08}"/>
                  </a:ext>
                </a:extLst>
              </p:cNvPr>
              <p:cNvCxnSpPr/>
              <p:nvPr/>
            </p:nvCxnSpPr>
            <p:spPr>
              <a:xfrm>
                <a:off x="7216780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45" name="Straight Arrow Connector 360">
                <a:extLst>
                  <a:ext uri="{FF2B5EF4-FFF2-40B4-BE49-F238E27FC236}">
                    <a16:creationId xmlns:a16="http://schemas.microsoft.com/office/drawing/2014/main" id="{01301689-B495-C84D-8E28-DE876203896A}"/>
                  </a:ext>
                </a:extLst>
              </p:cNvPr>
              <p:cNvCxnSpPr/>
              <p:nvPr/>
            </p:nvCxnSpPr>
            <p:spPr>
              <a:xfrm>
                <a:off x="7715408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46" name="Straight Arrow Connector 361">
                <a:extLst>
                  <a:ext uri="{FF2B5EF4-FFF2-40B4-BE49-F238E27FC236}">
                    <a16:creationId xmlns:a16="http://schemas.microsoft.com/office/drawing/2014/main" id="{1AF13E2E-69F1-0F47-B65B-32BAB8956533}"/>
                  </a:ext>
                </a:extLst>
              </p:cNvPr>
              <p:cNvCxnSpPr/>
              <p:nvPr/>
            </p:nvCxnSpPr>
            <p:spPr>
              <a:xfrm>
                <a:off x="7466094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47" name="Straight Arrow Connector 362">
                <a:extLst>
                  <a:ext uri="{FF2B5EF4-FFF2-40B4-BE49-F238E27FC236}">
                    <a16:creationId xmlns:a16="http://schemas.microsoft.com/office/drawing/2014/main" id="{3DCEBC14-76B6-1C47-A206-4FDF8A6B3F20}"/>
                  </a:ext>
                </a:extLst>
              </p:cNvPr>
              <p:cNvCxnSpPr/>
              <p:nvPr/>
            </p:nvCxnSpPr>
            <p:spPr>
              <a:xfrm>
                <a:off x="7964722" y="4196935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</p:grpSp>
        <p:grpSp>
          <p:nvGrpSpPr>
            <p:cNvPr id="88" name="Group 214">
              <a:extLst>
                <a:ext uri="{FF2B5EF4-FFF2-40B4-BE49-F238E27FC236}">
                  <a16:creationId xmlns:a16="http://schemas.microsoft.com/office/drawing/2014/main" id="{E15086C2-8BA8-F44F-ACBD-5A467C15D34D}"/>
                </a:ext>
              </a:extLst>
            </p:cNvPr>
            <p:cNvGrpSpPr/>
            <p:nvPr/>
          </p:nvGrpSpPr>
          <p:grpSpPr>
            <a:xfrm>
              <a:off x="6480574" y="1192240"/>
              <a:ext cx="1495884" cy="238984"/>
              <a:chOff x="6595019" y="2296021"/>
              <a:chExt cx="1495884" cy="238984"/>
            </a:xfrm>
          </p:grpSpPr>
          <p:cxnSp>
            <p:nvCxnSpPr>
              <p:cNvPr id="122" name="Straight Arrow Connector 337">
                <a:extLst>
                  <a:ext uri="{FF2B5EF4-FFF2-40B4-BE49-F238E27FC236}">
                    <a16:creationId xmlns:a16="http://schemas.microsoft.com/office/drawing/2014/main" id="{E3D6FB7E-2E77-3B46-9C95-CFE90A3601AA}"/>
                  </a:ext>
                </a:extLst>
              </p:cNvPr>
              <p:cNvCxnSpPr/>
              <p:nvPr/>
            </p:nvCxnSpPr>
            <p:spPr>
              <a:xfrm>
                <a:off x="6595019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23" name="Straight Arrow Connector 338">
                <a:extLst>
                  <a:ext uri="{FF2B5EF4-FFF2-40B4-BE49-F238E27FC236}">
                    <a16:creationId xmlns:a16="http://schemas.microsoft.com/office/drawing/2014/main" id="{302FF402-5BE0-1841-BC6B-199088159B1A}"/>
                  </a:ext>
                </a:extLst>
              </p:cNvPr>
              <p:cNvCxnSpPr/>
              <p:nvPr/>
            </p:nvCxnSpPr>
            <p:spPr>
              <a:xfrm>
                <a:off x="6844333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24" name="Straight Arrow Connector 339">
                <a:extLst>
                  <a:ext uri="{FF2B5EF4-FFF2-40B4-BE49-F238E27FC236}">
                    <a16:creationId xmlns:a16="http://schemas.microsoft.com/office/drawing/2014/main" id="{504BA6AF-490E-3E45-91C9-6FD7D72AA34C}"/>
                  </a:ext>
                </a:extLst>
              </p:cNvPr>
              <p:cNvCxnSpPr/>
              <p:nvPr/>
            </p:nvCxnSpPr>
            <p:spPr>
              <a:xfrm>
                <a:off x="7093647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25" name="Straight Arrow Connector 340">
                <a:extLst>
                  <a:ext uri="{FF2B5EF4-FFF2-40B4-BE49-F238E27FC236}">
                    <a16:creationId xmlns:a16="http://schemas.microsoft.com/office/drawing/2014/main" id="{7E1F0B16-661C-5345-897A-273DB45C16AB}"/>
                  </a:ext>
                </a:extLst>
              </p:cNvPr>
              <p:cNvCxnSpPr/>
              <p:nvPr/>
            </p:nvCxnSpPr>
            <p:spPr>
              <a:xfrm>
                <a:off x="7592275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26" name="Straight Arrow Connector 341">
                <a:extLst>
                  <a:ext uri="{FF2B5EF4-FFF2-40B4-BE49-F238E27FC236}">
                    <a16:creationId xmlns:a16="http://schemas.microsoft.com/office/drawing/2014/main" id="{4E3720F4-999B-B54A-851A-CF889C9ED2A0}"/>
                  </a:ext>
                </a:extLst>
              </p:cNvPr>
              <p:cNvCxnSpPr/>
              <p:nvPr/>
            </p:nvCxnSpPr>
            <p:spPr>
              <a:xfrm>
                <a:off x="7342961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27" name="Straight Arrow Connector 342">
                <a:extLst>
                  <a:ext uri="{FF2B5EF4-FFF2-40B4-BE49-F238E27FC236}">
                    <a16:creationId xmlns:a16="http://schemas.microsoft.com/office/drawing/2014/main" id="{73AA0214-B5A5-4346-884A-CFB8EC66814F}"/>
                  </a:ext>
                </a:extLst>
              </p:cNvPr>
              <p:cNvCxnSpPr/>
              <p:nvPr/>
            </p:nvCxnSpPr>
            <p:spPr>
              <a:xfrm>
                <a:off x="7841589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28" name="Straight Arrow Connector 343">
                <a:extLst>
                  <a:ext uri="{FF2B5EF4-FFF2-40B4-BE49-F238E27FC236}">
                    <a16:creationId xmlns:a16="http://schemas.microsoft.com/office/drawing/2014/main" id="{268CECF0-DF8B-644B-A5B3-7D33694B04F3}"/>
                  </a:ext>
                </a:extLst>
              </p:cNvPr>
              <p:cNvCxnSpPr/>
              <p:nvPr/>
            </p:nvCxnSpPr>
            <p:spPr>
              <a:xfrm>
                <a:off x="8090903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29" name="Straight Arrow Connector 344">
                <a:extLst>
                  <a:ext uri="{FF2B5EF4-FFF2-40B4-BE49-F238E27FC236}">
                    <a16:creationId xmlns:a16="http://schemas.microsoft.com/office/drawing/2014/main" id="{00C20F2F-B088-3540-BDD7-D01209E12D44}"/>
                  </a:ext>
                </a:extLst>
              </p:cNvPr>
              <p:cNvCxnSpPr/>
              <p:nvPr/>
            </p:nvCxnSpPr>
            <p:spPr>
              <a:xfrm>
                <a:off x="6719676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30" name="Straight Arrow Connector 345">
                <a:extLst>
                  <a:ext uri="{FF2B5EF4-FFF2-40B4-BE49-F238E27FC236}">
                    <a16:creationId xmlns:a16="http://schemas.microsoft.com/office/drawing/2014/main" id="{3264F2F9-BECA-9B44-A9EA-6A878615AB0E}"/>
                  </a:ext>
                </a:extLst>
              </p:cNvPr>
              <p:cNvCxnSpPr/>
              <p:nvPr/>
            </p:nvCxnSpPr>
            <p:spPr>
              <a:xfrm>
                <a:off x="6968990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31" name="Straight Arrow Connector 346">
                <a:extLst>
                  <a:ext uri="{FF2B5EF4-FFF2-40B4-BE49-F238E27FC236}">
                    <a16:creationId xmlns:a16="http://schemas.microsoft.com/office/drawing/2014/main" id="{710E6CC5-2BC8-A744-854E-0A39774553BA}"/>
                  </a:ext>
                </a:extLst>
              </p:cNvPr>
              <p:cNvCxnSpPr/>
              <p:nvPr/>
            </p:nvCxnSpPr>
            <p:spPr>
              <a:xfrm>
                <a:off x="7218304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32" name="Straight Arrow Connector 347">
                <a:extLst>
                  <a:ext uri="{FF2B5EF4-FFF2-40B4-BE49-F238E27FC236}">
                    <a16:creationId xmlns:a16="http://schemas.microsoft.com/office/drawing/2014/main" id="{521685E8-9762-E543-AF49-7FE963C5276D}"/>
                  </a:ext>
                </a:extLst>
              </p:cNvPr>
              <p:cNvCxnSpPr/>
              <p:nvPr/>
            </p:nvCxnSpPr>
            <p:spPr>
              <a:xfrm>
                <a:off x="7716932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33" name="Straight Arrow Connector 348">
                <a:extLst>
                  <a:ext uri="{FF2B5EF4-FFF2-40B4-BE49-F238E27FC236}">
                    <a16:creationId xmlns:a16="http://schemas.microsoft.com/office/drawing/2014/main" id="{4D6713BE-93CE-4D48-83C7-139005A37B46}"/>
                  </a:ext>
                </a:extLst>
              </p:cNvPr>
              <p:cNvCxnSpPr/>
              <p:nvPr/>
            </p:nvCxnSpPr>
            <p:spPr>
              <a:xfrm>
                <a:off x="7467618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  <p:cxnSp>
            <p:nvCxnSpPr>
              <p:cNvPr id="134" name="Straight Arrow Connector 349">
                <a:extLst>
                  <a:ext uri="{FF2B5EF4-FFF2-40B4-BE49-F238E27FC236}">
                    <a16:creationId xmlns:a16="http://schemas.microsoft.com/office/drawing/2014/main" id="{B2404CED-D0FE-0746-98E7-10E26B24DB31}"/>
                  </a:ext>
                </a:extLst>
              </p:cNvPr>
              <p:cNvCxnSpPr/>
              <p:nvPr/>
            </p:nvCxnSpPr>
            <p:spPr>
              <a:xfrm>
                <a:off x="7966246" y="2296021"/>
                <a:ext cx="0" cy="238984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214794">
                    <a:lumMod val="50000"/>
                  </a:srgbClr>
                </a:solidFill>
                <a:prstDash val="solid"/>
                <a:headEnd type="triangle" w="med" len="sm"/>
                <a:tailEnd type="triangle" w="med" len="sm"/>
              </a:ln>
              <a:effectLst/>
            </p:spPr>
          </p:cxnSp>
        </p:grpSp>
        <p:grpSp>
          <p:nvGrpSpPr>
            <p:cNvPr id="89" name="Group 234">
              <a:extLst>
                <a:ext uri="{FF2B5EF4-FFF2-40B4-BE49-F238E27FC236}">
                  <a16:creationId xmlns:a16="http://schemas.microsoft.com/office/drawing/2014/main" id="{2B90CFEB-0878-334E-AB67-00D25FD35E1C}"/>
                </a:ext>
              </a:extLst>
            </p:cNvPr>
            <p:cNvGrpSpPr/>
            <p:nvPr/>
          </p:nvGrpSpPr>
          <p:grpSpPr>
            <a:xfrm>
              <a:off x="6358210" y="2570267"/>
              <a:ext cx="1628725" cy="235106"/>
              <a:chOff x="6469994" y="3674053"/>
              <a:chExt cx="1628725" cy="235106"/>
            </a:xfrm>
          </p:grpSpPr>
          <p:sp>
            <p:nvSpPr>
              <p:cNvPr id="120" name="TextBox 335">
                <a:extLst>
                  <a:ext uri="{FF2B5EF4-FFF2-40B4-BE49-F238E27FC236}">
                    <a16:creationId xmlns:a16="http://schemas.microsoft.com/office/drawing/2014/main" id="{3FCFBE06-5CF6-7F41-AFCE-E97D92069656}"/>
                  </a:ext>
                </a:extLst>
              </p:cNvPr>
              <p:cNvSpPr txBox="1"/>
              <p:nvPr/>
            </p:nvSpPr>
            <p:spPr>
              <a:xfrm>
                <a:off x="6469994" y="3674053"/>
                <a:ext cx="507591" cy="223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33" kern="0">
                    <a:solidFill>
                      <a:srgbClr val="000000"/>
                    </a:solidFill>
                    <a:latin typeface="CiscoSansTT" panose="020B0503020201020303" pitchFamily="34" charset="0"/>
                    <a:cs typeface="CiscoSansTT" panose="020B0503020201020303" pitchFamily="34" charset="0"/>
                  </a:rPr>
                  <a:t>Ingress</a:t>
                </a:r>
              </a:p>
            </p:txBody>
          </p:sp>
          <p:sp>
            <p:nvSpPr>
              <p:cNvPr id="121" name="TextBox 336">
                <a:extLst>
                  <a:ext uri="{FF2B5EF4-FFF2-40B4-BE49-F238E27FC236}">
                    <a16:creationId xmlns:a16="http://schemas.microsoft.com/office/drawing/2014/main" id="{577F1033-278D-DC4B-B18F-4D649A9F6C4F}"/>
                  </a:ext>
                </a:extLst>
              </p:cNvPr>
              <p:cNvSpPr txBox="1"/>
              <p:nvPr/>
            </p:nvSpPr>
            <p:spPr>
              <a:xfrm>
                <a:off x="7628398" y="3686068"/>
                <a:ext cx="470321" cy="223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333" kern="0">
                    <a:solidFill>
                      <a:srgbClr val="000000"/>
                    </a:solidFill>
                    <a:latin typeface="CiscoSansTT" panose="020B0503020201020303" pitchFamily="34" charset="0"/>
                    <a:cs typeface="CiscoSansTT" panose="020B0503020201020303" pitchFamily="34" charset="0"/>
                  </a:rPr>
                  <a:t>Egress</a:t>
                </a:r>
              </a:p>
            </p:txBody>
          </p:sp>
        </p:grpSp>
        <p:grpSp>
          <p:nvGrpSpPr>
            <p:cNvPr id="90" name="Group 245">
              <a:extLst>
                <a:ext uri="{FF2B5EF4-FFF2-40B4-BE49-F238E27FC236}">
                  <a16:creationId xmlns:a16="http://schemas.microsoft.com/office/drawing/2014/main" id="{C5FB0C7A-EF8E-7E46-A6A4-4D4915030F23}"/>
                </a:ext>
              </a:extLst>
            </p:cNvPr>
            <p:cNvGrpSpPr/>
            <p:nvPr/>
          </p:nvGrpSpPr>
          <p:grpSpPr>
            <a:xfrm>
              <a:off x="6288399" y="1744037"/>
              <a:ext cx="721144" cy="843497"/>
              <a:chOff x="6399571" y="2847818"/>
              <a:chExt cx="721144" cy="843497"/>
            </a:xfrm>
          </p:grpSpPr>
          <p:sp>
            <p:nvSpPr>
              <p:cNvPr id="109" name="Rectangle 132">
                <a:extLst>
                  <a:ext uri="{FF2B5EF4-FFF2-40B4-BE49-F238E27FC236}">
                    <a16:creationId xmlns:a16="http://schemas.microsoft.com/office/drawing/2014/main" id="{397F1383-D725-6646-B73E-DABF92738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99571" y="2847818"/>
                <a:ext cx="721144" cy="843497"/>
              </a:xfrm>
              <a:prstGeom prst="rect">
                <a:avLst/>
              </a:prstGeom>
              <a:solidFill>
                <a:srgbClr val="1171FF">
                  <a:alpha val="40000"/>
                </a:srgbClr>
              </a:solidFill>
              <a:ln w="12700" cap="rnd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145965" tIns="72981" rIns="145965" bIns="72981" anchor="ctr"/>
              <a:lstStyle/>
              <a:p>
                <a:pPr algn="ctr" defTabSz="144740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33" kern="0">
                  <a:solidFill>
                    <a:srgbClr val="000000"/>
                  </a:solidFill>
                  <a:latin typeface="CiscoSansTT" panose="020B0503020201020303" pitchFamily="34" charset="0"/>
                  <a:cs typeface="CiscoSansTT" panose="020B0503020201020303" pitchFamily="34" charset="0"/>
                </a:endParaRPr>
              </a:p>
            </p:txBody>
          </p:sp>
          <p:grpSp>
            <p:nvGrpSpPr>
              <p:cNvPr id="110" name="Group 324">
                <a:extLst>
                  <a:ext uri="{FF2B5EF4-FFF2-40B4-BE49-F238E27FC236}">
                    <a16:creationId xmlns:a16="http://schemas.microsoft.com/office/drawing/2014/main" id="{EDA9F055-BC55-1E48-A86A-70826D7D6F59}"/>
                  </a:ext>
                </a:extLst>
              </p:cNvPr>
              <p:cNvGrpSpPr/>
              <p:nvPr/>
            </p:nvGrpSpPr>
            <p:grpSpPr>
              <a:xfrm>
                <a:off x="6441114" y="3433670"/>
                <a:ext cx="638058" cy="229443"/>
                <a:chOff x="6441114" y="3433670"/>
                <a:chExt cx="638058" cy="229443"/>
              </a:xfrm>
            </p:grpSpPr>
            <p:grpSp>
              <p:nvGrpSpPr>
                <p:cNvPr id="116" name="Group 331">
                  <a:extLst>
                    <a:ext uri="{FF2B5EF4-FFF2-40B4-BE49-F238E27FC236}">
                      <a16:creationId xmlns:a16="http://schemas.microsoft.com/office/drawing/2014/main" id="{BD2B31DA-5F2B-CD4C-996C-110D74CF6EBB}"/>
                    </a:ext>
                  </a:extLst>
                </p:cNvPr>
                <p:cNvGrpSpPr/>
                <p:nvPr/>
              </p:nvGrpSpPr>
              <p:grpSpPr>
                <a:xfrm>
                  <a:off x="6462792" y="3457520"/>
                  <a:ext cx="594703" cy="181742"/>
                  <a:chOff x="6444232" y="3113925"/>
                  <a:chExt cx="594703" cy="181742"/>
                </a:xfrm>
              </p:grpSpPr>
              <p:sp>
                <p:nvSpPr>
                  <p:cNvPr id="118" name="Rectangle 132">
                    <a:extLst>
                      <a:ext uri="{FF2B5EF4-FFF2-40B4-BE49-F238E27FC236}">
                        <a16:creationId xmlns:a16="http://schemas.microsoft.com/office/drawing/2014/main" id="{0947E653-BDF8-674C-98C4-9E5C2839D77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44232" y="3113925"/>
                    <a:ext cx="262673" cy="181742"/>
                  </a:xfrm>
                  <a:prstGeom prst="rect">
                    <a:avLst/>
                  </a:prstGeom>
                  <a:solidFill>
                    <a:srgbClr val="99CCFF">
                      <a:alpha val="80000"/>
                    </a:srgbClr>
                  </a:solidFill>
                  <a:ln w="12700" cap="rnd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lIns="0" tIns="54748" rIns="0" bIns="54748" anchor="ctr"/>
                  <a:lstStyle/>
                  <a:p>
                    <a:pPr algn="ctr" defTabSz="1085742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933" kern="0">
                        <a:solidFill>
                          <a:srgbClr val="000000"/>
                        </a:solidFill>
                        <a:latin typeface="CiscoSansTT" panose="020B0503020201020303" pitchFamily="34" charset="0"/>
                        <a:cs typeface="CiscoSansTT" panose="020B0503020201020303" pitchFamily="34" charset="0"/>
                      </a:rPr>
                      <a:t>PP</a:t>
                    </a:r>
                  </a:p>
                </p:txBody>
              </p:sp>
              <p:sp>
                <p:nvSpPr>
                  <p:cNvPr id="119" name="Rectangle 132">
                    <a:extLst>
                      <a:ext uri="{FF2B5EF4-FFF2-40B4-BE49-F238E27FC236}">
                        <a16:creationId xmlns:a16="http://schemas.microsoft.com/office/drawing/2014/main" id="{2CF63C18-F778-514D-98CB-D828309928E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76262" y="3113925"/>
                    <a:ext cx="262673" cy="181742"/>
                  </a:xfrm>
                  <a:prstGeom prst="rect">
                    <a:avLst/>
                  </a:prstGeom>
                  <a:solidFill>
                    <a:srgbClr val="99CCFF">
                      <a:alpha val="80000"/>
                    </a:srgbClr>
                  </a:solidFill>
                  <a:ln w="12700" cap="rnd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lIns="0" tIns="54748" rIns="0" bIns="54748" anchor="ctr"/>
                  <a:lstStyle/>
                  <a:p>
                    <a:pPr algn="ctr" defTabSz="1085742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933" kern="0">
                        <a:solidFill>
                          <a:srgbClr val="000000"/>
                        </a:solidFill>
                        <a:latin typeface="CiscoSansTT" panose="020B0503020201020303" pitchFamily="34" charset="0"/>
                        <a:cs typeface="CiscoSansTT" panose="020B0503020201020303" pitchFamily="34" charset="0"/>
                      </a:rPr>
                      <a:t>TM</a:t>
                    </a:r>
                  </a:p>
                </p:txBody>
              </p:sp>
            </p:grpSp>
            <p:sp>
              <p:nvSpPr>
                <p:cNvPr id="117" name="Rounded Rectangle 332">
                  <a:extLst>
                    <a:ext uri="{FF2B5EF4-FFF2-40B4-BE49-F238E27FC236}">
                      <a16:creationId xmlns:a16="http://schemas.microsoft.com/office/drawing/2014/main" id="{CBB556F5-8241-CF41-9901-EB2709C344BD}"/>
                    </a:ext>
                  </a:extLst>
                </p:cNvPr>
                <p:cNvSpPr/>
                <p:nvPr/>
              </p:nvSpPr>
              <p:spPr>
                <a:xfrm>
                  <a:off x="6441114" y="3433670"/>
                  <a:ext cx="638058" cy="229443"/>
                </a:xfrm>
                <a:prstGeom prst="roundRect">
                  <a:avLst>
                    <a:gd name="adj" fmla="val 9203"/>
                  </a:avLst>
                </a:prstGeom>
                <a:noFill/>
                <a:ln w="9525" cap="flat" cmpd="sng" algn="ctr">
                  <a:solidFill>
                    <a:srgbClr val="111111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400" kern="0">
                    <a:solidFill>
                      <a:srgbClr val="FFFFFF"/>
                    </a:solidFill>
                    <a:latin typeface="CiscoSansTT" panose="020B0503020201020303" pitchFamily="34" charset="0"/>
                    <a:cs typeface="CiscoSansTT" panose="020B0503020201020303" pitchFamily="34" charset="0"/>
                  </a:endParaRPr>
                </a:p>
              </p:txBody>
            </p:sp>
          </p:grpSp>
          <p:grpSp>
            <p:nvGrpSpPr>
              <p:cNvPr id="111" name="Group 325">
                <a:extLst>
                  <a:ext uri="{FF2B5EF4-FFF2-40B4-BE49-F238E27FC236}">
                    <a16:creationId xmlns:a16="http://schemas.microsoft.com/office/drawing/2014/main" id="{A7CC00E8-09A5-354D-A4E1-A0AF8F08C8E2}"/>
                  </a:ext>
                </a:extLst>
              </p:cNvPr>
              <p:cNvGrpSpPr/>
              <p:nvPr/>
            </p:nvGrpSpPr>
            <p:grpSpPr>
              <a:xfrm>
                <a:off x="6441114" y="2896332"/>
                <a:ext cx="638058" cy="229443"/>
                <a:chOff x="6441114" y="2896332"/>
                <a:chExt cx="638058" cy="229443"/>
              </a:xfrm>
            </p:grpSpPr>
            <p:grpSp>
              <p:nvGrpSpPr>
                <p:cNvPr id="112" name="Group 327">
                  <a:extLst>
                    <a:ext uri="{FF2B5EF4-FFF2-40B4-BE49-F238E27FC236}">
                      <a16:creationId xmlns:a16="http://schemas.microsoft.com/office/drawing/2014/main" id="{165860E5-6953-7441-B6A5-1D7F4FE8B7E8}"/>
                    </a:ext>
                  </a:extLst>
                </p:cNvPr>
                <p:cNvGrpSpPr/>
                <p:nvPr/>
              </p:nvGrpSpPr>
              <p:grpSpPr>
                <a:xfrm>
                  <a:off x="6462792" y="2920182"/>
                  <a:ext cx="594703" cy="181742"/>
                  <a:chOff x="6444232" y="3113925"/>
                  <a:chExt cx="594703" cy="181742"/>
                </a:xfrm>
              </p:grpSpPr>
              <p:sp>
                <p:nvSpPr>
                  <p:cNvPr id="114" name="Rectangle 132">
                    <a:extLst>
                      <a:ext uri="{FF2B5EF4-FFF2-40B4-BE49-F238E27FC236}">
                        <a16:creationId xmlns:a16="http://schemas.microsoft.com/office/drawing/2014/main" id="{5767A1FA-B649-CF4D-B2E5-4F251837FB1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44232" y="3113925"/>
                    <a:ext cx="262673" cy="181742"/>
                  </a:xfrm>
                  <a:prstGeom prst="rect">
                    <a:avLst/>
                  </a:prstGeom>
                  <a:solidFill>
                    <a:srgbClr val="99CCFF">
                      <a:alpha val="80000"/>
                    </a:srgbClr>
                  </a:solidFill>
                  <a:ln w="12700" cap="rnd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lIns="0" tIns="54748" rIns="0" bIns="54748" anchor="ctr"/>
                  <a:lstStyle/>
                  <a:p>
                    <a:pPr algn="ctr" defTabSz="1085742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933" kern="0">
                        <a:solidFill>
                          <a:srgbClr val="000000"/>
                        </a:solidFill>
                        <a:latin typeface="CiscoSansTT" panose="020B0503020201020303" pitchFamily="34" charset="0"/>
                        <a:cs typeface="CiscoSansTT" panose="020B0503020201020303" pitchFamily="34" charset="0"/>
                      </a:rPr>
                      <a:t>PP</a:t>
                    </a:r>
                  </a:p>
                </p:txBody>
              </p:sp>
              <p:sp>
                <p:nvSpPr>
                  <p:cNvPr id="115" name="Rectangle 132">
                    <a:extLst>
                      <a:ext uri="{FF2B5EF4-FFF2-40B4-BE49-F238E27FC236}">
                        <a16:creationId xmlns:a16="http://schemas.microsoft.com/office/drawing/2014/main" id="{550314D2-99F4-B145-80F1-91F6CC88D2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76262" y="3113925"/>
                    <a:ext cx="262673" cy="181742"/>
                  </a:xfrm>
                  <a:prstGeom prst="rect">
                    <a:avLst/>
                  </a:prstGeom>
                  <a:solidFill>
                    <a:srgbClr val="99CCFF">
                      <a:alpha val="80000"/>
                    </a:srgbClr>
                  </a:solidFill>
                  <a:ln w="12700" cap="rnd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lIns="0" tIns="54748" rIns="0" bIns="54748" anchor="ctr"/>
                  <a:lstStyle/>
                  <a:p>
                    <a:pPr algn="ctr" defTabSz="1085742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933" kern="0">
                        <a:solidFill>
                          <a:srgbClr val="000000"/>
                        </a:solidFill>
                        <a:latin typeface="CiscoSansTT" panose="020B0503020201020303" pitchFamily="34" charset="0"/>
                        <a:cs typeface="CiscoSansTT" panose="020B0503020201020303" pitchFamily="34" charset="0"/>
                      </a:rPr>
                      <a:t>TM</a:t>
                    </a:r>
                  </a:p>
                </p:txBody>
              </p:sp>
            </p:grpSp>
            <p:sp>
              <p:nvSpPr>
                <p:cNvPr id="113" name="Rounded Rectangle 328">
                  <a:extLst>
                    <a:ext uri="{FF2B5EF4-FFF2-40B4-BE49-F238E27FC236}">
                      <a16:creationId xmlns:a16="http://schemas.microsoft.com/office/drawing/2014/main" id="{D19CA5D5-7D9A-5645-BF9C-1421F398D5D0}"/>
                    </a:ext>
                  </a:extLst>
                </p:cNvPr>
                <p:cNvSpPr/>
                <p:nvPr/>
              </p:nvSpPr>
              <p:spPr>
                <a:xfrm>
                  <a:off x="6441114" y="2896332"/>
                  <a:ext cx="638058" cy="229443"/>
                </a:xfrm>
                <a:prstGeom prst="roundRect">
                  <a:avLst>
                    <a:gd name="adj" fmla="val 9203"/>
                  </a:avLst>
                </a:prstGeom>
                <a:noFill/>
                <a:ln w="9525" cap="flat" cmpd="sng" algn="ctr">
                  <a:solidFill>
                    <a:srgbClr val="111111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400" kern="0">
                    <a:solidFill>
                      <a:srgbClr val="FFFFFF"/>
                    </a:solidFill>
                    <a:latin typeface="CiscoSansTT" panose="020B0503020201020303" pitchFamily="34" charset="0"/>
                    <a:cs typeface="CiscoSansTT" panose="020B0503020201020303" pitchFamily="34" charset="0"/>
                  </a:endParaRPr>
                </a:p>
              </p:txBody>
            </p:sp>
          </p:grpSp>
        </p:grpSp>
        <p:grpSp>
          <p:nvGrpSpPr>
            <p:cNvPr id="91" name="Group 251">
              <a:extLst>
                <a:ext uri="{FF2B5EF4-FFF2-40B4-BE49-F238E27FC236}">
                  <a16:creationId xmlns:a16="http://schemas.microsoft.com/office/drawing/2014/main" id="{229161D6-3C31-2240-B9B5-69D502CBF055}"/>
                </a:ext>
              </a:extLst>
            </p:cNvPr>
            <p:cNvGrpSpPr/>
            <p:nvPr/>
          </p:nvGrpSpPr>
          <p:grpSpPr>
            <a:xfrm>
              <a:off x="7447491" y="1744019"/>
              <a:ext cx="721144" cy="843497"/>
              <a:chOff x="7558663" y="2847800"/>
              <a:chExt cx="721144" cy="843497"/>
            </a:xfrm>
          </p:grpSpPr>
          <p:sp>
            <p:nvSpPr>
              <p:cNvPr id="98" name="Rectangle 132">
                <a:extLst>
                  <a:ext uri="{FF2B5EF4-FFF2-40B4-BE49-F238E27FC236}">
                    <a16:creationId xmlns:a16="http://schemas.microsoft.com/office/drawing/2014/main" id="{98E23EA6-7F27-B549-A772-4532F8EE0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8663" y="2847800"/>
                <a:ext cx="721144" cy="843497"/>
              </a:xfrm>
              <a:prstGeom prst="rect">
                <a:avLst/>
              </a:prstGeom>
              <a:solidFill>
                <a:srgbClr val="1171FF">
                  <a:alpha val="40000"/>
                </a:srgbClr>
              </a:solidFill>
              <a:ln w="12700" cap="rnd" algn="ctr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lIns="145965" tIns="72981" rIns="145965" bIns="72981" anchor="ctr"/>
              <a:lstStyle/>
              <a:p>
                <a:pPr algn="ctr" defTabSz="144740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33" kern="0">
                  <a:solidFill>
                    <a:srgbClr val="000000"/>
                  </a:solidFill>
                  <a:latin typeface="CiscoSansTT" panose="020B0503020201020303" pitchFamily="34" charset="0"/>
                  <a:cs typeface="CiscoSansTT" panose="020B0503020201020303" pitchFamily="34" charset="0"/>
                </a:endParaRPr>
              </a:p>
            </p:txBody>
          </p:sp>
          <p:grpSp>
            <p:nvGrpSpPr>
              <p:cNvPr id="99" name="Group 312">
                <a:extLst>
                  <a:ext uri="{FF2B5EF4-FFF2-40B4-BE49-F238E27FC236}">
                    <a16:creationId xmlns:a16="http://schemas.microsoft.com/office/drawing/2014/main" id="{FEE9B583-44CD-2A4D-A65E-052A7A8A438D}"/>
                  </a:ext>
                </a:extLst>
              </p:cNvPr>
              <p:cNvGrpSpPr/>
              <p:nvPr/>
            </p:nvGrpSpPr>
            <p:grpSpPr>
              <a:xfrm>
                <a:off x="7600206" y="3433652"/>
                <a:ext cx="638058" cy="229443"/>
                <a:chOff x="7600206" y="3433652"/>
                <a:chExt cx="638058" cy="229443"/>
              </a:xfrm>
            </p:grpSpPr>
            <p:grpSp>
              <p:nvGrpSpPr>
                <p:cNvPr id="105" name="Group 319">
                  <a:extLst>
                    <a:ext uri="{FF2B5EF4-FFF2-40B4-BE49-F238E27FC236}">
                      <a16:creationId xmlns:a16="http://schemas.microsoft.com/office/drawing/2014/main" id="{95BE884D-3C2B-C84D-AA5A-384155C052FE}"/>
                    </a:ext>
                  </a:extLst>
                </p:cNvPr>
                <p:cNvGrpSpPr/>
                <p:nvPr/>
              </p:nvGrpSpPr>
              <p:grpSpPr>
                <a:xfrm>
                  <a:off x="7621884" y="3457502"/>
                  <a:ext cx="594703" cy="181742"/>
                  <a:chOff x="6444232" y="3113925"/>
                  <a:chExt cx="594703" cy="181742"/>
                </a:xfrm>
              </p:grpSpPr>
              <p:sp>
                <p:nvSpPr>
                  <p:cNvPr id="107" name="Rectangle 132">
                    <a:extLst>
                      <a:ext uri="{FF2B5EF4-FFF2-40B4-BE49-F238E27FC236}">
                        <a16:creationId xmlns:a16="http://schemas.microsoft.com/office/drawing/2014/main" id="{21120547-C768-1047-AEF8-EA27D16AE3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44232" y="3113925"/>
                    <a:ext cx="262673" cy="181742"/>
                  </a:xfrm>
                  <a:prstGeom prst="rect">
                    <a:avLst/>
                  </a:prstGeom>
                  <a:solidFill>
                    <a:srgbClr val="99CCFF">
                      <a:alpha val="80000"/>
                    </a:srgbClr>
                  </a:solidFill>
                  <a:ln w="12700" cap="rnd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lIns="0" tIns="54748" rIns="0" bIns="54748" anchor="ctr"/>
                  <a:lstStyle/>
                  <a:p>
                    <a:pPr algn="ctr" defTabSz="1085742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933" kern="0">
                        <a:solidFill>
                          <a:srgbClr val="000000"/>
                        </a:solidFill>
                        <a:latin typeface="CiscoSansTT" panose="020B0503020201020303" pitchFamily="34" charset="0"/>
                        <a:cs typeface="CiscoSansTT" panose="020B0503020201020303" pitchFamily="34" charset="0"/>
                      </a:rPr>
                      <a:t>PP</a:t>
                    </a:r>
                  </a:p>
                </p:txBody>
              </p:sp>
              <p:sp>
                <p:nvSpPr>
                  <p:cNvPr id="108" name="Rectangle 132">
                    <a:extLst>
                      <a:ext uri="{FF2B5EF4-FFF2-40B4-BE49-F238E27FC236}">
                        <a16:creationId xmlns:a16="http://schemas.microsoft.com/office/drawing/2014/main" id="{0D29A69D-7DA4-CB40-9E5E-C2F66445B9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76262" y="3113925"/>
                    <a:ext cx="262673" cy="181742"/>
                  </a:xfrm>
                  <a:prstGeom prst="rect">
                    <a:avLst/>
                  </a:prstGeom>
                  <a:solidFill>
                    <a:srgbClr val="99CCFF">
                      <a:alpha val="80000"/>
                    </a:srgbClr>
                  </a:solidFill>
                  <a:ln w="12700" cap="rnd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lIns="0" tIns="54748" rIns="0" bIns="54748" anchor="ctr"/>
                  <a:lstStyle/>
                  <a:p>
                    <a:pPr algn="ctr" defTabSz="1085742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933" kern="0">
                        <a:solidFill>
                          <a:srgbClr val="000000"/>
                        </a:solidFill>
                        <a:latin typeface="CiscoSansTT" panose="020B0503020201020303" pitchFamily="34" charset="0"/>
                        <a:cs typeface="CiscoSansTT" panose="020B0503020201020303" pitchFamily="34" charset="0"/>
                      </a:rPr>
                      <a:t>TM</a:t>
                    </a:r>
                  </a:p>
                </p:txBody>
              </p:sp>
            </p:grpSp>
            <p:sp>
              <p:nvSpPr>
                <p:cNvPr id="106" name="Rounded Rectangle 320">
                  <a:extLst>
                    <a:ext uri="{FF2B5EF4-FFF2-40B4-BE49-F238E27FC236}">
                      <a16:creationId xmlns:a16="http://schemas.microsoft.com/office/drawing/2014/main" id="{52840FDE-1F4D-1046-BB08-C5033E1D2B00}"/>
                    </a:ext>
                  </a:extLst>
                </p:cNvPr>
                <p:cNvSpPr/>
                <p:nvPr/>
              </p:nvSpPr>
              <p:spPr>
                <a:xfrm>
                  <a:off x="7600206" y="3433652"/>
                  <a:ext cx="638058" cy="229443"/>
                </a:xfrm>
                <a:prstGeom prst="roundRect">
                  <a:avLst>
                    <a:gd name="adj" fmla="val 9203"/>
                  </a:avLst>
                </a:prstGeom>
                <a:noFill/>
                <a:ln w="9525" cap="flat" cmpd="sng" algn="ctr">
                  <a:solidFill>
                    <a:srgbClr val="111111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400" kern="0">
                    <a:solidFill>
                      <a:srgbClr val="FFFFFF"/>
                    </a:solidFill>
                    <a:latin typeface="CiscoSansTT" panose="020B0503020201020303" pitchFamily="34" charset="0"/>
                    <a:cs typeface="CiscoSansTT" panose="020B0503020201020303" pitchFamily="34" charset="0"/>
                  </a:endParaRPr>
                </a:p>
              </p:txBody>
            </p:sp>
          </p:grpSp>
          <p:grpSp>
            <p:nvGrpSpPr>
              <p:cNvPr id="100" name="Group 313">
                <a:extLst>
                  <a:ext uri="{FF2B5EF4-FFF2-40B4-BE49-F238E27FC236}">
                    <a16:creationId xmlns:a16="http://schemas.microsoft.com/office/drawing/2014/main" id="{48AD980D-F519-EB49-AD21-1982EAAD0D91}"/>
                  </a:ext>
                </a:extLst>
              </p:cNvPr>
              <p:cNvGrpSpPr/>
              <p:nvPr/>
            </p:nvGrpSpPr>
            <p:grpSpPr>
              <a:xfrm>
                <a:off x="7600206" y="2896314"/>
                <a:ext cx="638058" cy="229443"/>
                <a:chOff x="7600206" y="2896314"/>
                <a:chExt cx="638058" cy="229443"/>
              </a:xfrm>
            </p:grpSpPr>
            <p:grpSp>
              <p:nvGrpSpPr>
                <p:cNvPr id="101" name="Group 315">
                  <a:extLst>
                    <a:ext uri="{FF2B5EF4-FFF2-40B4-BE49-F238E27FC236}">
                      <a16:creationId xmlns:a16="http://schemas.microsoft.com/office/drawing/2014/main" id="{DBBF242D-C15D-8440-AD4B-2655C53F4164}"/>
                    </a:ext>
                  </a:extLst>
                </p:cNvPr>
                <p:cNvGrpSpPr/>
                <p:nvPr/>
              </p:nvGrpSpPr>
              <p:grpSpPr>
                <a:xfrm>
                  <a:off x="7621884" y="2920164"/>
                  <a:ext cx="594703" cy="181742"/>
                  <a:chOff x="6444232" y="3113925"/>
                  <a:chExt cx="594703" cy="181742"/>
                </a:xfrm>
              </p:grpSpPr>
              <p:sp>
                <p:nvSpPr>
                  <p:cNvPr id="103" name="Rectangle 132">
                    <a:extLst>
                      <a:ext uri="{FF2B5EF4-FFF2-40B4-BE49-F238E27FC236}">
                        <a16:creationId xmlns:a16="http://schemas.microsoft.com/office/drawing/2014/main" id="{34F9BF2B-7E7D-8647-A8EB-834C438B3F7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444232" y="3113925"/>
                    <a:ext cx="262673" cy="181742"/>
                  </a:xfrm>
                  <a:prstGeom prst="rect">
                    <a:avLst/>
                  </a:prstGeom>
                  <a:solidFill>
                    <a:srgbClr val="99CCFF">
                      <a:alpha val="80000"/>
                    </a:srgbClr>
                  </a:solidFill>
                  <a:ln w="12700" cap="rnd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lIns="0" tIns="54748" rIns="0" bIns="54748" anchor="ctr"/>
                  <a:lstStyle/>
                  <a:p>
                    <a:pPr algn="ctr" defTabSz="1085742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933" kern="0">
                        <a:solidFill>
                          <a:srgbClr val="000000"/>
                        </a:solidFill>
                        <a:latin typeface="CiscoSansTT" panose="020B0503020201020303" pitchFamily="34" charset="0"/>
                        <a:cs typeface="CiscoSansTT" panose="020B0503020201020303" pitchFamily="34" charset="0"/>
                      </a:rPr>
                      <a:t>PP</a:t>
                    </a:r>
                  </a:p>
                </p:txBody>
              </p:sp>
              <p:sp>
                <p:nvSpPr>
                  <p:cNvPr id="104" name="Rectangle 132">
                    <a:extLst>
                      <a:ext uri="{FF2B5EF4-FFF2-40B4-BE49-F238E27FC236}">
                        <a16:creationId xmlns:a16="http://schemas.microsoft.com/office/drawing/2014/main" id="{4A0C6F07-85C6-514C-8F29-382A121350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776262" y="3113925"/>
                    <a:ext cx="262673" cy="181742"/>
                  </a:xfrm>
                  <a:prstGeom prst="rect">
                    <a:avLst/>
                  </a:prstGeom>
                  <a:solidFill>
                    <a:srgbClr val="99CCFF">
                      <a:alpha val="80000"/>
                    </a:srgbClr>
                  </a:solidFill>
                  <a:ln w="12700" cap="rnd" algn="ctr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lIns="0" tIns="54748" rIns="0" bIns="54748" anchor="ctr"/>
                  <a:lstStyle/>
                  <a:p>
                    <a:pPr algn="ctr" defTabSz="1085742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r>
                      <a:rPr lang="en-US" sz="933" kern="0">
                        <a:solidFill>
                          <a:srgbClr val="000000"/>
                        </a:solidFill>
                        <a:latin typeface="CiscoSansTT" panose="020B0503020201020303" pitchFamily="34" charset="0"/>
                        <a:cs typeface="CiscoSansTT" panose="020B0503020201020303" pitchFamily="34" charset="0"/>
                      </a:rPr>
                      <a:t>TM</a:t>
                    </a:r>
                  </a:p>
                </p:txBody>
              </p:sp>
            </p:grpSp>
            <p:sp>
              <p:nvSpPr>
                <p:cNvPr id="102" name="Rounded Rectangle 316">
                  <a:extLst>
                    <a:ext uri="{FF2B5EF4-FFF2-40B4-BE49-F238E27FC236}">
                      <a16:creationId xmlns:a16="http://schemas.microsoft.com/office/drawing/2014/main" id="{A0C7C43A-05DA-7347-B693-D912A9CB0BFD}"/>
                    </a:ext>
                  </a:extLst>
                </p:cNvPr>
                <p:cNvSpPr/>
                <p:nvPr/>
              </p:nvSpPr>
              <p:spPr>
                <a:xfrm>
                  <a:off x="7600206" y="2896314"/>
                  <a:ext cx="638058" cy="229443"/>
                </a:xfrm>
                <a:prstGeom prst="roundRect">
                  <a:avLst>
                    <a:gd name="adj" fmla="val 9203"/>
                  </a:avLst>
                </a:prstGeom>
                <a:noFill/>
                <a:ln w="9525" cap="flat" cmpd="sng" algn="ctr">
                  <a:solidFill>
                    <a:srgbClr val="111111"/>
                  </a:solidFill>
                  <a:prstDash val="sysDot"/>
                </a:ln>
                <a:effectLst/>
              </p:spPr>
              <p:txBody>
                <a:bodyPr rtlCol="0" anchor="ctr"/>
                <a:lstStyle/>
                <a:p>
                  <a:pPr algn="ctr" defTabSz="121917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2400" kern="0">
                    <a:solidFill>
                      <a:srgbClr val="FFFFFF"/>
                    </a:solidFill>
                    <a:latin typeface="CiscoSansTT" panose="020B0503020201020303" pitchFamily="34" charset="0"/>
                    <a:cs typeface="CiscoSansTT" panose="020B0503020201020303" pitchFamily="34" charset="0"/>
                  </a:endParaRPr>
                </a:p>
              </p:txBody>
            </p:sp>
          </p:grpSp>
        </p:grpSp>
        <p:sp>
          <p:nvSpPr>
            <p:cNvPr id="92" name="Rectangle 132">
              <a:extLst>
                <a:ext uri="{FF2B5EF4-FFF2-40B4-BE49-F238E27FC236}">
                  <a16:creationId xmlns:a16="http://schemas.microsoft.com/office/drawing/2014/main" id="{1D5748A1-E631-C24F-947F-775BCEE87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3208" y="2061453"/>
              <a:ext cx="611046" cy="240425"/>
            </a:xfrm>
            <a:prstGeom prst="rect">
              <a:avLst/>
            </a:prstGeom>
            <a:solidFill>
              <a:srgbClr val="0D274D">
                <a:lumMod val="10000"/>
                <a:lumOff val="90000"/>
              </a:srgbClr>
            </a:solidFill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109496" tIns="54747" rIns="109496" bIns="54747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b="1" kern="0">
                  <a:solidFill>
                    <a:srgbClr val="000000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HBM</a:t>
              </a:r>
            </a:p>
          </p:txBody>
        </p:sp>
        <p:sp>
          <p:nvSpPr>
            <p:cNvPr id="93" name="Rectangle 132">
              <a:extLst>
                <a:ext uri="{FF2B5EF4-FFF2-40B4-BE49-F238E27FC236}">
                  <a16:creationId xmlns:a16="http://schemas.microsoft.com/office/drawing/2014/main" id="{409FE3DD-8DFC-FC42-A5FF-C26464FBA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872" y="2093428"/>
              <a:ext cx="593812" cy="165220"/>
            </a:xfrm>
            <a:prstGeom prst="rect">
              <a:avLst/>
            </a:prstGeom>
            <a:solidFill>
              <a:srgbClr val="99CCFF">
                <a:alpha val="80000"/>
              </a:srgbClr>
            </a:solidFill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54748" rIns="0" bIns="54748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On-chip Buffer</a:t>
              </a:r>
            </a:p>
          </p:txBody>
        </p:sp>
        <p:sp>
          <p:nvSpPr>
            <p:cNvPr id="94" name="Rectangle 132">
              <a:extLst>
                <a:ext uri="{FF2B5EF4-FFF2-40B4-BE49-F238E27FC236}">
                  <a16:creationId xmlns:a16="http://schemas.microsoft.com/office/drawing/2014/main" id="{07944C35-EE96-BF48-8169-730C986E7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8997" y="2092836"/>
              <a:ext cx="379746" cy="165812"/>
            </a:xfrm>
            <a:prstGeom prst="rect">
              <a:avLst/>
            </a:prstGeom>
            <a:solidFill>
              <a:srgbClr val="99CCFF">
                <a:alpha val="80000"/>
              </a:srgbClr>
            </a:solidFill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0" tIns="54748" rIns="0" bIns="54748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>
                  <a:solidFill>
                    <a:srgbClr val="000000"/>
                  </a:solidFill>
                  <a:latin typeface="CiscoSansTT" panose="020B0503020201020303" pitchFamily="34" charset="0"/>
                </a:rPr>
                <a:t>OTM</a:t>
              </a:r>
            </a:p>
          </p:txBody>
        </p:sp>
        <p:pic>
          <p:nvPicPr>
            <p:cNvPr id="95" name="Picture 126">
              <a:extLst>
                <a:ext uri="{FF2B5EF4-FFF2-40B4-BE49-F238E27FC236}">
                  <a16:creationId xmlns:a16="http://schemas.microsoft.com/office/drawing/2014/main" id="{C478A8CC-206A-8847-B676-0C4432DFD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>
              <a:off x="5635095" y="1153043"/>
              <a:ext cx="2681183" cy="2290357"/>
            </a:xfrm>
            <a:prstGeom prst="rect">
              <a:avLst/>
            </a:prstGeom>
          </p:spPr>
        </p:pic>
        <p:sp>
          <p:nvSpPr>
            <p:cNvPr id="96" name="Rectangle 132">
              <a:extLst>
                <a:ext uri="{FF2B5EF4-FFF2-40B4-BE49-F238E27FC236}">
                  <a16:creationId xmlns:a16="http://schemas.microsoft.com/office/drawing/2014/main" id="{AF150C14-12BD-784E-BE2C-0CAE8682A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3208" y="2330080"/>
              <a:ext cx="441364" cy="748026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12700" cap="rnd" algn="ctr">
              <a:solidFill>
                <a:srgbClr val="000000"/>
              </a:solidFill>
              <a:prstDash val="sysDot"/>
              <a:round/>
              <a:headEnd/>
              <a:tailEnd/>
            </a:ln>
            <a:effectLst/>
          </p:spPr>
          <p:txBody>
            <a:bodyPr wrap="none" lIns="109496" tIns="54747" rIns="109496" bIns="54747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b="1" kern="0">
                  <a:solidFill>
                    <a:srgbClr val="000000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OP2</a:t>
              </a:r>
            </a:p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67" b="1" kern="0">
                  <a:solidFill>
                    <a:srgbClr val="000000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eTCAM</a:t>
              </a:r>
            </a:p>
          </p:txBody>
        </p:sp>
        <p:sp>
          <p:nvSpPr>
            <p:cNvPr id="97" name="Rectangle 132">
              <a:extLst>
                <a:ext uri="{FF2B5EF4-FFF2-40B4-BE49-F238E27FC236}">
                  <a16:creationId xmlns:a16="http://schemas.microsoft.com/office/drawing/2014/main" id="{737C61EA-7AD1-4341-A6E6-D10F79C2DCE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799939" y="1991334"/>
              <a:ext cx="838266" cy="343629"/>
            </a:xfrm>
            <a:prstGeom prst="rect">
              <a:avLst/>
            </a:prstGeom>
            <a:noFill/>
            <a:ln w="12700" cap="rnd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109499" tIns="54748" rIns="109499" bIns="54748" anchor="ctr"/>
            <a:lstStyle/>
            <a:p>
              <a:pPr algn="ctr" defTabSz="108574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33" kern="0">
                  <a:solidFill>
                    <a:srgbClr val="000000"/>
                  </a:solidFill>
                  <a:latin typeface="CiscoSansTT" panose="020B0503020201020303" pitchFamily="34" charset="0"/>
                  <a:cs typeface="CiscoSansTT" panose="020B0503020201020303" pitchFamily="34" charset="0"/>
                </a:rPr>
                <a:t>MDB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5595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5E11C-C556-0C40-9569-4D1B329BF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MDB: Shared between Cores, </a:t>
            </a:r>
            <a:br>
              <a:rPr lang="en-US"/>
            </a:br>
            <a:r>
              <a:rPr lang="en-US"/>
              <a:t>Shared between Ingress &amp; Egress paths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1177EDE-CDB5-C84C-8445-3C4C89936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88" y="2036552"/>
            <a:ext cx="6537079" cy="3147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033549-2F59-E04D-B7C7-8B6BA7113754}"/>
              </a:ext>
            </a:extLst>
          </p:cNvPr>
          <p:cNvSpPr txBox="1"/>
          <p:nvPr/>
        </p:nvSpPr>
        <p:spPr>
          <a:xfrm>
            <a:off x="7372864" y="2762128"/>
            <a:ext cx="44484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Total </a:t>
            </a:r>
            <a:r>
              <a:rPr lang="en-US">
                <a:solidFill>
                  <a:schemeClr val="accent6"/>
                </a:solidFill>
                <a:latin typeface="+mn-lt"/>
              </a:rPr>
              <a:t>MDB space is shared </a:t>
            </a:r>
            <a:r>
              <a:rPr lang="en-US">
                <a:latin typeface="+mn-lt"/>
              </a:rPr>
              <a:t>by different functions in the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282828"/>
                </a:solidFill>
                <a:latin typeface="CiscoSansTT ExtraLight"/>
              </a:rPr>
              <a:t>MDB databases are </a:t>
            </a:r>
            <a:r>
              <a:rPr lang="en-US">
                <a:solidFill>
                  <a:schemeClr val="accent6"/>
                </a:solidFill>
                <a:latin typeface="CiscoSansTT ExtraLight"/>
              </a:rPr>
              <a:t>created </a:t>
            </a:r>
            <a:r>
              <a:rPr lang="en-US">
                <a:solidFill>
                  <a:schemeClr val="accent6"/>
                </a:solidFill>
                <a:latin typeface="+mn-lt"/>
              </a:rPr>
              <a:t>at boot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Database carved for features will increase or decrease based on MDB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F1D79-002E-2740-8ADA-B27BFCDB9015}"/>
              </a:ext>
            </a:extLst>
          </p:cNvPr>
          <p:cNvSpPr txBox="1"/>
          <p:nvPr/>
        </p:nvSpPr>
        <p:spPr>
          <a:xfrm>
            <a:off x="1705232" y="5609968"/>
            <a:ext cx="177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+mn-lt"/>
              </a:rPr>
              <a:t>Total MDB Space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9B0FAF-3673-A248-A08D-C7E7A525BA10}"/>
              </a:ext>
            </a:extLst>
          </p:cNvPr>
          <p:cNvCxnSpPr/>
          <p:nvPr/>
        </p:nvCxnSpPr>
        <p:spPr>
          <a:xfrm flipV="1">
            <a:off x="2594919" y="3904735"/>
            <a:ext cx="185351" cy="1705233"/>
          </a:xfrm>
          <a:prstGeom prst="straightConnector1">
            <a:avLst/>
          </a:prstGeom>
          <a:ln w="349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98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200">
                <a:solidFill>
                  <a:schemeClr val="bg1"/>
                </a:solidFill>
              </a:rPr>
              <a:t>Cisco Disclaimer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529917" y="1858515"/>
            <a:ext cx="5384800" cy="267765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Many of the materials and screen captures described here are highly confidential - the BRCM J2 Pipeline charts etc. The Multi-Dimensional Scale numbers are relevant for the specific use cases only. Please keep this for Cisco internal reference only</a:t>
            </a:r>
          </a:p>
        </p:txBody>
      </p:sp>
    </p:spTree>
    <p:extLst>
      <p:ext uri="{BB962C8B-B14F-4D97-AF65-F5344CB8AC3E}">
        <p14:creationId xmlns:p14="http://schemas.microsoft.com/office/powerpoint/2010/main" val="199709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F52B9-5DCA-3047-B191-DCBDFF3EE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MDB Profile resource carving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3C5AAB-5BA7-624A-B8C0-4FB87742FC26}"/>
              </a:ext>
            </a:extLst>
          </p:cNvPr>
          <p:cNvGrpSpPr/>
          <p:nvPr/>
        </p:nvGrpSpPr>
        <p:grpSpPr>
          <a:xfrm>
            <a:off x="8966239" y="1526928"/>
            <a:ext cx="3423270" cy="3422412"/>
            <a:chOff x="933285" y="1950720"/>
            <a:chExt cx="3423270" cy="34224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19A2C9-597C-E04C-A2A0-B4E3DF42833C}"/>
                </a:ext>
              </a:extLst>
            </p:cNvPr>
            <p:cNvGrpSpPr/>
            <p:nvPr/>
          </p:nvGrpSpPr>
          <p:grpSpPr>
            <a:xfrm>
              <a:off x="933285" y="1950720"/>
              <a:ext cx="2683866" cy="2956560"/>
              <a:chOff x="667813" y="1950720"/>
              <a:chExt cx="2683866" cy="295656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7F05BF6-095A-1746-B9FF-ACC72C77251C}"/>
                  </a:ext>
                </a:extLst>
              </p:cNvPr>
              <p:cNvSpPr/>
              <p:nvPr/>
            </p:nvSpPr>
            <p:spPr>
              <a:xfrm>
                <a:off x="837403" y="2976880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587AC11-B2F9-7244-BDA1-DC7715BEB702}"/>
                  </a:ext>
                </a:extLst>
              </p:cNvPr>
              <p:cNvSpPr/>
              <p:nvPr/>
            </p:nvSpPr>
            <p:spPr>
              <a:xfrm>
                <a:off x="2866153" y="2976881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9C3270A-B04E-2A4C-98D0-6AD8B2493FB6}"/>
                  </a:ext>
                </a:extLst>
              </p:cNvPr>
              <p:cNvSpPr/>
              <p:nvPr/>
            </p:nvSpPr>
            <p:spPr>
              <a:xfrm>
                <a:off x="1243153" y="2976880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9DB76C-84F1-EF48-9899-66FCB24810B4}"/>
                  </a:ext>
                </a:extLst>
              </p:cNvPr>
              <p:cNvSpPr/>
              <p:nvPr/>
            </p:nvSpPr>
            <p:spPr>
              <a:xfrm>
                <a:off x="1648903" y="2976880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502753-1379-4042-AB69-5C187D45AC3C}"/>
                  </a:ext>
                </a:extLst>
              </p:cNvPr>
              <p:cNvSpPr/>
              <p:nvPr/>
            </p:nvSpPr>
            <p:spPr>
              <a:xfrm>
                <a:off x="2054653" y="2976881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ED9A017-B456-3440-83A7-2D6860E9CCAB}"/>
                  </a:ext>
                </a:extLst>
              </p:cNvPr>
              <p:cNvSpPr/>
              <p:nvPr/>
            </p:nvSpPr>
            <p:spPr>
              <a:xfrm>
                <a:off x="2460403" y="2976880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51FC29-F815-DF43-945E-8D9304B6B3DB}"/>
                  </a:ext>
                </a:extLst>
              </p:cNvPr>
              <p:cNvSpPr/>
              <p:nvPr/>
            </p:nvSpPr>
            <p:spPr>
              <a:xfrm>
                <a:off x="837403" y="3403600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73A68E-9C81-0643-981A-52FB1E36F778}"/>
                  </a:ext>
                </a:extLst>
              </p:cNvPr>
              <p:cNvSpPr/>
              <p:nvPr/>
            </p:nvSpPr>
            <p:spPr>
              <a:xfrm>
                <a:off x="2866153" y="3403601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DD8926B-E720-814C-B429-F81AC8679F1B}"/>
                  </a:ext>
                </a:extLst>
              </p:cNvPr>
              <p:cNvSpPr/>
              <p:nvPr/>
            </p:nvSpPr>
            <p:spPr>
              <a:xfrm>
                <a:off x="1243153" y="3403600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59E609E-A85B-AE49-B9A1-71264AABD738}"/>
                  </a:ext>
                </a:extLst>
              </p:cNvPr>
              <p:cNvSpPr/>
              <p:nvPr/>
            </p:nvSpPr>
            <p:spPr>
              <a:xfrm>
                <a:off x="1648903" y="3403600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C4CA882-16EA-0A40-85A8-96D8BDD71170}"/>
                  </a:ext>
                </a:extLst>
              </p:cNvPr>
              <p:cNvSpPr/>
              <p:nvPr/>
            </p:nvSpPr>
            <p:spPr>
              <a:xfrm>
                <a:off x="2054653" y="3403601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1A1079B-9534-A94D-8BA7-11707CBC0AF6}"/>
                  </a:ext>
                </a:extLst>
              </p:cNvPr>
              <p:cNvSpPr/>
              <p:nvPr/>
            </p:nvSpPr>
            <p:spPr>
              <a:xfrm>
                <a:off x="2460403" y="3403600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0B7DB71-1CAB-E94D-9CD0-F1E3451F42F7}"/>
                  </a:ext>
                </a:extLst>
              </p:cNvPr>
              <p:cNvSpPr/>
              <p:nvPr/>
            </p:nvSpPr>
            <p:spPr>
              <a:xfrm>
                <a:off x="837403" y="4353560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4EAF7EC-474B-8B4B-9824-B0577A7882FB}"/>
                  </a:ext>
                </a:extLst>
              </p:cNvPr>
              <p:cNvSpPr/>
              <p:nvPr/>
            </p:nvSpPr>
            <p:spPr>
              <a:xfrm>
                <a:off x="2866153" y="4353561"/>
                <a:ext cx="335280" cy="339558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E80DCDA-7C87-0447-95AC-D8039EC82740}"/>
                  </a:ext>
                </a:extLst>
              </p:cNvPr>
              <p:cNvSpPr/>
              <p:nvPr/>
            </p:nvSpPr>
            <p:spPr>
              <a:xfrm>
                <a:off x="1243153" y="4353560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351BF0D-BB19-AA49-B462-B78695D1AEBF}"/>
                  </a:ext>
                </a:extLst>
              </p:cNvPr>
              <p:cNvSpPr/>
              <p:nvPr/>
            </p:nvSpPr>
            <p:spPr>
              <a:xfrm>
                <a:off x="1648903" y="4353560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EC69123-9D81-AC42-B5FA-EFFFB16BF81C}"/>
                  </a:ext>
                </a:extLst>
              </p:cNvPr>
              <p:cNvSpPr/>
              <p:nvPr/>
            </p:nvSpPr>
            <p:spPr>
              <a:xfrm>
                <a:off x="2054653" y="4353561"/>
                <a:ext cx="335280" cy="339558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AC1FA34-67DC-2C49-BBB1-6F12EED42242}"/>
                  </a:ext>
                </a:extLst>
              </p:cNvPr>
              <p:cNvSpPr/>
              <p:nvPr/>
            </p:nvSpPr>
            <p:spPr>
              <a:xfrm>
                <a:off x="2460403" y="4353560"/>
                <a:ext cx="335280" cy="339558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07E798C-F22D-EF4A-ACAD-CD81AA4205A6}"/>
                  </a:ext>
                </a:extLst>
              </p:cNvPr>
              <p:cNvSpPr/>
              <p:nvPr/>
            </p:nvSpPr>
            <p:spPr>
              <a:xfrm>
                <a:off x="1993693" y="3830321"/>
                <a:ext cx="81280" cy="101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CC17B66-4257-B940-890E-ADD0594DF64B}"/>
                  </a:ext>
                </a:extLst>
              </p:cNvPr>
              <p:cNvSpPr/>
              <p:nvPr/>
            </p:nvSpPr>
            <p:spPr>
              <a:xfrm>
                <a:off x="1990238" y="3992881"/>
                <a:ext cx="81280" cy="101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8EAAA85-F3D6-4B4E-8939-7FCE985F0392}"/>
                  </a:ext>
                </a:extLst>
              </p:cNvPr>
              <p:cNvSpPr/>
              <p:nvPr/>
            </p:nvSpPr>
            <p:spPr>
              <a:xfrm>
                <a:off x="1990238" y="4155440"/>
                <a:ext cx="81280" cy="101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44FC352-8227-9140-9FEA-9BB840A67E86}"/>
                  </a:ext>
                </a:extLst>
              </p:cNvPr>
              <p:cNvSpPr/>
              <p:nvPr/>
            </p:nvSpPr>
            <p:spPr>
              <a:xfrm>
                <a:off x="667813" y="1950720"/>
                <a:ext cx="2683866" cy="29565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FB659DF-684E-2C46-8B2E-1B8EF7EFD1CF}"/>
                  </a:ext>
                </a:extLst>
              </p:cNvPr>
              <p:cNvSpPr/>
              <p:nvPr/>
            </p:nvSpPr>
            <p:spPr>
              <a:xfrm>
                <a:off x="974238" y="2296160"/>
                <a:ext cx="599440" cy="345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2"/>
                    </a:solidFill>
                  </a:rPr>
                  <a:t>LEM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01C4FC5-B33F-FA44-9143-2587B7949186}"/>
                  </a:ext>
                </a:extLst>
              </p:cNvPr>
              <p:cNvSpPr/>
              <p:nvPr/>
            </p:nvSpPr>
            <p:spPr>
              <a:xfrm>
                <a:off x="1688893" y="2296160"/>
                <a:ext cx="599440" cy="34544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2"/>
                    </a:solidFill>
                  </a:rPr>
                  <a:t>LPM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2068F15-E6C9-8F4A-B7D0-63002E22CDC6}"/>
                  </a:ext>
                </a:extLst>
              </p:cNvPr>
              <p:cNvSpPr/>
              <p:nvPr/>
            </p:nvSpPr>
            <p:spPr>
              <a:xfrm>
                <a:off x="2403548" y="2296160"/>
                <a:ext cx="599440" cy="34544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2"/>
                    </a:solidFill>
                  </a:rPr>
                  <a:t>ISEM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F239B50-DCDB-5040-B6B5-88DF954A9F2F}"/>
                </a:ext>
              </a:extLst>
            </p:cNvPr>
            <p:cNvSpPr txBox="1"/>
            <p:nvPr/>
          </p:nvSpPr>
          <p:spPr>
            <a:xfrm>
              <a:off x="1765754" y="5003800"/>
              <a:ext cx="259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B050"/>
                  </a:solidFill>
                  <a:latin typeface="+mn-lt"/>
                </a:rPr>
                <a:t>L3 Profile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82689B-DAD7-C540-8E5C-7E221F202D7E}"/>
              </a:ext>
            </a:extLst>
          </p:cNvPr>
          <p:cNvGrpSpPr/>
          <p:nvPr/>
        </p:nvGrpSpPr>
        <p:grpSpPr>
          <a:xfrm>
            <a:off x="974021" y="1526928"/>
            <a:ext cx="3493740" cy="3533369"/>
            <a:chOff x="8994687" y="1881896"/>
            <a:chExt cx="3493740" cy="35333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C22225-7F3B-294C-A2B7-C82736ECAC0D}"/>
                </a:ext>
              </a:extLst>
            </p:cNvPr>
            <p:cNvGrpSpPr/>
            <p:nvPr/>
          </p:nvGrpSpPr>
          <p:grpSpPr>
            <a:xfrm>
              <a:off x="8994687" y="1881896"/>
              <a:ext cx="2683866" cy="2956560"/>
              <a:chOff x="9201164" y="1881896"/>
              <a:chExt cx="2683866" cy="295656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B3F9F3F-1279-C943-9C81-F9B8F1908CF8}"/>
                  </a:ext>
                </a:extLst>
              </p:cNvPr>
              <p:cNvSpPr/>
              <p:nvPr/>
            </p:nvSpPr>
            <p:spPr>
              <a:xfrm>
                <a:off x="9370754" y="2908056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D8D0EE5-7CE7-6743-A117-4ECBFC5EF490}"/>
                  </a:ext>
                </a:extLst>
              </p:cNvPr>
              <p:cNvSpPr/>
              <p:nvPr/>
            </p:nvSpPr>
            <p:spPr>
              <a:xfrm>
                <a:off x="11399504" y="2908057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65405D4-BCDC-6344-884C-3A9F2E57EE11}"/>
                  </a:ext>
                </a:extLst>
              </p:cNvPr>
              <p:cNvSpPr/>
              <p:nvPr/>
            </p:nvSpPr>
            <p:spPr>
              <a:xfrm>
                <a:off x="9776504" y="2908056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AC0F7E8-F308-924B-9FBA-A795CA9A97BB}"/>
                  </a:ext>
                </a:extLst>
              </p:cNvPr>
              <p:cNvSpPr/>
              <p:nvPr/>
            </p:nvSpPr>
            <p:spPr>
              <a:xfrm>
                <a:off x="10182254" y="2908056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C384F05-EFD7-2E4E-989C-D5DFC9BDFC70}"/>
                  </a:ext>
                </a:extLst>
              </p:cNvPr>
              <p:cNvSpPr/>
              <p:nvPr/>
            </p:nvSpPr>
            <p:spPr>
              <a:xfrm>
                <a:off x="10588004" y="2908057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79015FA-B5A2-5143-BD26-89DA7DD063E6}"/>
                  </a:ext>
                </a:extLst>
              </p:cNvPr>
              <p:cNvSpPr/>
              <p:nvPr/>
            </p:nvSpPr>
            <p:spPr>
              <a:xfrm>
                <a:off x="10993754" y="2908056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8994C6B-A2AF-F24A-A261-40E5A3BA747B}"/>
                  </a:ext>
                </a:extLst>
              </p:cNvPr>
              <p:cNvSpPr/>
              <p:nvPr/>
            </p:nvSpPr>
            <p:spPr>
              <a:xfrm>
                <a:off x="9370754" y="3334776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B5EEE17-1357-4B40-AD88-0C3DF954E6B0}"/>
                  </a:ext>
                </a:extLst>
              </p:cNvPr>
              <p:cNvSpPr/>
              <p:nvPr/>
            </p:nvSpPr>
            <p:spPr>
              <a:xfrm>
                <a:off x="11399504" y="3334777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DFB38D8-EE0B-5741-830B-0808A38AAB4D}"/>
                  </a:ext>
                </a:extLst>
              </p:cNvPr>
              <p:cNvSpPr/>
              <p:nvPr/>
            </p:nvSpPr>
            <p:spPr>
              <a:xfrm>
                <a:off x="9776504" y="3334776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F02A0B7C-3D2B-1A4D-81A3-208241C6BF9B}"/>
                  </a:ext>
                </a:extLst>
              </p:cNvPr>
              <p:cNvSpPr/>
              <p:nvPr/>
            </p:nvSpPr>
            <p:spPr>
              <a:xfrm>
                <a:off x="10182254" y="3334776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5A9A26B-5AC9-F94D-A8CD-1013E25FC32C}"/>
                  </a:ext>
                </a:extLst>
              </p:cNvPr>
              <p:cNvSpPr/>
              <p:nvPr/>
            </p:nvSpPr>
            <p:spPr>
              <a:xfrm>
                <a:off x="10588004" y="3334777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CD26779-5D71-A341-BFAF-7EA78DD02F8F}"/>
                  </a:ext>
                </a:extLst>
              </p:cNvPr>
              <p:cNvSpPr/>
              <p:nvPr/>
            </p:nvSpPr>
            <p:spPr>
              <a:xfrm>
                <a:off x="10993754" y="3334776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3146CBD-17EB-0D45-9380-F66900CB0E63}"/>
                  </a:ext>
                </a:extLst>
              </p:cNvPr>
              <p:cNvSpPr/>
              <p:nvPr/>
            </p:nvSpPr>
            <p:spPr>
              <a:xfrm>
                <a:off x="9370754" y="4284736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1227186-35FD-8248-A5C1-C1EEFCA27D35}"/>
                  </a:ext>
                </a:extLst>
              </p:cNvPr>
              <p:cNvSpPr/>
              <p:nvPr/>
            </p:nvSpPr>
            <p:spPr>
              <a:xfrm>
                <a:off x="11399504" y="4284737"/>
                <a:ext cx="335280" cy="339558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571AEB6-DBDB-5D47-A4E7-3A5451E3DDBE}"/>
                  </a:ext>
                </a:extLst>
              </p:cNvPr>
              <p:cNvSpPr/>
              <p:nvPr/>
            </p:nvSpPr>
            <p:spPr>
              <a:xfrm>
                <a:off x="9776504" y="4284736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27CDA415-564E-204F-BEE1-271693BED79E}"/>
                  </a:ext>
                </a:extLst>
              </p:cNvPr>
              <p:cNvSpPr/>
              <p:nvPr/>
            </p:nvSpPr>
            <p:spPr>
              <a:xfrm>
                <a:off x="10182254" y="4284736"/>
                <a:ext cx="335280" cy="33955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3AA7446-A588-EE41-AB5B-6B2816155D9A}"/>
                  </a:ext>
                </a:extLst>
              </p:cNvPr>
              <p:cNvSpPr/>
              <p:nvPr/>
            </p:nvSpPr>
            <p:spPr>
              <a:xfrm>
                <a:off x="10588004" y="4284737"/>
                <a:ext cx="335280" cy="339558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ED37AA1-C890-3145-9048-79FDA18AF4FE}"/>
                  </a:ext>
                </a:extLst>
              </p:cNvPr>
              <p:cNvSpPr/>
              <p:nvPr/>
            </p:nvSpPr>
            <p:spPr>
              <a:xfrm>
                <a:off x="10993754" y="4284736"/>
                <a:ext cx="335280" cy="339558"/>
              </a:xfrm>
              <a:prstGeom prst="rect">
                <a:avLst/>
              </a:prstGeom>
              <a:noFill/>
              <a:ln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14C9224-13DC-8747-968D-69AB48DD9D84}"/>
                  </a:ext>
                </a:extLst>
              </p:cNvPr>
              <p:cNvSpPr/>
              <p:nvPr/>
            </p:nvSpPr>
            <p:spPr>
              <a:xfrm>
                <a:off x="10527044" y="3761497"/>
                <a:ext cx="81280" cy="101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7B5166CA-87C3-F343-B31C-58552501C581}"/>
                  </a:ext>
                </a:extLst>
              </p:cNvPr>
              <p:cNvSpPr/>
              <p:nvPr/>
            </p:nvSpPr>
            <p:spPr>
              <a:xfrm>
                <a:off x="10523589" y="3924057"/>
                <a:ext cx="81280" cy="101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F26BEB7-B93C-834A-91DF-EFFEEA44C84B}"/>
                  </a:ext>
                </a:extLst>
              </p:cNvPr>
              <p:cNvSpPr/>
              <p:nvPr/>
            </p:nvSpPr>
            <p:spPr>
              <a:xfrm>
                <a:off x="10523589" y="4086616"/>
                <a:ext cx="81280" cy="101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C56F279-1E29-844F-A812-419C95209B27}"/>
                  </a:ext>
                </a:extLst>
              </p:cNvPr>
              <p:cNvSpPr/>
              <p:nvPr/>
            </p:nvSpPr>
            <p:spPr>
              <a:xfrm>
                <a:off x="9201164" y="1881896"/>
                <a:ext cx="2683866" cy="295656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9E9BF13-5B74-A64A-BD00-D7819F7CBFCF}"/>
                  </a:ext>
                </a:extLst>
              </p:cNvPr>
              <p:cNvSpPr/>
              <p:nvPr/>
            </p:nvSpPr>
            <p:spPr>
              <a:xfrm>
                <a:off x="9507589" y="2227336"/>
                <a:ext cx="599440" cy="3454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2"/>
                    </a:solidFill>
                  </a:rPr>
                  <a:t>LEM</a:t>
                </a: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7CEAF7A-DE34-1743-8064-F2D92EBC47E1}"/>
                  </a:ext>
                </a:extLst>
              </p:cNvPr>
              <p:cNvSpPr/>
              <p:nvPr/>
            </p:nvSpPr>
            <p:spPr>
              <a:xfrm>
                <a:off x="10222244" y="2227336"/>
                <a:ext cx="599440" cy="34544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2"/>
                    </a:solidFill>
                  </a:rPr>
                  <a:t>LPM</a:t>
                </a: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47A374C-534C-A14D-B91B-F057922ACDB6}"/>
                  </a:ext>
                </a:extLst>
              </p:cNvPr>
              <p:cNvSpPr/>
              <p:nvPr/>
            </p:nvSpPr>
            <p:spPr>
              <a:xfrm>
                <a:off x="10936899" y="2227336"/>
                <a:ext cx="599440" cy="34544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2"/>
                    </a:solidFill>
                  </a:rPr>
                  <a:t>ISEM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E955AB0-5EA3-0F40-B436-9B5D01E48EEF}"/>
                </a:ext>
              </a:extLst>
            </p:cNvPr>
            <p:cNvSpPr txBox="1"/>
            <p:nvPr/>
          </p:nvSpPr>
          <p:spPr>
            <a:xfrm>
              <a:off x="9897626" y="5045933"/>
              <a:ext cx="2590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6"/>
                  </a:solidFill>
                  <a:latin typeface="+mn-lt"/>
                </a:rPr>
                <a:t>L2 Profile 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1CAABC-4A3F-EC42-9639-42B4C3706671}"/>
              </a:ext>
            </a:extLst>
          </p:cNvPr>
          <p:cNvGrpSpPr/>
          <p:nvPr/>
        </p:nvGrpSpPr>
        <p:grpSpPr>
          <a:xfrm>
            <a:off x="3884670" y="1723562"/>
            <a:ext cx="4856210" cy="2264613"/>
            <a:chOff x="4041056" y="2009721"/>
            <a:chExt cx="4856210" cy="2264613"/>
          </a:xfrm>
        </p:grpSpPr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CCB96CF2-8C6F-1D42-B781-9A91CDD450E7}"/>
                </a:ext>
              </a:extLst>
            </p:cNvPr>
            <p:cNvSpPr/>
            <p:nvPr/>
          </p:nvSpPr>
          <p:spPr>
            <a:xfrm rot="5400000">
              <a:off x="3557206" y="2780011"/>
              <a:ext cx="1960879" cy="993179"/>
            </a:xfrm>
            <a:prstGeom prst="triangle">
              <a:avLst>
                <a:gd name="adj" fmla="val 39134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6">
                    <a:lumMod val="20000"/>
                    <a:lumOff val="80000"/>
                  </a:schemeClr>
                </a:gs>
                <a:gs pos="83000">
                  <a:schemeClr val="accent6">
                    <a:lumMod val="20000"/>
                    <a:lumOff val="8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  <a:lin ang="5400000" scaled="1"/>
            </a:gra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 </a:t>
              </a:r>
            </a:p>
          </p:txBody>
        </p:sp>
        <p:sp>
          <p:nvSpPr>
            <p:cNvPr id="61" name="Triangle 60">
              <a:extLst>
                <a:ext uri="{FF2B5EF4-FFF2-40B4-BE49-F238E27FC236}">
                  <a16:creationId xmlns:a16="http://schemas.microsoft.com/office/drawing/2014/main" id="{DDB936EE-A9E0-4D45-93E5-8F515E441915}"/>
                </a:ext>
              </a:extLst>
            </p:cNvPr>
            <p:cNvSpPr/>
            <p:nvPr/>
          </p:nvSpPr>
          <p:spPr>
            <a:xfrm rot="16200000" flipH="1">
              <a:off x="7245635" y="2622703"/>
              <a:ext cx="1988576" cy="1314686"/>
            </a:xfrm>
            <a:prstGeom prst="triangle">
              <a:avLst>
                <a:gd name="adj" fmla="val 39664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2">
                    <a:lumMod val="20000"/>
                    <a:lumOff val="80000"/>
                  </a:schemeClr>
                </a:gs>
                <a:gs pos="83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   </a:t>
              </a:r>
            </a:p>
          </p:txBody>
        </p:sp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A002C39A-D25F-BC4D-843E-4A1851CBB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43" r="3994"/>
            <a:stretch/>
          </p:blipFill>
          <p:spPr>
            <a:xfrm>
              <a:off x="4527313" y="2009721"/>
              <a:ext cx="3902015" cy="18206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20B25D1-A4E6-D642-94FF-D3615305BF93}"/>
              </a:ext>
            </a:extLst>
          </p:cNvPr>
          <p:cNvSpPr txBox="1"/>
          <p:nvPr/>
        </p:nvSpPr>
        <p:spPr>
          <a:xfrm>
            <a:off x="3982247" y="4641228"/>
            <a:ext cx="467937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Higher or Lower database based on </a:t>
            </a:r>
            <a:r>
              <a:rPr lang="en-US" err="1">
                <a:latin typeface="+mn-lt"/>
              </a:rPr>
              <a:t>usecase</a:t>
            </a:r>
            <a:endParaRPr lang="en-US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Total Database is still same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If LPM reduced by X amount, then LEM need not be increased same amount</a:t>
            </a:r>
          </a:p>
        </p:txBody>
      </p:sp>
    </p:spTree>
    <p:extLst>
      <p:ext uri="{BB962C8B-B14F-4D97-AF65-F5344CB8AC3E}">
        <p14:creationId xmlns:p14="http://schemas.microsoft.com/office/powerpoint/2010/main" val="316132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4DA0-D1D4-EC4C-9797-5B4478DC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MDB Profiles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1EF29F-55D8-5E48-9D3D-D20E79F40D07}"/>
              </a:ext>
            </a:extLst>
          </p:cNvPr>
          <p:cNvSpPr/>
          <p:nvPr/>
        </p:nvSpPr>
        <p:spPr>
          <a:xfrm>
            <a:off x="3060754" y="2851536"/>
            <a:ext cx="1794934" cy="46305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L2Max-SE*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EA7CE6-9127-F94B-8E11-8BF6C740BD19}"/>
              </a:ext>
            </a:extLst>
          </p:cNvPr>
          <p:cNvSpPr/>
          <p:nvPr/>
        </p:nvSpPr>
        <p:spPr>
          <a:xfrm>
            <a:off x="3060754" y="2134538"/>
            <a:ext cx="1794934" cy="46305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L3Max-SE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D94F1-0CBB-D34E-80CE-C3A32DB1104E}"/>
              </a:ext>
            </a:extLst>
          </p:cNvPr>
          <p:cNvSpPr txBox="1"/>
          <p:nvPr/>
        </p:nvSpPr>
        <p:spPr>
          <a:xfrm>
            <a:off x="583688" y="1026542"/>
            <a:ext cx="9592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Today we have planned 4 MDB Profiles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83287-7037-0949-8780-AFFF7A58EE92}"/>
              </a:ext>
            </a:extLst>
          </p:cNvPr>
          <p:cNvSpPr txBox="1"/>
          <p:nvPr/>
        </p:nvSpPr>
        <p:spPr>
          <a:xfrm>
            <a:off x="5631823" y="1237043"/>
            <a:ext cx="380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+mn-lt"/>
              </a:rPr>
              <a:t>Target platforms from XR7.6.1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AA155B-92BE-4C43-BB70-4A2EDCB07B17}"/>
              </a:ext>
            </a:extLst>
          </p:cNvPr>
          <p:cNvSpPr txBox="1"/>
          <p:nvPr/>
        </p:nvSpPr>
        <p:spPr>
          <a:xfrm>
            <a:off x="5631823" y="2077467"/>
            <a:ext cx="2077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atin typeface="CiscoSans" panose="020B0503020201020303" pitchFamily="34" charset="0"/>
              </a:defRPr>
            </a:lvl1pPr>
          </a:lstStyle>
          <a:p>
            <a:r>
              <a:rPr lang="en-US" b="1"/>
              <a:t>Fixed</a:t>
            </a:r>
          </a:p>
          <a:p>
            <a:r>
              <a:rPr lang="en-US"/>
              <a:t>NCS-57B1-SE</a:t>
            </a:r>
          </a:p>
          <a:p>
            <a:r>
              <a:rPr lang="en-US"/>
              <a:t>NCS-57C3-SE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4F232-CF88-CA46-A789-E02FD7224537}"/>
              </a:ext>
            </a:extLst>
          </p:cNvPr>
          <p:cNvSpPr txBox="1"/>
          <p:nvPr/>
        </p:nvSpPr>
        <p:spPr>
          <a:xfrm>
            <a:off x="7877143" y="2080015"/>
            <a:ext cx="2077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atin typeface="CiscoSans" panose="020B0503020201020303" pitchFamily="34" charset="0"/>
              </a:defRPr>
            </a:lvl1pPr>
          </a:lstStyle>
          <a:p>
            <a:r>
              <a:rPr lang="en-US" b="1"/>
              <a:t>Modular</a:t>
            </a:r>
          </a:p>
          <a:p>
            <a:r>
              <a:rPr lang="en-US"/>
              <a:t>NC57-18DD-SE</a:t>
            </a:r>
          </a:p>
          <a:p>
            <a:r>
              <a:rPr lang="en-US"/>
              <a:t>NC57-36H-SE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A0C7B8-C2F0-E048-8C12-B527E364525F}"/>
              </a:ext>
            </a:extLst>
          </p:cNvPr>
          <p:cNvSpPr/>
          <p:nvPr/>
        </p:nvSpPr>
        <p:spPr>
          <a:xfrm>
            <a:off x="3060754" y="4810662"/>
            <a:ext cx="1794934" cy="5778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L2Max*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B2B227-85AB-5245-AAD3-D79572E44E42}"/>
              </a:ext>
            </a:extLst>
          </p:cNvPr>
          <p:cNvSpPr/>
          <p:nvPr/>
        </p:nvSpPr>
        <p:spPr>
          <a:xfrm>
            <a:off x="3060754" y="3958785"/>
            <a:ext cx="1794934" cy="5979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L3Max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2D8A17-9A66-7A45-9A4F-CA8596BCE793}"/>
              </a:ext>
            </a:extLst>
          </p:cNvPr>
          <p:cNvSpPr txBox="1"/>
          <p:nvPr/>
        </p:nvSpPr>
        <p:spPr>
          <a:xfrm>
            <a:off x="2252186" y="1661251"/>
            <a:ext cx="179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3"/>
                </a:solidFill>
                <a:latin typeface="+mn-lt"/>
              </a:rPr>
              <a:t> MDB Scale</a:t>
            </a:r>
          </a:p>
        </p:txBody>
      </p:sp>
      <p:sp>
        <p:nvSpPr>
          <p:cNvPr id="15" name="Round Diagonal Corner of Rectangle 14">
            <a:extLst>
              <a:ext uri="{FF2B5EF4-FFF2-40B4-BE49-F238E27FC236}">
                <a16:creationId xmlns:a16="http://schemas.microsoft.com/office/drawing/2014/main" id="{97039EA7-A2DF-4A42-A7CF-603D8C7FACF3}"/>
              </a:ext>
            </a:extLst>
          </p:cNvPr>
          <p:cNvSpPr/>
          <p:nvPr/>
        </p:nvSpPr>
        <p:spPr>
          <a:xfrm>
            <a:off x="2417287" y="1661252"/>
            <a:ext cx="2820635" cy="1844886"/>
          </a:xfrm>
          <a:prstGeom prst="round2Diag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D0CB1F-4581-E146-9696-F4FA822D9F4D}"/>
              </a:ext>
            </a:extLst>
          </p:cNvPr>
          <p:cNvSpPr txBox="1"/>
          <p:nvPr/>
        </p:nvSpPr>
        <p:spPr>
          <a:xfrm>
            <a:off x="2252186" y="3646439"/>
            <a:ext cx="1794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3"/>
                </a:solidFill>
                <a:latin typeface="+mn-lt"/>
              </a:rPr>
              <a:t> MDB Base</a:t>
            </a:r>
          </a:p>
        </p:txBody>
      </p:sp>
      <p:sp>
        <p:nvSpPr>
          <p:cNvPr id="17" name="Round Diagonal Corner of Rectangle 16">
            <a:extLst>
              <a:ext uri="{FF2B5EF4-FFF2-40B4-BE49-F238E27FC236}">
                <a16:creationId xmlns:a16="http://schemas.microsoft.com/office/drawing/2014/main" id="{B6F9FC20-A22B-4641-835B-3CCA1A78CA71}"/>
              </a:ext>
            </a:extLst>
          </p:cNvPr>
          <p:cNvSpPr/>
          <p:nvPr/>
        </p:nvSpPr>
        <p:spPr>
          <a:xfrm>
            <a:off x="2417287" y="3646439"/>
            <a:ext cx="2820635" cy="1947591"/>
          </a:xfrm>
          <a:prstGeom prst="round2Diag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AD047B-2300-0849-8B45-61A2F4650342}"/>
              </a:ext>
            </a:extLst>
          </p:cNvPr>
          <p:cNvSpPr txBox="1"/>
          <p:nvPr/>
        </p:nvSpPr>
        <p:spPr>
          <a:xfrm>
            <a:off x="5638868" y="3779475"/>
            <a:ext cx="26304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latin typeface="CiscoSans" panose="020B0503020201020303" pitchFamily="34" charset="0"/>
              </a:rPr>
              <a:t>Fixed</a:t>
            </a:r>
          </a:p>
          <a:p>
            <a:r>
              <a:rPr lang="en-US" sz="1600">
                <a:latin typeface="CiscoSans" panose="020B0503020201020303" pitchFamily="34" charset="0"/>
              </a:rPr>
              <a:t>NCS-57B1</a:t>
            </a:r>
          </a:p>
          <a:p>
            <a:r>
              <a:rPr lang="en-US" sz="1600">
                <a:latin typeface="CiscoSans" panose="020B0503020201020303" pitchFamily="34" charset="0"/>
              </a:rPr>
              <a:t>NCS-57C3</a:t>
            </a:r>
          </a:p>
          <a:p>
            <a:r>
              <a:rPr lang="en-US" sz="1600">
                <a:solidFill>
                  <a:schemeClr val="accent6"/>
                </a:solidFill>
                <a:latin typeface="CiscoSans" panose="020B0503020201020303" pitchFamily="34" charset="0"/>
              </a:rPr>
              <a:t>NCS-57C1-48S6H**</a:t>
            </a:r>
          </a:p>
          <a:p>
            <a:r>
              <a:rPr lang="en-US" sz="1600">
                <a:solidFill>
                  <a:schemeClr val="accent6"/>
                </a:solidFill>
                <a:latin typeface="CiscoSans" panose="020B0503020201020303" pitchFamily="34" charset="0"/>
              </a:rPr>
              <a:t>NCS-57D2**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AA1734-405D-3849-A34C-4A7D1B2058FC}"/>
              </a:ext>
            </a:extLst>
          </p:cNvPr>
          <p:cNvSpPr txBox="1"/>
          <p:nvPr/>
        </p:nvSpPr>
        <p:spPr>
          <a:xfrm>
            <a:off x="7877143" y="3806913"/>
            <a:ext cx="2307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atin typeface="CiscoSans" panose="020B0503020201020303" pitchFamily="34" charset="0"/>
              </a:defRPr>
            </a:lvl1pPr>
          </a:lstStyle>
          <a:p>
            <a:r>
              <a:rPr lang="en-US" b="1"/>
              <a:t>Modular</a:t>
            </a:r>
          </a:p>
          <a:p>
            <a:r>
              <a:rPr lang="en-US"/>
              <a:t>NC57-24DD</a:t>
            </a:r>
          </a:p>
          <a:p>
            <a:r>
              <a:rPr lang="en-US"/>
              <a:t>NC57-36H6D-S</a:t>
            </a:r>
          </a:p>
          <a:p>
            <a:r>
              <a:rPr lang="en-US">
                <a:solidFill>
                  <a:srgbClr val="FF0000"/>
                </a:solidFill>
              </a:rPr>
              <a:t>NC57-MOD-S**</a:t>
            </a:r>
          </a:p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9AF8ED-F0F2-2242-B2F5-30263D236410}"/>
              </a:ext>
            </a:extLst>
          </p:cNvPr>
          <p:cNvSpPr txBox="1"/>
          <p:nvPr/>
        </p:nvSpPr>
        <p:spPr>
          <a:xfrm>
            <a:off x="5380054" y="5634787"/>
            <a:ext cx="6901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* L2Max/ L2Max-SE planned for XR7.6.1</a:t>
            </a:r>
          </a:p>
          <a:p>
            <a:r>
              <a:rPr lang="en-US">
                <a:latin typeface="+mn-lt"/>
              </a:rPr>
              <a:t>** Roadmap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3117F1-2891-3C40-8CAB-AA16A99AADEC}"/>
              </a:ext>
            </a:extLst>
          </p:cNvPr>
          <p:cNvSpPr/>
          <p:nvPr/>
        </p:nvSpPr>
        <p:spPr>
          <a:xfrm>
            <a:off x="5637132" y="296767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i="1"/>
              <a:t>Scale Platform can run MDB Base Profile also ( although not required)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F529F6-EA1D-5D4B-B72B-07526F90AA81}"/>
              </a:ext>
            </a:extLst>
          </p:cNvPr>
          <p:cNvSpPr txBox="1"/>
          <p:nvPr/>
        </p:nvSpPr>
        <p:spPr>
          <a:xfrm>
            <a:off x="5499155" y="1661251"/>
            <a:ext cx="5620401" cy="1827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5B9093-80F5-3A40-9124-99AE87434162}"/>
              </a:ext>
            </a:extLst>
          </p:cNvPr>
          <p:cNvSpPr txBox="1"/>
          <p:nvPr/>
        </p:nvSpPr>
        <p:spPr>
          <a:xfrm>
            <a:off x="5499155" y="3637163"/>
            <a:ext cx="5620401" cy="1827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6090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418A5-0190-CB44-8F35-490492BB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resources are not modified between MDB Profiles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A004E0D-C1ED-124F-8962-8DDC7246E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9" y="3095012"/>
            <a:ext cx="4454779" cy="21452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439D56-DCFA-314B-A56F-7FD04DE957A6}"/>
              </a:ext>
            </a:extLst>
          </p:cNvPr>
          <p:cNvSpPr/>
          <p:nvPr/>
        </p:nvSpPr>
        <p:spPr>
          <a:xfrm>
            <a:off x="6391021" y="1832758"/>
            <a:ext cx="4113492" cy="536403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accent6"/>
                </a:solidFill>
              </a:rPr>
              <a:t>ECMP-FEC</a:t>
            </a:r>
          </a:p>
          <a:p>
            <a:r>
              <a:rPr lang="en-US" sz="1100"/>
              <a:t>While FEC changes, ECMP-FEC 32K remains same across all 4 MDB Profiles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921FA7-68ED-034F-891D-070BA9F2DC94}"/>
              </a:ext>
            </a:extLst>
          </p:cNvPr>
          <p:cNvSpPr/>
          <p:nvPr/>
        </p:nvSpPr>
        <p:spPr>
          <a:xfrm>
            <a:off x="6391020" y="2463885"/>
            <a:ext cx="4113493" cy="516469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accent6"/>
                </a:solidFill>
              </a:rPr>
              <a:t>VOQ</a:t>
            </a:r>
          </a:p>
          <a:p>
            <a:r>
              <a:rPr lang="en-US" sz="1100"/>
              <a:t>QoS resources such as VoQ remains same across all 4 Profiles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199554-F774-6349-AF46-CE17A47305C5}"/>
              </a:ext>
            </a:extLst>
          </p:cNvPr>
          <p:cNvSpPr/>
          <p:nvPr/>
        </p:nvSpPr>
        <p:spPr>
          <a:xfrm>
            <a:off x="6391019" y="3110904"/>
            <a:ext cx="4113493" cy="688501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accent6"/>
                </a:solidFill>
              </a:rPr>
              <a:t>eTCAM ( only for –SE)</a:t>
            </a:r>
          </a:p>
          <a:p>
            <a:r>
              <a:rPr lang="en-US" sz="1100"/>
              <a:t>The size of eTCAM would remain same- </a:t>
            </a:r>
          </a:p>
          <a:p>
            <a:r>
              <a:rPr lang="en-US" sz="1100"/>
              <a:t>But the applications used will vary based on profile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99A17-5D01-374C-A0B6-6E1937CC484C}"/>
              </a:ext>
            </a:extLst>
          </p:cNvPr>
          <p:cNvSpPr txBox="1"/>
          <p:nvPr/>
        </p:nvSpPr>
        <p:spPr>
          <a:xfrm>
            <a:off x="522397" y="1670502"/>
            <a:ext cx="5237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+mn-lt"/>
              </a:rPr>
              <a:t>Broadcom MDB Carving allows modifying internal J2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+mn-lt"/>
              </a:rPr>
              <a:t>Cisco IOS XR can carve </a:t>
            </a:r>
            <a:r>
              <a:rPr lang="en-US" sz="1400">
                <a:solidFill>
                  <a:srgbClr val="282828"/>
                </a:solidFill>
                <a:latin typeface="CiscoSansTT ExtraLight"/>
              </a:rPr>
              <a:t>internal resource </a:t>
            </a:r>
            <a:r>
              <a:rPr lang="en-US" sz="1400">
                <a:latin typeface="+mn-lt"/>
              </a:rPr>
              <a:t>and also the eTCAM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>
                <a:latin typeface="+mn-lt"/>
              </a:rPr>
              <a:t>Some resources are </a:t>
            </a:r>
            <a:r>
              <a:rPr lang="en-US" sz="1400">
                <a:solidFill>
                  <a:schemeClr val="accent6"/>
                </a:solidFill>
                <a:latin typeface="+mn-lt"/>
              </a:rPr>
              <a:t>not changed between MDB Profiles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41862-C89C-544D-A645-F0242476E5CC}"/>
              </a:ext>
            </a:extLst>
          </p:cNvPr>
          <p:cNvSpPr txBox="1"/>
          <p:nvPr/>
        </p:nvSpPr>
        <p:spPr>
          <a:xfrm>
            <a:off x="6276382" y="1393378"/>
            <a:ext cx="422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Fixed Resources across 4 MDB profiles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489CF50A-223F-7245-AF68-7068B04BE18D}"/>
              </a:ext>
            </a:extLst>
          </p:cNvPr>
          <p:cNvCxnSpPr>
            <a:cxnSpLocks/>
          </p:cNvCxnSpPr>
          <p:nvPr/>
        </p:nvCxnSpPr>
        <p:spPr>
          <a:xfrm flipV="1">
            <a:off x="4929051" y="1578044"/>
            <a:ext cx="1433611" cy="677476"/>
          </a:xfrm>
          <a:prstGeom prst="bentConnector3">
            <a:avLst>
              <a:gd name="adj1" fmla="val 84018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8C4F824-D6F4-EA40-B54D-962F8B034F45}"/>
              </a:ext>
            </a:extLst>
          </p:cNvPr>
          <p:cNvSpPr/>
          <p:nvPr/>
        </p:nvSpPr>
        <p:spPr>
          <a:xfrm>
            <a:off x="6391019" y="3919373"/>
            <a:ext cx="4113493" cy="62177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accent6"/>
                </a:solidFill>
              </a:rPr>
              <a:t>Counters</a:t>
            </a:r>
          </a:p>
          <a:p>
            <a:r>
              <a:rPr lang="en-US" sz="1100"/>
              <a:t>Counters and Stats resources are fixed for all 4 MDB profiles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1A7D57-7754-7A48-AB13-FFD899F2A51B}"/>
              </a:ext>
            </a:extLst>
          </p:cNvPr>
          <p:cNvSpPr txBox="1"/>
          <p:nvPr/>
        </p:nvSpPr>
        <p:spPr>
          <a:xfrm>
            <a:off x="1495735" y="5423715"/>
            <a:ext cx="3290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+mn-lt"/>
              </a:rPr>
              <a:t>MDB Profiles available today</a:t>
            </a:r>
          </a:p>
          <a:p>
            <a:pPr algn="ctr"/>
            <a:r>
              <a:rPr lang="en-US" sz="1400" i="1">
                <a:solidFill>
                  <a:schemeClr val="bg1"/>
                </a:solidFill>
                <a:latin typeface="CiscoSans ExtraLight" panose="020B0303020201020303" pitchFamily="34" charset="0"/>
              </a:rPr>
              <a:t>L3Max, L3Max-SE, L2Max, L2Max-SE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A16C4A8-5404-3B40-BB92-13D966CBF2A6}"/>
              </a:ext>
            </a:extLst>
          </p:cNvPr>
          <p:cNvSpPr/>
          <p:nvPr/>
        </p:nvSpPr>
        <p:spPr>
          <a:xfrm>
            <a:off x="6391019" y="4681514"/>
            <a:ext cx="4113493" cy="62177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accent6"/>
                </a:solidFill>
              </a:rPr>
              <a:t>Multicast</a:t>
            </a:r>
          </a:p>
          <a:p>
            <a:r>
              <a:rPr lang="en-US" sz="1100"/>
              <a:t>Multicast DB (for MCID ) will remain same for all 4 MDB profiles </a:t>
            </a:r>
          </a:p>
        </p:txBody>
      </p:sp>
    </p:spTree>
    <p:extLst>
      <p:ext uri="{BB962C8B-B14F-4D97-AF65-F5344CB8AC3E}">
        <p14:creationId xmlns:p14="http://schemas.microsoft.com/office/powerpoint/2010/main" val="1639858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68D24C-2797-BC41-806A-7BB1885F92D4}"/>
              </a:ext>
            </a:extLst>
          </p:cNvPr>
          <p:cNvSpPr/>
          <p:nvPr/>
        </p:nvSpPr>
        <p:spPr>
          <a:xfrm>
            <a:off x="1700455" y="2422538"/>
            <a:ext cx="4079118" cy="2960557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8B3AF-0D9B-FA43-BBE0-586C60516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Platforms with MDB Profile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D2498-AA07-A74B-A130-F71D12BA5C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527" y="3018492"/>
            <a:ext cx="1437633" cy="16477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DC7B2C7-32C8-A44F-BA45-912189A71D61}"/>
              </a:ext>
            </a:extLst>
          </p:cNvPr>
          <p:cNvGrpSpPr/>
          <p:nvPr/>
        </p:nvGrpSpPr>
        <p:grpSpPr>
          <a:xfrm>
            <a:off x="2336906" y="3592141"/>
            <a:ext cx="880969" cy="604656"/>
            <a:chOff x="8628081" y="3901445"/>
            <a:chExt cx="1174625" cy="806207"/>
          </a:xfrm>
        </p:grpSpPr>
        <p:sp>
          <p:nvSpPr>
            <p:cNvPr id="22" name="Oval 99">
              <a:extLst>
                <a:ext uri="{FF2B5EF4-FFF2-40B4-BE49-F238E27FC236}">
                  <a16:creationId xmlns:a16="http://schemas.microsoft.com/office/drawing/2014/main" id="{B715678D-BC8F-6541-82D6-3E4000432EC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1004512">
              <a:off x="8672649" y="3901445"/>
              <a:ext cx="1074663" cy="806207"/>
            </a:xfrm>
            <a:prstGeom prst="ellipse">
              <a:avLst/>
            </a:prstGeom>
            <a:solidFill>
              <a:schemeClr val="tx2"/>
            </a:solidFill>
            <a:ln w="28575" cap="flat" cmpd="sng" algn="ctr">
              <a:solidFill>
                <a:srgbClr val="FFFFFF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68576" tIns="34288" rIns="68576" bIns="34288" rtlCol="0" anchor="ctr"/>
            <a:lstStyle/>
            <a:p>
              <a:pPr algn="ctr" defTabSz="6852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282828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F0805FD-B171-B141-B496-79B7DAC33FF6}"/>
                </a:ext>
              </a:extLst>
            </p:cNvPr>
            <p:cNvSpPr txBox="1"/>
            <p:nvPr/>
          </p:nvSpPr>
          <p:spPr>
            <a:xfrm>
              <a:off x="8628081" y="4135274"/>
              <a:ext cx="1174625" cy="338549"/>
            </a:xfrm>
            <a:prstGeom prst="rect">
              <a:avLst/>
            </a:prstGeom>
            <a:noFill/>
          </p:spPr>
          <p:txBody>
            <a:bodyPr wrap="square" lIns="68576" tIns="34288" rIns="68576" bIns="34288" rtlCol="0" anchor="ctr">
              <a:spAutoFit/>
            </a:bodyPr>
            <a:lstStyle/>
            <a:p>
              <a:pPr algn="ctr" defTabSz="68525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rgbClr val="FFFFFF"/>
                  </a:solidFill>
                  <a:effectLst>
                    <a:outerShdw blurRad="177800" algn="ctr" rotWithShape="0">
                      <a:prstClr val="black">
                        <a:alpha val="60000"/>
                      </a:prstClr>
                    </a:outerShdw>
                  </a:effectLst>
                  <a:latin typeface="CiscoSansTT ExtraLight"/>
                  <a:ea typeface="+mn-ea"/>
                  <a:cs typeface="+mn-cs"/>
                </a:rPr>
                <a:t>J2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2D22F1C-A561-3B48-B9DB-A29EE1B9DD9C}"/>
              </a:ext>
            </a:extLst>
          </p:cNvPr>
          <p:cNvGrpSpPr/>
          <p:nvPr/>
        </p:nvGrpSpPr>
        <p:grpSpPr>
          <a:xfrm>
            <a:off x="4165791" y="3557397"/>
            <a:ext cx="880969" cy="604655"/>
            <a:chOff x="8628081" y="3901445"/>
            <a:chExt cx="1174625" cy="806207"/>
          </a:xfrm>
        </p:grpSpPr>
        <p:sp>
          <p:nvSpPr>
            <p:cNvPr id="34" name="Oval 99">
              <a:extLst>
                <a:ext uri="{FF2B5EF4-FFF2-40B4-BE49-F238E27FC236}">
                  <a16:creationId xmlns:a16="http://schemas.microsoft.com/office/drawing/2014/main" id="{26669027-F6DE-394B-AA47-4BD93FF28E3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1004512">
              <a:off x="8672649" y="3901445"/>
              <a:ext cx="1074663" cy="806207"/>
            </a:xfrm>
            <a:prstGeom prst="ellipse">
              <a:avLst/>
            </a:prstGeom>
            <a:solidFill>
              <a:schemeClr val="tx2"/>
            </a:solidFill>
            <a:ln w="28575" cap="flat" cmpd="sng" algn="ctr">
              <a:solidFill>
                <a:srgbClr val="FFFFFF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68576" tIns="34288" rIns="68576" bIns="34288" rtlCol="0" anchor="ctr"/>
            <a:lstStyle/>
            <a:p>
              <a:pPr algn="ctr" defTabSz="6852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282828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918810-9147-6045-BF52-8479A3D195F9}"/>
                </a:ext>
              </a:extLst>
            </p:cNvPr>
            <p:cNvSpPr txBox="1"/>
            <p:nvPr/>
          </p:nvSpPr>
          <p:spPr>
            <a:xfrm>
              <a:off x="8628081" y="4135274"/>
              <a:ext cx="1174625" cy="338549"/>
            </a:xfrm>
            <a:prstGeom prst="rect">
              <a:avLst/>
            </a:prstGeom>
            <a:noFill/>
          </p:spPr>
          <p:txBody>
            <a:bodyPr wrap="square" lIns="68576" tIns="34288" rIns="68576" bIns="34288" rtlCol="0" anchor="ctr">
              <a:spAutoFit/>
            </a:bodyPr>
            <a:lstStyle/>
            <a:p>
              <a:pPr algn="ctr" defTabSz="68525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rgbClr val="FFFFFF"/>
                  </a:solidFill>
                  <a:effectLst>
                    <a:outerShdw blurRad="177800" algn="ctr" rotWithShape="0">
                      <a:prstClr val="black">
                        <a:alpha val="60000"/>
                      </a:prstClr>
                    </a:outerShdw>
                  </a:effectLst>
                  <a:latin typeface="CiscoSansTT ExtraLight"/>
                  <a:ea typeface="+mn-ea"/>
                  <a:cs typeface="+mn-cs"/>
                </a:rPr>
                <a:t>J2C/Q2C</a:t>
              </a: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D337160-437C-EC4F-9FE8-BF53E2BC109B}"/>
              </a:ext>
            </a:extLst>
          </p:cNvPr>
          <p:cNvSpPr/>
          <p:nvPr/>
        </p:nvSpPr>
        <p:spPr>
          <a:xfrm>
            <a:off x="3833749" y="4273559"/>
            <a:ext cx="172871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defTabSz="6852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>
                <a:ln w="10160">
                  <a:noFill/>
                  <a:prstDash val="solid"/>
                </a:ln>
                <a:solidFill>
                  <a:srgbClr val="FFFFFF"/>
                </a:solidFill>
                <a:latin typeface="CiscoSansTT ExtraLight"/>
                <a:ea typeface="ＭＳ Ｐゴシック"/>
              </a:rPr>
              <a:t>NCS57C3</a:t>
            </a:r>
          </a:p>
          <a:p>
            <a:pPr defTabSz="6852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>
                <a:ln w="10160">
                  <a:noFill/>
                  <a:prstDash val="solid"/>
                </a:ln>
                <a:solidFill>
                  <a:srgbClr val="FFFFFF"/>
                </a:solidFill>
                <a:latin typeface="CiscoSansTT ExtraLight"/>
                <a:ea typeface="ＭＳ Ｐゴシック"/>
              </a:rPr>
              <a:t>NCS57C1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54BA355-38EE-8748-969E-668770426B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272" y="3253368"/>
            <a:ext cx="1408073" cy="13609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D84BA45-60B2-C44F-B26B-7CE817C29D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705"/>
          <a:stretch/>
        </p:blipFill>
        <p:spPr>
          <a:xfrm>
            <a:off x="2290084" y="2688388"/>
            <a:ext cx="1082594" cy="14994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CC6FBFBE-1E0F-1248-AB47-4A649D856121}"/>
              </a:ext>
            </a:extLst>
          </p:cNvPr>
          <p:cNvGrpSpPr/>
          <p:nvPr/>
        </p:nvGrpSpPr>
        <p:grpSpPr>
          <a:xfrm>
            <a:off x="8737825" y="3487066"/>
            <a:ext cx="880969" cy="907379"/>
            <a:chOff x="8628081" y="3901445"/>
            <a:chExt cx="1174625" cy="1209839"/>
          </a:xfrm>
        </p:grpSpPr>
        <p:sp>
          <p:nvSpPr>
            <p:cNvPr id="46" name="Line 2">
              <a:extLst>
                <a:ext uri="{FF2B5EF4-FFF2-40B4-BE49-F238E27FC236}">
                  <a16:creationId xmlns:a16="http://schemas.microsoft.com/office/drawing/2014/main" id="{AFD2E3A7-5D68-EE4D-BCD0-B5C1A8FF505C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9142036" y="4635448"/>
              <a:ext cx="12416" cy="475836"/>
            </a:xfrm>
            <a:prstGeom prst="line">
              <a:avLst/>
            </a:prstGeom>
            <a:noFill/>
            <a:ln w="22225">
              <a:solidFill>
                <a:schemeClr val="accent5"/>
              </a:solidFill>
              <a:round/>
              <a:headEnd/>
              <a:tailEnd type="oval" w="lg" len="lg"/>
            </a:ln>
          </p:spPr>
          <p:txBody>
            <a:bodyPr lIns="68576" tIns="34288" rIns="68576" bIns="34288"/>
            <a:lstStyle/>
            <a:p>
              <a:pPr defTabSz="6852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0096D6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7" name="Oval 99">
              <a:extLst>
                <a:ext uri="{FF2B5EF4-FFF2-40B4-BE49-F238E27FC236}">
                  <a16:creationId xmlns:a16="http://schemas.microsoft.com/office/drawing/2014/main" id="{7D10B93F-0063-304D-B47E-E35E178EE33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1004512">
              <a:off x="8672649" y="3901445"/>
              <a:ext cx="1074663" cy="806207"/>
            </a:xfrm>
            <a:prstGeom prst="ellipse">
              <a:avLst/>
            </a:prstGeom>
            <a:solidFill>
              <a:srgbClr val="FFC000"/>
            </a:solidFill>
            <a:ln w="28575" cap="flat" cmpd="sng" algn="ctr">
              <a:solidFill>
                <a:srgbClr val="FFFFFF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68576" tIns="34288" rIns="68576" bIns="34288" rtlCol="0" anchor="ctr"/>
            <a:lstStyle/>
            <a:p>
              <a:pPr algn="ctr" defTabSz="6852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282828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DD6FBD9-A5F8-9747-B1B3-9EA0DC432E7D}"/>
                </a:ext>
              </a:extLst>
            </p:cNvPr>
            <p:cNvSpPr txBox="1"/>
            <p:nvPr/>
          </p:nvSpPr>
          <p:spPr>
            <a:xfrm>
              <a:off x="8628081" y="4135273"/>
              <a:ext cx="1174625" cy="338549"/>
            </a:xfrm>
            <a:prstGeom prst="rect">
              <a:avLst/>
            </a:prstGeom>
            <a:noFill/>
          </p:spPr>
          <p:txBody>
            <a:bodyPr wrap="square" lIns="68576" tIns="34288" rIns="68576" bIns="34288" rtlCol="0" anchor="ctr">
              <a:spAutoFit/>
            </a:bodyPr>
            <a:lstStyle/>
            <a:p>
              <a:pPr algn="ctr" defTabSz="68525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rgbClr val="282828"/>
                  </a:solidFill>
                  <a:effectLst>
                    <a:outerShdw blurRad="177800" algn="ctr" rotWithShape="0">
                      <a:prstClr val="black">
                        <a:alpha val="60000"/>
                      </a:prstClr>
                    </a:outerShdw>
                  </a:effectLst>
                  <a:latin typeface="CiscoSansTT ExtraLight"/>
                  <a:ea typeface="+mn-ea"/>
                  <a:cs typeface="+mn-cs"/>
                </a:rPr>
                <a:t>J2C+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98E68E0A-DDE9-2145-941F-D372FCCD0CE3}"/>
              </a:ext>
            </a:extLst>
          </p:cNvPr>
          <p:cNvSpPr/>
          <p:nvPr/>
        </p:nvSpPr>
        <p:spPr>
          <a:xfrm>
            <a:off x="8609484" y="4425687"/>
            <a:ext cx="1246290" cy="2308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defTabSz="6852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>
                <a:ln w="10160">
                  <a:noFill/>
                  <a:prstDash val="solid"/>
                </a:ln>
                <a:solidFill>
                  <a:srgbClr val="FFFFFF"/>
                </a:solidFill>
                <a:latin typeface="CiscoSansTT ExtraLight"/>
                <a:ea typeface="ＭＳ Ｐゴシック"/>
              </a:rPr>
              <a:t>NCS57D2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CA0839C-93A3-F84F-823B-018961B29D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084" y="3194989"/>
            <a:ext cx="1082594" cy="1089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8405496-D2D8-B74C-B857-4C7401D1A4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475" y1="18182" x2="8475" y2="18182"/>
                        <a14:foregroundMark x1="6215" y1="20455" x2="6215" y2="20455"/>
                        <a14:foregroundMark x1="3672" y1="29545" x2="3672" y2="29545"/>
                        <a14:foregroundMark x1="847" y1="31818" x2="847" y2="31818"/>
                        <a14:foregroundMark x1="71751" y1="13636" x2="71751" y2="13636"/>
                        <a14:foregroundMark x1="65819" y1="15909" x2="65819" y2="15909"/>
                        <a14:foregroundMark x1="88701" y1="25000" x2="88701" y2="25000"/>
                        <a14:foregroundMark x1="96328" y1="29545" x2="96328" y2="29545"/>
                        <a14:foregroundMark x1="24859" y1="97727" x2="24859" y2="97727"/>
                        <a14:foregroundMark x1="36441" y1="95455" x2="36441" y2="95455"/>
                        <a14:foregroundMark x1="56780" y1="95455" x2="56780" y2="95455"/>
                        <a14:foregroundMark x1="80508" y1="95455" x2="80508" y2="95455"/>
                        <a14:foregroundMark x1="89831" y1="97727" x2="89831" y2="97727"/>
                        <a14:foregroundMark x1="98023" y1="93182" x2="98023" y2="93182"/>
                        <a14:foregroundMark x1="99435" y1="63636" x2="98870" y2="59091"/>
                        <a14:foregroundMark x1="99435" y1="81818" x2="99435" y2="81818"/>
                        <a14:foregroundMark x1="99153" y1="45455" x2="99153" y2="45455"/>
                        <a14:backgroundMark x1="1695" y1="9091" x2="1695" y2="9091"/>
                        <a14:backgroundMark x1="847" y1="18182" x2="847" y2="18182"/>
                        <a14:backgroundMark x1="3955" y1="4545" x2="3955" y2="4545"/>
                        <a14:backgroundMark x1="99435" y1="2273" x2="99435" y2="2273"/>
                        <a14:backgroundMark x1="99435" y1="13636" x2="99435" y2="13636"/>
                        <a14:backgroundMark x1="97458" y1="11364" x2="97458" y2="11364"/>
                        <a14:backgroundMark x1="98588" y1="15909" x2="98588" y2="15909"/>
                        <a14:backgroundMark x1="99718" y1="25000" x2="99718" y2="25000"/>
                        <a14:backgroundMark x1="96328" y1="4545" x2="96328" y2="4545"/>
                        <a14:backgroundMark x1="94633" y1="4545" x2="94633" y2="454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084" y="2940775"/>
            <a:ext cx="1082594" cy="1350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F468A95-1F13-F348-BE35-77025B5FCA6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084" y="3400806"/>
            <a:ext cx="1082594" cy="1192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1B807F8-0BB5-1A49-96EE-EA686C79642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239569" y="3251461"/>
            <a:ext cx="1421549" cy="13169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3BD93B2-FA91-5843-8F95-289B550DBD0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860" y="2549554"/>
            <a:ext cx="1340895" cy="408014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5EC28B78-5918-B946-B077-8CEA34C3CA1A}"/>
              </a:ext>
            </a:extLst>
          </p:cNvPr>
          <p:cNvSpPr/>
          <p:nvPr/>
        </p:nvSpPr>
        <p:spPr>
          <a:xfrm>
            <a:off x="2028386" y="4285065"/>
            <a:ext cx="1679817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r>
              <a:rPr lang="en-US" sz="900" b="1">
                <a:solidFill>
                  <a:schemeClr val="bg2"/>
                </a:solidFill>
              </a:rPr>
              <a:t>NCS57B1</a:t>
            </a:r>
          </a:p>
          <a:p>
            <a:r>
              <a:rPr lang="en-US" sz="900" b="1">
                <a:solidFill>
                  <a:schemeClr val="bg2"/>
                </a:solidFill>
              </a:rPr>
              <a:t>NC57-24DD</a:t>
            </a:r>
          </a:p>
          <a:p>
            <a:r>
              <a:rPr lang="en-US" sz="900" b="1">
                <a:solidFill>
                  <a:schemeClr val="bg2"/>
                </a:solidFill>
              </a:rPr>
              <a:t>NC57-18DD-SE</a:t>
            </a:r>
          </a:p>
          <a:p>
            <a:r>
              <a:rPr lang="en-US" sz="900" b="1">
                <a:solidFill>
                  <a:schemeClr val="bg2"/>
                </a:solidFill>
              </a:rPr>
              <a:t>NC57-36H6D-S</a:t>
            </a:r>
          </a:p>
          <a:p>
            <a:r>
              <a:rPr lang="en-US" sz="900" b="1">
                <a:solidFill>
                  <a:schemeClr val="bg2"/>
                </a:solidFill>
              </a:rPr>
              <a:t>NC57-36H-SE </a:t>
            </a:r>
          </a:p>
          <a:p>
            <a:r>
              <a:rPr lang="en-US" sz="900" b="1">
                <a:solidFill>
                  <a:schemeClr val="bg2"/>
                </a:solidFill>
              </a:rPr>
              <a:t>NC57-MOD     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361C4C1-FA6F-304B-BC4C-497D619407CE}"/>
              </a:ext>
            </a:extLst>
          </p:cNvPr>
          <p:cNvSpPr txBox="1"/>
          <p:nvPr/>
        </p:nvSpPr>
        <p:spPr>
          <a:xfrm>
            <a:off x="4331439" y="1359698"/>
            <a:ext cx="3329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2"/>
                </a:solidFill>
                <a:latin typeface="CiscoSans ExtraLight" panose="020B0303020201020303" pitchFamily="34" charset="0"/>
              </a:rPr>
              <a:t>All 4 MDB Profiles will be supported</a:t>
            </a:r>
            <a:r>
              <a:rPr lang="en-US" sz="1400">
                <a:solidFill>
                  <a:schemeClr val="accent2"/>
                </a:solidFill>
                <a:latin typeface="CiscoSans ExtraLight" panose="020B0303020201020303" pitchFamily="34" charset="0"/>
              </a:rPr>
              <a:t> </a:t>
            </a:r>
          </a:p>
          <a:p>
            <a:pPr algn="ctr"/>
            <a:r>
              <a:rPr lang="en-US" sz="1400">
                <a:latin typeface="CiscoSans ExtraLight" panose="020B0303020201020303" pitchFamily="34" charset="0"/>
              </a:rPr>
              <a:t>L3Max/L2Max/L3Max-SE/L2Max-SE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4F53AD-4C7C-DC47-9F4C-185C2229A4FF}"/>
              </a:ext>
            </a:extLst>
          </p:cNvPr>
          <p:cNvGrpSpPr/>
          <p:nvPr/>
        </p:nvGrpSpPr>
        <p:grpSpPr>
          <a:xfrm>
            <a:off x="6418985" y="3592141"/>
            <a:ext cx="880969" cy="604655"/>
            <a:chOff x="5332028" y="2464398"/>
            <a:chExt cx="880969" cy="604655"/>
          </a:xfrm>
        </p:grpSpPr>
        <p:sp>
          <p:nvSpPr>
            <p:cNvPr id="59" name="Oval 99">
              <a:extLst>
                <a:ext uri="{FF2B5EF4-FFF2-40B4-BE49-F238E27FC236}">
                  <a16:creationId xmlns:a16="http://schemas.microsoft.com/office/drawing/2014/main" id="{FEDC4EC6-ACC9-6A4B-9443-419B359BE75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21004512">
              <a:off x="5365454" y="2464398"/>
              <a:ext cx="805997" cy="604655"/>
            </a:xfrm>
            <a:prstGeom prst="ellipse">
              <a:avLst/>
            </a:prstGeom>
            <a:solidFill>
              <a:schemeClr val="tx2"/>
            </a:solidFill>
            <a:ln w="28575" cap="flat" cmpd="sng" algn="ctr">
              <a:solidFill>
                <a:srgbClr val="FFFFFF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lIns="68576" tIns="34288" rIns="68576" bIns="34288" rtlCol="0" anchor="ctr"/>
            <a:lstStyle/>
            <a:p>
              <a:pPr algn="ctr" defTabSz="6852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282828"/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B8D5483-969D-B548-9C10-BBBE851B099C}"/>
                </a:ext>
              </a:extLst>
            </p:cNvPr>
            <p:cNvSpPr txBox="1"/>
            <p:nvPr/>
          </p:nvSpPr>
          <p:spPr>
            <a:xfrm>
              <a:off x="5332028" y="2639770"/>
              <a:ext cx="880969" cy="253912"/>
            </a:xfrm>
            <a:prstGeom prst="rect">
              <a:avLst/>
            </a:prstGeom>
            <a:noFill/>
          </p:spPr>
          <p:txBody>
            <a:bodyPr wrap="square" lIns="68576" tIns="34288" rIns="68576" bIns="34288" rtlCol="0" anchor="ctr">
              <a:spAutoFit/>
            </a:bodyPr>
            <a:lstStyle/>
            <a:p>
              <a:pPr algn="ctr" defTabSz="68525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>
                  <a:solidFill>
                    <a:srgbClr val="FFFFFF"/>
                  </a:solidFill>
                  <a:effectLst>
                    <a:outerShdw blurRad="177800" algn="ctr" rotWithShape="0">
                      <a:prstClr val="black">
                        <a:alpha val="60000"/>
                      </a:prstClr>
                    </a:outerShdw>
                  </a:effectLst>
                  <a:latin typeface="CiscoSansTT ExtraLight"/>
                  <a:ea typeface="+mn-ea"/>
                  <a:cs typeface="+mn-cs"/>
                </a:rPr>
                <a:t>Q2A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957F22C-54D7-F745-B3C6-D251CD0007DF}"/>
              </a:ext>
            </a:extLst>
          </p:cNvPr>
          <p:cNvSpPr/>
          <p:nvPr/>
        </p:nvSpPr>
        <p:spPr>
          <a:xfrm>
            <a:off x="6204927" y="4279029"/>
            <a:ext cx="1490834" cy="2308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defTabSz="68526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>
                <a:ln w="10160">
                  <a:noFill/>
                  <a:prstDash val="solid"/>
                </a:ln>
                <a:solidFill>
                  <a:srgbClr val="FFFFFF"/>
                </a:solidFill>
                <a:latin typeface="CiscoSansTT ExtraLight"/>
                <a:ea typeface="ＭＳ Ｐゴシック"/>
              </a:rPr>
              <a:t>NCS540</a:t>
            </a:r>
            <a:endParaRPr lang="en-US" sz="900">
              <a:ln w="10160">
                <a:noFill/>
                <a:prstDash val="solid"/>
              </a:ln>
              <a:solidFill>
                <a:srgbClr val="FFFFFF"/>
              </a:solidFill>
              <a:latin typeface="CiscoSansTT ExtraLight"/>
              <a:ea typeface="ＭＳ Ｐゴシック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28C4B7-3BF5-9F4F-9BFD-053406321FBE}"/>
              </a:ext>
            </a:extLst>
          </p:cNvPr>
          <p:cNvSpPr/>
          <p:nvPr/>
        </p:nvSpPr>
        <p:spPr>
          <a:xfrm>
            <a:off x="6316544" y="4479634"/>
            <a:ext cx="13019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1" i="1">
                <a:latin typeface="CiscoSans Thin" panose="020B0203020201020303" pitchFamily="34" charset="0"/>
              </a:rPr>
              <a:t>N</a:t>
            </a:r>
            <a:r>
              <a:rPr lang="en-GB" sz="800" b="1" i="1">
                <a:latin typeface="CiscoSans Thin" panose="020B0203020201020303" pitchFamily="34" charset="0"/>
              </a:rPr>
              <a:t>540-24Q8L2DD-SYS</a:t>
            </a:r>
            <a:endParaRPr lang="en-US" sz="800" b="1" i="1">
              <a:latin typeface="CiscoSans Thin" panose="020B0203020201020303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FE4DDD-E85B-074D-BD10-94666743A5AE}"/>
              </a:ext>
            </a:extLst>
          </p:cNvPr>
          <p:cNvSpPr/>
          <p:nvPr/>
        </p:nvSpPr>
        <p:spPr>
          <a:xfrm>
            <a:off x="5865348" y="2422537"/>
            <a:ext cx="2091957" cy="296055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0092D7-3E0D-1C42-A484-AB95C405CAC4}"/>
              </a:ext>
            </a:extLst>
          </p:cNvPr>
          <p:cNvSpPr/>
          <p:nvPr/>
        </p:nvSpPr>
        <p:spPr>
          <a:xfrm>
            <a:off x="8035339" y="2422537"/>
            <a:ext cx="2091957" cy="2952209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DE383A-6B08-3B4E-8B24-8511C0E7D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36" y="2465273"/>
            <a:ext cx="1246290" cy="1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3E186C-4C2D-C142-A285-7F651FBE267B}"/>
              </a:ext>
            </a:extLst>
          </p:cNvPr>
          <p:cNvSpPr txBox="1"/>
          <p:nvPr/>
        </p:nvSpPr>
        <p:spPr>
          <a:xfrm>
            <a:off x="2336906" y="1978883"/>
            <a:ext cx="30602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+mn-lt"/>
              </a:rPr>
              <a:t>J2 Scale </a:t>
            </a:r>
          </a:p>
          <a:p>
            <a:pPr algn="ctr"/>
            <a:r>
              <a:rPr lang="en-US" sz="1100" i="1">
                <a:latin typeface="+mn-lt"/>
              </a:rPr>
              <a:t>J2C and Q2C MDB internal resources same as J2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A61D01E-7146-E443-893E-8526B821D2FE}"/>
              </a:ext>
            </a:extLst>
          </p:cNvPr>
          <p:cNvSpPr txBox="1"/>
          <p:nvPr/>
        </p:nvSpPr>
        <p:spPr>
          <a:xfrm>
            <a:off x="5436147" y="2055702"/>
            <a:ext cx="2838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+mn-lt"/>
              </a:rPr>
              <a:t>Q2A Scale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1A6C1EA-B18C-AB47-BE5B-D44B6E4F76FD}"/>
              </a:ext>
            </a:extLst>
          </p:cNvPr>
          <p:cNvSpPr txBox="1"/>
          <p:nvPr/>
        </p:nvSpPr>
        <p:spPr>
          <a:xfrm>
            <a:off x="7583163" y="2055745"/>
            <a:ext cx="2838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+mn-lt"/>
              </a:rPr>
              <a:t>J2C+ Scale</a:t>
            </a:r>
          </a:p>
        </p:txBody>
      </p:sp>
    </p:spTree>
    <p:extLst>
      <p:ext uri="{BB962C8B-B14F-4D97-AF65-F5344CB8AC3E}">
        <p14:creationId xmlns:p14="http://schemas.microsoft.com/office/powerpoint/2010/main" val="4125725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3C2D1-63C1-DE44-B2A8-771336F3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MDB scale vs MD scale vs 1D scale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166952-0EA0-FC49-BC17-2B44DF3995D8}"/>
              </a:ext>
            </a:extLst>
          </p:cNvPr>
          <p:cNvSpPr txBox="1"/>
          <p:nvPr/>
        </p:nvSpPr>
        <p:spPr>
          <a:xfrm>
            <a:off x="6653578" y="2480555"/>
            <a:ext cx="46041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MDB Profile Scale</a:t>
            </a:r>
          </a:p>
          <a:p>
            <a:endParaRPr lang="en-US">
              <a:latin typeface="+mn-lt"/>
            </a:endParaRPr>
          </a:p>
          <a:p>
            <a:pPr marL="177800" lvl="1"/>
            <a:r>
              <a:rPr lang="en-US">
                <a:latin typeface="+mn-lt"/>
              </a:rPr>
              <a:t>Ability to carve same ASIC resources to multiple Profiles based on Use-cases. The scale numbers for each profile are often 1D. </a:t>
            </a:r>
          </a:p>
          <a:p>
            <a:pPr marL="177800" lvl="1"/>
            <a:endParaRPr lang="en-US">
              <a:latin typeface="+mn-lt"/>
            </a:endParaRPr>
          </a:p>
          <a:p>
            <a:pPr marL="177800" lvl="1"/>
            <a:r>
              <a:rPr lang="en-US">
                <a:solidFill>
                  <a:schemeClr val="accent2"/>
                </a:solidFill>
                <a:latin typeface="+mn-lt"/>
              </a:rPr>
              <a:t>ASIC</a:t>
            </a:r>
          </a:p>
          <a:p>
            <a:pPr marL="177800" lvl="1"/>
            <a:r>
              <a:rPr lang="en-US">
                <a:latin typeface="+mn-lt"/>
              </a:rPr>
              <a:t>J2/Q2A/J2C/Q2C/J2C+</a:t>
            </a:r>
          </a:p>
          <a:p>
            <a:pPr marL="177800" lvl="1"/>
            <a:endParaRPr lang="en-US">
              <a:latin typeface="+mn-lt"/>
            </a:endParaRPr>
          </a:p>
          <a:p>
            <a:pPr marL="177800" lvl="1"/>
            <a:r>
              <a:rPr lang="en-US">
                <a:solidFill>
                  <a:schemeClr val="accent2"/>
                </a:solidFill>
                <a:latin typeface="+mn-lt"/>
              </a:rPr>
              <a:t>Profiles</a:t>
            </a:r>
          </a:p>
          <a:p>
            <a:pPr marL="177800" lvl="1"/>
            <a:r>
              <a:rPr lang="en-US">
                <a:latin typeface="+mn-lt"/>
              </a:rPr>
              <a:t>L3Max/L2Max/L3Max-SE/L2Max-SE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3A634-BE29-2B41-9036-506DEFAD111F}"/>
              </a:ext>
            </a:extLst>
          </p:cNvPr>
          <p:cNvSpPr txBox="1"/>
          <p:nvPr/>
        </p:nvSpPr>
        <p:spPr>
          <a:xfrm>
            <a:off x="1085020" y="1704307"/>
            <a:ext cx="38563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Multi-Dimension Scale ( MD scale)</a:t>
            </a:r>
          </a:p>
          <a:p>
            <a:endParaRPr lang="en-US">
              <a:latin typeface="+mn-lt"/>
            </a:endParaRPr>
          </a:p>
          <a:p>
            <a:pPr marL="266700" lvl="1"/>
            <a:r>
              <a:rPr lang="en-US">
                <a:latin typeface="+mn-lt"/>
              </a:rPr>
              <a:t>Refers to feature scale of platform measured with multiple features enabled at same time ( Usually refers to specific customer profiles validated)</a:t>
            </a:r>
          </a:p>
          <a:p>
            <a:pPr marL="266700" lvl="1"/>
            <a:endParaRPr lang="en-US">
              <a:latin typeface="+mn-lt"/>
            </a:endParaRPr>
          </a:p>
          <a:p>
            <a:endParaRPr lang="en-US">
              <a:solidFill>
                <a:schemeClr val="accent1"/>
              </a:solidFill>
            </a:endParaRPr>
          </a:p>
          <a:p>
            <a:r>
              <a:rPr lang="en-US">
                <a:solidFill>
                  <a:schemeClr val="accent1"/>
                </a:solidFill>
              </a:rPr>
              <a:t>One-Dimension Scale ( 1D scale)</a:t>
            </a:r>
          </a:p>
          <a:p>
            <a:endParaRPr lang="en-US"/>
          </a:p>
          <a:p>
            <a:pPr marL="266700" lvl="1"/>
            <a:r>
              <a:rPr lang="en-US">
                <a:latin typeface="+mn-lt"/>
              </a:rPr>
              <a:t>Refers to feature scale of platform measured by configuring single feature  only ( Max platform scale for specific Feature)</a:t>
            </a:r>
          </a:p>
        </p:txBody>
      </p:sp>
      <p:pic>
        <p:nvPicPr>
          <p:cNvPr id="14" name="Picture 13" descr="Question mark on green pastel background">
            <a:extLst>
              <a:ext uri="{FF2B5EF4-FFF2-40B4-BE49-F238E27FC236}">
                <a16:creationId xmlns:a16="http://schemas.microsoft.com/office/drawing/2014/main" id="{15ECC44E-AA15-F948-A9E3-9476F1B12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9983" y="181646"/>
            <a:ext cx="2229677" cy="167225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70624E-F4AD-7049-A35A-7142E8AA1CBE}"/>
              </a:ext>
            </a:extLst>
          </p:cNvPr>
          <p:cNvCxnSpPr/>
          <p:nvPr/>
        </p:nvCxnSpPr>
        <p:spPr>
          <a:xfrm>
            <a:off x="5913783" y="1704307"/>
            <a:ext cx="0" cy="42889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035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EEB9A-53C8-854F-8886-806E93BE3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MDB profiles Scale comparison </a:t>
            </a:r>
            <a:br>
              <a:rPr lang="en-US"/>
            </a:br>
            <a:r>
              <a:rPr lang="en-US" sz="2400"/>
              <a:t>Compare between all 4 Profiles on NCS5700</a:t>
            </a:r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3077AAF-9686-4E45-A37E-50E8DC6E6AC1}"/>
              </a:ext>
            </a:extLst>
          </p:cNvPr>
          <p:cNvGraphicFramePr/>
          <p:nvPr/>
        </p:nvGraphicFramePr>
        <p:xfrm>
          <a:off x="452583" y="1520044"/>
          <a:ext cx="3590311" cy="236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25E862E6-5350-7E49-8835-4FBEF6790075}"/>
              </a:ext>
            </a:extLst>
          </p:cNvPr>
          <p:cNvGraphicFramePr/>
          <p:nvPr/>
        </p:nvGraphicFramePr>
        <p:xfrm>
          <a:off x="4300847" y="1520044"/>
          <a:ext cx="3590310" cy="236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C14192D-9741-764D-8DA3-5AE0C63824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011831"/>
              </p:ext>
            </p:extLst>
          </p:nvPr>
        </p:nvGraphicFramePr>
        <p:xfrm>
          <a:off x="8124657" y="1430868"/>
          <a:ext cx="3590310" cy="236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422B7BE-9C8F-7843-BCA1-E2B3B628D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466946"/>
              </p:ext>
            </p:extLst>
          </p:nvPr>
        </p:nvGraphicFramePr>
        <p:xfrm>
          <a:off x="452584" y="3913030"/>
          <a:ext cx="3590310" cy="236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8C9955FA-C615-0545-BB45-9F7EC01DC3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9950335"/>
              </p:ext>
            </p:extLst>
          </p:nvPr>
        </p:nvGraphicFramePr>
        <p:xfrm>
          <a:off x="4375941" y="3913029"/>
          <a:ext cx="3590310" cy="236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27D439D9-1F3D-CB4A-B02D-128C803EF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611357"/>
              </p:ext>
            </p:extLst>
          </p:nvPr>
        </p:nvGraphicFramePr>
        <p:xfrm>
          <a:off x="8149108" y="3883231"/>
          <a:ext cx="3590310" cy="236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2DD1562-46AC-DD44-8DA6-3EA22E543297}"/>
              </a:ext>
            </a:extLst>
          </p:cNvPr>
          <p:cNvSpPr txBox="1"/>
          <p:nvPr/>
        </p:nvSpPr>
        <p:spPr>
          <a:xfrm>
            <a:off x="3979832" y="6211503"/>
            <a:ext cx="6890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6"/>
                </a:solidFill>
                <a:latin typeface="+mn-lt"/>
              </a:rPr>
              <a:t>Target Scale numbers till XR7.7.1 release – Refer 1D scale for validated scale</a:t>
            </a:r>
          </a:p>
        </p:txBody>
      </p:sp>
    </p:spTree>
    <p:extLst>
      <p:ext uri="{BB962C8B-B14F-4D97-AF65-F5344CB8AC3E}">
        <p14:creationId xmlns:p14="http://schemas.microsoft.com/office/powerpoint/2010/main" val="3512699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B5CDA-786A-6649-B863-78860677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74" y="13961"/>
            <a:ext cx="11127317" cy="975783"/>
          </a:xfrm>
        </p:spPr>
        <p:txBody>
          <a:bodyPr/>
          <a:lstStyle/>
          <a:p>
            <a:r>
              <a:rPr lang="en-US" i="1"/>
              <a:t>Compare NCS5500 (J/J+) to NCS5700 (J2) with MDB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0A988E-DF90-C146-886E-F8A7E20DD1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736052"/>
              </p:ext>
            </p:extLst>
          </p:nvPr>
        </p:nvGraphicFramePr>
        <p:xfrm>
          <a:off x="6897499" y="2518414"/>
          <a:ext cx="4758624" cy="2019341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564924">
                  <a:extLst>
                    <a:ext uri="{9D8B030D-6E8A-4147-A177-3AD203B41FA5}">
                      <a16:colId xmlns:a16="http://schemas.microsoft.com/office/drawing/2014/main" val="2833848756"/>
                    </a:ext>
                  </a:extLst>
                </a:gridCol>
                <a:gridCol w="1670736">
                  <a:extLst>
                    <a:ext uri="{9D8B030D-6E8A-4147-A177-3AD203B41FA5}">
                      <a16:colId xmlns:a16="http://schemas.microsoft.com/office/drawing/2014/main" val="3829479321"/>
                    </a:ext>
                  </a:extLst>
                </a:gridCol>
                <a:gridCol w="1522964">
                  <a:extLst>
                    <a:ext uri="{9D8B030D-6E8A-4147-A177-3AD203B41FA5}">
                      <a16:colId xmlns:a16="http://schemas.microsoft.com/office/drawing/2014/main" val="3271277615"/>
                    </a:ext>
                  </a:extLst>
                </a:gridCol>
              </a:tblGrid>
              <a:tr h="379664">
                <a:tc>
                  <a:txBody>
                    <a:bodyPr/>
                    <a:lstStyle/>
                    <a:p>
                      <a:pPr indent="255270"/>
                      <a:r>
                        <a:rPr lang="en-IN" sz="1300">
                          <a:effectLst/>
                        </a:rPr>
                        <a:t> L2 Services</a:t>
                      </a:r>
                      <a:endParaRPr lang="en-IN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>
                        <a:tabLst/>
                      </a:pPr>
                      <a:r>
                        <a:rPr lang="en-IN" sz="1200">
                          <a:effectLst/>
                        </a:rPr>
                        <a:t>NCS5700 L2Max-SE </a:t>
                      </a:r>
                    </a:p>
                    <a:p>
                      <a:pPr marL="0" indent="7938" algn="ctr">
                        <a:tabLst/>
                      </a:pPr>
                      <a:r>
                        <a:rPr lang="en-IN" sz="1200">
                          <a:effectLst/>
                        </a:rPr>
                        <a:t>(J2/J2C/Q2C)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NCS5500 (-SE)</a:t>
                      </a:r>
                    </a:p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J/J+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52096117"/>
                  </a:ext>
                </a:extLst>
              </a:tr>
              <a:tr h="274853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Number of BDs/EVI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2000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1500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990365808"/>
                  </a:ext>
                </a:extLst>
              </a:tr>
              <a:tr h="379664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L2 subinterface without BVI/QoS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16K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8K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698571040"/>
                  </a:ext>
                </a:extLst>
              </a:tr>
              <a:tr h="389771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Total PWs (across all BDs)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 12K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3K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054777013"/>
                  </a:ext>
                </a:extLst>
              </a:tr>
              <a:tr h="270489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MACs per System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Upto 600K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128K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1216754367"/>
                  </a:ext>
                </a:extLst>
              </a:tr>
              <a:tr h="324900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BVI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10K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1250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63760252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107B9C5-4832-4443-B8A6-C322181B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25094"/>
              </p:ext>
            </p:extLst>
          </p:nvPr>
        </p:nvGraphicFramePr>
        <p:xfrm>
          <a:off x="1087491" y="2354391"/>
          <a:ext cx="5008509" cy="234423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557942">
                  <a:extLst>
                    <a:ext uri="{9D8B030D-6E8A-4147-A177-3AD203B41FA5}">
                      <a16:colId xmlns:a16="http://schemas.microsoft.com/office/drawing/2014/main" val="4057156398"/>
                    </a:ext>
                  </a:extLst>
                </a:gridCol>
                <a:gridCol w="1758958">
                  <a:extLst>
                    <a:ext uri="{9D8B030D-6E8A-4147-A177-3AD203B41FA5}">
                      <a16:colId xmlns:a16="http://schemas.microsoft.com/office/drawing/2014/main" val="1539744593"/>
                    </a:ext>
                  </a:extLst>
                </a:gridCol>
                <a:gridCol w="1691609">
                  <a:extLst>
                    <a:ext uri="{9D8B030D-6E8A-4147-A177-3AD203B41FA5}">
                      <a16:colId xmlns:a16="http://schemas.microsoft.com/office/drawing/2014/main" val="1050014296"/>
                    </a:ext>
                  </a:extLst>
                </a:gridCol>
              </a:tblGrid>
              <a:tr h="443325">
                <a:tc>
                  <a:txBody>
                    <a:bodyPr/>
                    <a:lstStyle/>
                    <a:p>
                      <a:pPr indent="255270"/>
                      <a:r>
                        <a:rPr lang="en-IN" sz="1300" b="1">
                          <a:effectLst/>
                        </a:rPr>
                        <a:t> L3 Services</a:t>
                      </a:r>
                      <a:endParaRPr lang="en-IN" sz="1600" b="1" i="0">
                        <a:effectLst/>
                        <a:latin typeface="CiscoSans ExtraLight" panose="020B0303020201020303" pitchFamily="34" charset="0"/>
                        <a:ea typeface="Calibri" panose="020F0502020204030204" pitchFamily="34" charset="0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>
                        <a:tabLst/>
                      </a:pPr>
                      <a:r>
                        <a:rPr lang="en-IN" sz="1200">
                          <a:effectLst/>
                        </a:rPr>
                        <a:t>NCS5700 L3Max-SE</a:t>
                      </a:r>
                    </a:p>
                    <a:p>
                      <a:pPr marL="0" indent="7938" algn="ctr">
                        <a:tabLst/>
                      </a:pPr>
                      <a:r>
                        <a:rPr lang="en-IN" sz="1200">
                          <a:effectLst/>
                        </a:rPr>
                        <a:t>(J2/J2C/Q2C)</a:t>
                      </a: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NCS5500 (-SE)</a:t>
                      </a:r>
                    </a:p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J/J+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4017351841"/>
                  </a:ext>
                </a:extLst>
              </a:tr>
              <a:tr h="232913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IPv4 Routes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5M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Upto 4M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4294393972"/>
                  </a:ext>
                </a:extLst>
              </a:tr>
              <a:tr h="221465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IPv6 Routes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3M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2M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2779200385"/>
                  </a:ext>
                </a:extLst>
              </a:tr>
              <a:tr h="272083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VRF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8K 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4K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98005704"/>
                  </a:ext>
                </a:extLst>
              </a:tr>
              <a:tr h="221465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L3 subinterface without QoS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8K 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2K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837866790"/>
                  </a:ext>
                </a:extLst>
              </a:tr>
              <a:tr h="221465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L2 subinterface without BVI/QoS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12K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8k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11261597"/>
                  </a:ext>
                </a:extLst>
              </a:tr>
              <a:tr h="221465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MACs per System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500K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marR="0" lvl="0" indent="7938" algn="ctr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128K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199222292"/>
                  </a:ext>
                </a:extLst>
              </a:tr>
              <a:tr h="221465">
                <a:tc>
                  <a:txBody>
                    <a:bodyPr/>
                    <a:lstStyle/>
                    <a:p>
                      <a:pPr marL="0" indent="7938" algn="l" defTabSz="914346" rtl="0" eaLnBrk="1" latinLnBrk="0" hangingPunct="1">
                        <a:tabLst/>
                      </a:pPr>
                      <a:r>
                        <a:rPr lang="en-IN" sz="1200" b="1" kern="1200">
                          <a:solidFill>
                            <a:schemeClr val="tx1"/>
                          </a:solidFill>
                          <a:effectLst/>
                        </a:rPr>
                        <a:t>BVI</a:t>
                      </a:r>
                      <a:endParaRPr lang="en-IN" sz="1200" b="1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9525" algn="ctr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</a:rPr>
                        <a:t>8K</a:t>
                      </a:r>
                      <a:endParaRPr lang="en-IN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041" marR="91041" marT="0" marB="0"/>
                </a:tc>
                <a:tc>
                  <a:txBody>
                    <a:bodyPr/>
                    <a:lstStyle/>
                    <a:p>
                      <a:pPr marL="0" indent="7938" algn="ctr" defTabSz="914346" rtl="0" eaLnBrk="1" latinLnBrk="0" hangingPunct="1">
                        <a:tabLst/>
                      </a:pPr>
                      <a:r>
                        <a:rPr lang="en-IN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1250</a:t>
                      </a:r>
                    </a:p>
                  </a:txBody>
                  <a:tcPr marL="91041" marR="91041" marT="0" marB="0" anchor="ctr"/>
                </a:tc>
                <a:extLst>
                  <a:ext uri="{0D108BD9-81ED-4DB2-BD59-A6C34878D82A}">
                    <a16:rowId xmlns:a16="http://schemas.microsoft.com/office/drawing/2014/main" val="3344983130"/>
                  </a:ext>
                </a:extLst>
              </a:tr>
            </a:tbl>
          </a:graphicData>
        </a:graphic>
      </p:graphicFrame>
      <p:sp>
        <p:nvSpPr>
          <p:cNvPr id="18" name="Rectangle 1">
            <a:extLst>
              <a:ext uri="{FF2B5EF4-FFF2-40B4-BE49-F238E27FC236}">
                <a16:creationId xmlns:a16="http://schemas.microsoft.com/office/drawing/2014/main" id="{3973B5C9-3B9D-3448-9ED8-12AFEB7C0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691" y="5354348"/>
            <a:ext cx="5754486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 i="1">
                <a:latin typeface="CiscoSans Thin" panose="020B0203020201020303" pitchFamily="34" charset="0"/>
              </a:rPr>
              <a:t>All Scale values are 1D scale – some are still in Roadmap</a:t>
            </a:r>
          </a:p>
          <a:p>
            <a:pPr algn="ctr"/>
            <a:r>
              <a:rPr lang="en-US" sz="1050" b="1" i="1">
                <a:solidFill>
                  <a:schemeClr val="accent6"/>
                </a:solidFill>
                <a:latin typeface="CiscoSans Thin" panose="020B0203020201020303" pitchFamily="34" charset="0"/>
              </a:rPr>
              <a:t>Refer </a:t>
            </a:r>
            <a:r>
              <a:rPr lang="en-US" sz="1050" b="1" i="1">
                <a:solidFill>
                  <a:schemeClr val="accent6"/>
                </a:solidFill>
                <a:latin typeface="CiscoSans Thin" panose="020B0203020201020303" pitchFamily="34" charset="0"/>
                <a:hlinkClick r:id="rId2"/>
              </a:rPr>
              <a:t>1D scale sheet </a:t>
            </a:r>
            <a:r>
              <a:rPr lang="en-US" sz="1050" b="1" i="1">
                <a:solidFill>
                  <a:schemeClr val="accent6"/>
                </a:solidFill>
                <a:latin typeface="CiscoSans Thin" panose="020B0203020201020303" pitchFamily="34" charset="0"/>
              </a:rPr>
              <a:t>for validated scale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09A684-A259-724F-A4B4-B04AA2C43A91}"/>
              </a:ext>
            </a:extLst>
          </p:cNvPr>
          <p:cNvSpPr txBox="1"/>
          <p:nvPr/>
        </p:nvSpPr>
        <p:spPr>
          <a:xfrm>
            <a:off x="560439" y="945595"/>
            <a:ext cx="10023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Transitioning to NCS5700 (J2) with MDB - NCS5500 (J+)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66E2D-9C00-FE4C-94E5-E096790ED084}"/>
              </a:ext>
            </a:extLst>
          </p:cNvPr>
          <p:cNvSpPr txBox="1"/>
          <p:nvPr/>
        </p:nvSpPr>
        <p:spPr>
          <a:xfrm>
            <a:off x="4306623" y="1617907"/>
            <a:ext cx="4758623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Top resources/ features improved in NCS5700(J2)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382A30-69FD-A04F-86C5-1E23F2041240}"/>
              </a:ext>
            </a:extLst>
          </p:cNvPr>
          <p:cNvCxnSpPr>
            <a:cxnSpLocks/>
          </p:cNvCxnSpPr>
          <p:nvPr/>
        </p:nvCxnSpPr>
        <p:spPr>
          <a:xfrm>
            <a:off x="6496749" y="2518414"/>
            <a:ext cx="0" cy="237336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983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0CDB52ED-322A-C945-BF25-AF16ED11FE59}"/>
              </a:ext>
            </a:extLst>
          </p:cNvPr>
          <p:cNvSpPr/>
          <p:nvPr/>
        </p:nvSpPr>
        <p:spPr>
          <a:xfrm>
            <a:off x="1049538" y="4999301"/>
            <a:ext cx="10049256" cy="915259"/>
          </a:xfrm>
          <a:prstGeom prst="rect">
            <a:avLst/>
          </a:prstGeom>
          <a:solidFill>
            <a:schemeClr val="accent2">
              <a:alpha val="3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FAD5C02D-4770-5043-A64D-0C54A1616BCF}"/>
              </a:ext>
            </a:extLst>
          </p:cNvPr>
          <p:cNvSpPr/>
          <p:nvPr/>
        </p:nvSpPr>
        <p:spPr>
          <a:xfrm>
            <a:off x="1051560" y="4078043"/>
            <a:ext cx="10049256" cy="915259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6F1473-7839-A143-AA1F-17D4AD8C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0" i="1"/>
              <a:t>How to configure MDB</a:t>
            </a:r>
            <a:br>
              <a:rPr lang="en-US" sz="3730" i="1"/>
            </a:br>
            <a:r>
              <a:rPr lang="en-US" sz="2000"/>
              <a:t>NCS5500 Modular platform</a:t>
            </a:r>
            <a:endParaRPr lang="en-US" sz="3730" i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00159-5381-3042-BD3A-754F95A344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976" y="1770115"/>
            <a:ext cx="1985761" cy="239190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24AB3D9-9EE7-1C4E-9BDC-BF5827560EB8}"/>
              </a:ext>
            </a:extLst>
          </p:cNvPr>
          <p:cNvSpPr/>
          <p:nvPr/>
        </p:nvSpPr>
        <p:spPr>
          <a:xfrm>
            <a:off x="1334202" y="5020525"/>
            <a:ext cx="19805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 algn="ctr"/>
            <a:r>
              <a:rPr lang="en-US" sz="1400">
                <a:solidFill>
                  <a:srgbClr val="FF0000"/>
                </a:solidFill>
              </a:rPr>
              <a:t>No MDB Profile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2900643-9B42-484F-AAA9-FAEBFBA1D9CE}"/>
              </a:ext>
            </a:extLst>
          </p:cNvPr>
          <p:cNvSpPr txBox="1"/>
          <p:nvPr/>
        </p:nvSpPr>
        <p:spPr>
          <a:xfrm>
            <a:off x="4825819" y="4071948"/>
            <a:ext cx="233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fr-FR" sz="1400" kern="0">
                <a:solidFill>
                  <a:schemeClr val="bg1"/>
                </a:solidFill>
              </a:rPr>
              <a:t>J2 Native Mode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DC0DF31-6112-184A-957E-6DCAAA9F384A}"/>
              </a:ext>
            </a:extLst>
          </p:cNvPr>
          <p:cNvGrpSpPr/>
          <p:nvPr/>
        </p:nvGrpSpPr>
        <p:grpSpPr>
          <a:xfrm>
            <a:off x="5040924" y="1757221"/>
            <a:ext cx="1985760" cy="2386167"/>
            <a:chOff x="4933233" y="1783289"/>
            <a:chExt cx="2428225" cy="292486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9FB4EDD-39C5-244F-B4C3-D2979293C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3233" y="1783289"/>
              <a:ext cx="2428225" cy="2924863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F264935-F1B3-1E4E-A6BE-853F8CDF03DA}"/>
                </a:ext>
              </a:extLst>
            </p:cNvPr>
            <p:cNvSpPr/>
            <p:nvPr/>
          </p:nvSpPr>
          <p:spPr>
            <a:xfrm>
              <a:off x="5220070" y="3439783"/>
              <a:ext cx="1854553" cy="159153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70">
                <a:defRPr/>
              </a:pPr>
              <a:r>
                <a:rPr lang="fr-FR" sz="800" b="1" kern="0">
                  <a:solidFill>
                    <a:srgbClr val="FFFFFF"/>
                  </a:solidFill>
                </a:rPr>
                <a:t>Jericho2-SE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ABCC18B-2502-2349-AF8C-6CDF82189BA4}"/>
                </a:ext>
              </a:extLst>
            </p:cNvPr>
            <p:cNvSpPr/>
            <p:nvPr/>
          </p:nvSpPr>
          <p:spPr>
            <a:xfrm>
              <a:off x="5220070" y="3232545"/>
              <a:ext cx="1854553" cy="17232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70">
                <a:defRPr/>
              </a:pPr>
              <a:endParaRPr lang="fr-FR" sz="1467" b="1" kern="0">
                <a:solidFill>
                  <a:srgbClr val="FFFFFF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A393151-6A16-C34D-B9E9-76E7B5B99264}"/>
                </a:ext>
              </a:extLst>
            </p:cNvPr>
            <p:cNvSpPr/>
            <p:nvPr/>
          </p:nvSpPr>
          <p:spPr>
            <a:xfrm>
              <a:off x="5220070" y="3073392"/>
              <a:ext cx="1854553" cy="159153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70">
                <a:defRPr/>
              </a:pPr>
              <a:r>
                <a:rPr lang="fr-FR" sz="800" b="1" kern="0">
                  <a:solidFill>
                    <a:srgbClr val="FFFFFF"/>
                  </a:solidFill>
                </a:rPr>
                <a:t>Jericho2-SE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7FC2B43-A2E8-7B40-95FB-F2F9C7A38FDA}"/>
                </a:ext>
              </a:extLst>
            </p:cNvPr>
            <p:cNvSpPr/>
            <p:nvPr/>
          </p:nvSpPr>
          <p:spPr>
            <a:xfrm>
              <a:off x="5220070" y="2669888"/>
              <a:ext cx="1854553" cy="159153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70">
                <a:defRPr/>
              </a:pPr>
              <a:r>
                <a:rPr lang="fr-FR" sz="800" b="1" kern="0">
                  <a:solidFill>
                    <a:srgbClr val="FFFFFF"/>
                  </a:solidFill>
                </a:rPr>
                <a:t>Jericho2-SE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C3A9B47-760C-7F4F-8105-F22EE8132379}"/>
                </a:ext>
              </a:extLst>
            </p:cNvPr>
            <p:cNvSpPr/>
            <p:nvPr/>
          </p:nvSpPr>
          <p:spPr>
            <a:xfrm>
              <a:off x="5220070" y="2119481"/>
              <a:ext cx="1854553" cy="159153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70">
                <a:defRPr/>
              </a:pPr>
              <a:r>
                <a:rPr lang="fr-FR" sz="800" b="1" kern="0">
                  <a:solidFill>
                    <a:srgbClr val="FFFFFF"/>
                  </a:solidFill>
                </a:rPr>
                <a:t>Jericho2-SE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D01EC37-6A50-8D49-AD88-17403E9C5BDA}"/>
                </a:ext>
              </a:extLst>
            </p:cNvPr>
            <p:cNvSpPr/>
            <p:nvPr/>
          </p:nvSpPr>
          <p:spPr>
            <a:xfrm>
              <a:off x="5230340" y="2858096"/>
              <a:ext cx="1854553" cy="17232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70">
                <a:defRPr/>
              </a:pPr>
              <a:endParaRPr lang="fr-FR" sz="1200" b="1" kern="0">
                <a:solidFill>
                  <a:srgbClr val="FFFFFF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473533C-FA55-B24A-B5FF-D9B2700C2BC6}"/>
                </a:ext>
              </a:extLst>
            </p:cNvPr>
            <p:cNvSpPr/>
            <p:nvPr/>
          </p:nvSpPr>
          <p:spPr>
            <a:xfrm>
              <a:off x="5220653" y="2501389"/>
              <a:ext cx="1854553" cy="17232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70">
                <a:defRPr/>
              </a:pPr>
              <a:endParaRPr lang="fr-FR" sz="1200" b="1" kern="0">
                <a:solidFill>
                  <a:srgbClr val="FFFFFF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8326081-C94A-B840-B426-98CFCAEEF1C6}"/>
                </a:ext>
              </a:extLst>
            </p:cNvPr>
            <p:cNvSpPr/>
            <p:nvPr/>
          </p:nvSpPr>
          <p:spPr>
            <a:xfrm>
              <a:off x="5220070" y="2322122"/>
              <a:ext cx="1854553" cy="172327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70">
                <a:defRPr/>
              </a:pPr>
              <a:endParaRPr lang="fr-FR" sz="1200" b="1" kern="0">
                <a:solidFill>
                  <a:srgbClr val="FFFFFF"/>
                </a:solidFill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2C63EB0-F3B2-2A43-B914-8FC83DFB5E82}"/>
              </a:ext>
            </a:extLst>
          </p:cNvPr>
          <p:cNvSpPr/>
          <p:nvPr/>
        </p:nvSpPr>
        <p:spPr>
          <a:xfrm>
            <a:off x="8869707" y="3431297"/>
            <a:ext cx="1516622" cy="12913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70">
              <a:defRPr/>
            </a:pPr>
            <a:r>
              <a:rPr lang="fr-FR" sz="800" b="1" kern="0">
                <a:solidFill>
                  <a:srgbClr val="FFFFFF"/>
                </a:solidFill>
              </a:rPr>
              <a:t>Jericho2-SE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700CE69-DA40-A243-B91A-A3146CF6280B}"/>
              </a:ext>
            </a:extLst>
          </p:cNvPr>
          <p:cNvSpPr/>
          <p:nvPr/>
        </p:nvSpPr>
        <p:spPr>
          <a:xfrm>
            <a:off x="8869707" y="3224060"/>
            <a:ext cx="1516622" cy="1398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70">
              <a:defRPr/>
            </a:pPr>
            <a:endParaRPr lang="fr-FR" sz="1467" b="1" kern="0">
              <a:solidFill>
                <a:srgbClr val="FFFFFF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B9D4C51-CF77-5D47-B0EC-F48CFE266F2A}"/>
              </a:ext>
            </a:extLst>
          </p:cNvPr>
          <p:cNvSpPr/>
          <p:nvPr/>
        </p:nvSpPr>
        <p:spPr>
          <a:xfrm>
            <a:off x="8869707" y="3064906"/>
            <a:ext cx="1516622" cy="12913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70">
              <a:defRPr/>
            </a:pPr>
            <a:r>
              <a:rPr lang="fr-FR" sz="800" b="1" kern="0">
                <a:solidFill>
                  <a:srgbClr val="FFFFFF"/>
                </a:solidFill>
              </a:rPr>
              <a:t>Jericho2-SE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887AE7-8905-714F-B91C-F0FC3F093606}"/>
              </a:ext>
            </a:extLst>
          </p:cNvPr>
          <p:cNvSpPr/>
          <p:nvPr/>
        </p:nvSpPr>
        <p:spPr>
          <a:xfrm>
            <a:off x="8869707" y="2661402"/>
            <a:ext cx="1516622" cy="12913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70">
              <a:defRPr/>
            </a:pPr>
            <a:r>
              <a:rPr lang="fr-FR" sz="800" b="1" kern="0">
                <a:solidFill>
                  <a:srgbClr val="FFFFFF"/>
                </a:solidFill>
              </a:rPr>
              <a:t>Jericho2-SE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0F017C9-EB05-1142-95F6-252B91B5344D}"/>
              </a:ext>
            </a:extLst>
          </p:cNvPr>
          <p:cNvSpPr/>
          <p:nvPr/>
        </p:nvSpPr>
        <p:spPr>
          <a:xfrm>
            <a:off x="8869707" y="2110995"/>
            <a:ext cx="1516622" cy="129139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70">
              <a:defRPr/>
            </a:pPr>
            <a:r>
              <a:rPr lang="fr-FR" sz="800" b="1" kern="0">
                <a:solidFill>
                  <a:srgbClr val="FFFFFF"/>
                </a:solidFill>
              </a:rPr>
              <a:t>Jericho2-SE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05E02A2-FA10-EB45-82C7-8943E5A5F259}"/>
              </a:ext>
            </a:extLst>
          </p:cNvPr>
          <p:cNvSpPr/>
          <p:nvPr/>
        </p:nvSpPr>
        <p:spPr>
          <a:xfrm>
            <a:off x="8867425" y="2863890"/>
            <a:ext cx="1516622" cy="1398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70">
              <a:defRPr/>
            </a:pPr>
            <a:endParaRPr lang="fr-FR" sz="1200" b="1" kern="0">
              <a:solidFill>
                <a:srgbClr val="FFFFFF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29DF7FB-BCB4-2E45-9D19-AC4AEE63FF28}"/>
              </a:ext>
            </a:extLst>
          </p:cNvPr>
          <p:cNvSpPr/>
          <p:nvPr/>
        </p:nvSpPr>
        <p:spPr>
          <a:xfrm>
            <a:off x="8867425" y="2483010"/>
            <a:ext cx="1516622" cy="1398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70">
              <a:defRPr/>
            </a:pPr>
            <a:endParaRPr lang="fr-FR" sz="1200" b="1" kern="0">
              <a:solidFill>
                <a:srgbClr val="FFFFFF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2372EFF-C326-214E-9BC0-8A8CE8FA7A94}"/>
              </a:ext>
            </a:extLst>
          </p:cNvPr>
          <p:cNvSpPr/>
          <p:nvPr/>
        </p:nvSpPr>
        <p:spPr>
          <a:xfrm>
            <a:off x="8869707" y="2313637"/>
            <a:ext cx="1516622" cy="13982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09570">
              <a:defRPr/>
            </a:pPr>
            <a:endParaRPr lang="fr-FR" sz="1200" b="1" kern="0">
              <a:solidFill>
                <a:srgbClr val="FFFFFF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E29A5E6-F1E1-0A4E-B48A-317FD4D029E9}"/>
              </a:ext>
            </a:extLst>
          </p:cNvPr>
          <p:cNvSpPr txBox="1"/>
          <p:nvPr/>
        </p:nvSpPr>
        <p:spPr>
          <a:xfrm>
            <a:off x="5398646" y="3911132"/>
            <a:ext cx="13756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>
              <a:defRPr/>
            </a:pPr>
            <a:r>
              <a:rPr lang="fr-FR" sz="800" i="1" kern="0">
                <a:solidFill>
                  <a:srgbClr val="676767"/>
                </a:solidFill>
              </a:rPr>
              <a:t>System with only J2 cards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9DDDA29-F39E-AF4F-A41E-5BE8B4DFDAA7}"/>
              </a:ext>
            </a:extLst>
          </p:cNvPr>
          <p:cNvSpPr txBox="1"/>
          <p:nvPr/>
        </p:nvSpPr>
        <p:spPr>
          <a:xfrm>
            <a:off x="1314636" y="4374441"/>
            <a:ext cx="2171876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609570">
              <a:defRPr/>
            </a:pPr>
            <a:r>
              <a:rPr lang="fr-FR" sz="1000" i="1" kern="0"/>
              <a:t>Modular Chassis default loads in Compatibility Mode ( even with only J2 cards 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835540F-B75E-A643-8790-55C42F6D86D6}"/>
              </a:ext>
            </a:extLst>
          </p:cNvPr>
          <p:cNvSpPr/>
          <p:nvPr/>
        </p:nvSpPr>
        <p:spPr>
          <a:xfrm>
            <a:off x="1318248" y="5344432"/>
            <a:ext cx="2171876" cy="4001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7938" lvl="1"/>
            <a:r>
              <a:rPr lang="en-US" sz="1000" i="1"/>
              <a:t>MDB profile not Supported in </a:t>
            </a:r>
          </a:p>
          <a:p>
            <a:pPr marL="7938" lvl="1"/>
            <a:r>
              <a:rPr lang="en-US" sz="1000" i="1"/>
              <a:t>J/J+ and J2 Compatibility Mode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1482087-862B-0943-AADE-F7157EDA6ED4}"/>
              </a:ext>
            </a:extLst>
          </p:cNvPr>
          <p:cNvCxnSpPr>
            <a:cxnSpLocks/>
          </p:cNvCxnSpPr>
          <p:nvPr/>
        </p:nvCxnSpPr>
        <p:spPr>
          <a:xfrm>
            <a:off x="170531" y="4993302"/>
            <a:ext cx="108172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AE7B387A-304C-1643-AD3B-6A347884302E}"/>
              </a:ext>
            </a:extLst>
          </p:cNvPr>
          <p:cNvSpPr txBox="1"/>
          <p:nvPr/>
        </p:nvSpPr>
        <p:spPr>
          <a:xfrm>
            <a:off x="1129181" y="4075533"/>
            <a:ext cx="233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fr-FR" sz="1400" kern="0">
                <a:solidFill>
                  <a:schemeClr val="bg1"/>
                </a:solidFill>
              </a:rPr>
              <a:t>J2 Compatibility Mode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D2A4536-0460-3041-9866-165A47B4868B}"/>
              </a:ext>
            </a:extLst>
          </p:cNvPr>
          <p:cNvSpPr/>
          <p:nvPr/>
        </p:nvSpPr>
        <p:spPr>
          <a:xfrm>
            <a:off x="1454806" y="1574545"/>
            <a:ext cx="352069" cy="28305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C90D0FE-8AC3-8442-AC84-14DDFD8673BC}"/>
              </a:ext>
            </a:extLst>
          </p:cNvPr>
          <p:cNvSpPr txBox="1"/>
          <p:nvPr/>
        </p:nvSpPr>
        <p:spPr>
          <a:xfrm>
            <a:off x="899484" y="1525861"/>
            <a:ext cx="97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STEP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579E4C-26B0-7B45-861A-0C80DA3B24B1}"/>
              </a:ext>
            </a:extLst>
          </p:cNvPr>
          <p:cNvSpPr txBox="1"/>
          <p:nvPr/>
        </p:nvSpPr>
        <p:spPr>
          <a:xfrm>
            <a:off x="1806875" y="1546795"/>
            <a:ext cx="1775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latin typeface="+mn-lt"/>
              </a:rPr>
              <a:t>System Boot up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E78B4F-9079-B240-9F5D-0A728A9DF583}"/>
              </a:ext>
            </a:extLst>
          </p:cNvPr>
          <p:cNvSpPr/>
          <p:nvPr/>
        </p:nvSpPr>
        <p:spPr>
          <a:xfrm>
            <a:off x="5746057" y="1625192"/>
            <a:ext cx="352069" cy="283054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8A98DDB-1686-0948-88B7-61944F50A474}"/>
              </a:ext>
            </a:extLst>
          </p:cNvPr>
          <p:cNvSpPr txBox="1"/>
          <p:nvPr/>
        </p:nvSpPr>
        <p:spPr>
          <a:xfrm>
            <a:off x="5190735" y="1576508"/>
            <a:ext cx="6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STEP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9F03372-5A15-4448-8527-8CA8AF84E680}"/>
              </a:ext>
            </a:extLst>
          </p:cNvPr>
          <p:cNvSpPr txBox="1"/>
          <p:nvPr/>
        </p:nvSpPr>
        <p:spPr>
          <a:xfrm>
            <a:off x="6098126" y="1597442"/>
            <a:ext cx="1775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latin typeface="+mn-lt"/>
              </a:rPr>
              <a:t>L3Max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CA6B36F5-DC57-AD47-8B27-B30C762E537B}"/>
              </a:ext>
            </a:extLst>
          </p:cNvPr>
          <p:cNvSpPr/>
          <p:nvPr/>
        </p:nvSpPr>
        <p:spPr>
          <a:xfrm>
            <a:off x="9456524" y="1616362"/>
            <a:ext cx="352069" cy="28305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E3E0D0-3018-3F48-B3CE-3AFD5687FE95}"/>
              </a:ext>
            </a:extLst>
          </p:cNvPr>
          <p:cNvSpPr txBox="1"/>
          <p:nvPr/>
        </p:nvSpPr>
        <p:spPr>
          <a:xfrm>
            <a:off x="8901202" y="1567678"/>
            <a:ext cx="6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STEP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33BCA4-9B9E-9C45-8047-5662FEFD0CDA}"/>
              </a:ext>
            </a:extLst>
          </p:cNvPr>
          <p:cNvSpPr txBox="1"/>
          <p:nvPr/>
        </p:nvSpPr>
        <p:spPr>
          <a:xfrm>
            <a:off x="9808593" y="1588612"/>
            <a:ext cx="1775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>
                <a:latin typeface="+mn-lt"/>
              </a:rPr>
              <a:t>L3Max</a:t>
            </a: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413ABA12-A123-1248-8D45-A6FFFF30E44F}"/>
              </a:ext>
            </a:extLst>
          </p:cNvPr>
          <p:cNvSpPr/>
          <p:nvPr/>
        </p:nvSpPr>
        <p:spPr>
          <a:xfrm>
            <a:off x="3214540" y="1317526"/>
            <a:ext cx="6420134" cy="388726"/>
          </a:xfrm>
          <a:custGeom>
            <a:avLst/>
            <a:gdLst>
              <a:gd name="connsiteX0" fmla="*/ 0 w 6420134"/>
              <a:gd name="connsiteY0" fmla="*/ 388726 h 388726"/>
              <a:gd name="connsiteX1" fmla="*/ 1093509 w 6420134"/>
              <a:gd name="connsiteY1" fmla="*/ 30507 h 388726"/>
              <a:gd name="connsiteX2" fmla="*/ 5373279 w 6420134"/>
              <a:gd name="connsiteY2" fmla="*/ 49361 h 388726"/>
              <a:gd name="connsiteX3" fmla="*/ 6325386 w 6420134"/>
              <a:gd name="connsiteY3" fmla="*/ 294458 h 388726"/>
              <a:gd name="connsiteX4" fmla="*/ 6334813 w 6420134"/>
              <a:gd name="connsiteY4" fmla="*/ 313311 h 38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0134" h="388726">
                <a:moveTo>
                  <a:pt x="0" y="388726"/>
                </a:moveTo>
                <a:cubicBezTo>
                  <a:pt x="98981" y="237897"/>
                  <a:pt x="197963" y="87068"/>
                  <a:pt x="1093509" y="30507"/>
                </a:cubicBezTo>
                <a:cubicBezTo>
                  <a:pt x="1989055" y="-26054"/>
                  <a:pt x="4501299" y="5369"/>
                  <a:pt x="5373279" y="49361"/>
                </a:cubicBezTo>
                <a:cubicBezTo>
                  <a:pt x="6245259" y="93353"/>
                  <a:pt x="6165130" y="250466"/>
                  <a:pt x="6325386" y="294458"/>
                </a:cubicBezTo>
                <a:cubicBezTo>
                  <a:pt x="6485642" y="338450"/>
                  <a:pt x="6410227" y="325880"/>
                  <a:pt x="6334813" y="313311"/>
                </a:cubicBezTo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Arc 65">
            <a:extLst>
              <a:ext uri="{FF2B5EF4-FFF2-40B4-BE49-F238E27FC236}">
                <a16:creationId xmlns:a16="http://schemas.microsoft.com/office/drawing/2014/main" id="{14B1E1F6-209F-1A46-B288-54F28F835A90}"/>
              </a:ext>
            </a:extLst>
          </p:cNvPr>
          <p:cNvSpPr/>
          <p:nvPr/>
        </p:nvSpPr>
        <p:spPr>
          <a:xfrm>
            <a:off x="3214541" y="1367510"/>
            <a:ext cx="6241984" cy="616781"/>
          </a:xfrm>
          <a:prstGeom prst="arc">
            <a:avLst>
              <a:gd name="adj1" fmla="val 10801745"/>
              <a:gd name="adj2" fmla="val 21579359"/>
            </a:avLst>
          </a:prstGeom>
          <a:ln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B87CDF-6ACF-4143-A755-1DA194DA330D}"/>
              </a:ext>
            </a:extLst>
          </p:cNvPr>
          <p:cNvSpPr txBox="1"/>
          <p:nvPr/>
        </p:nvSpPr>
        <p:spPr>
          <a:xfrm>
            <a:off x="7104974" y="1184511"/>
            <a:ext cx="232177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+mn-lt"/>
              </a:rPr>
              <a:t>Can configure both hw-profiles </a:t>
            </a:r>
          </a:p>
          <a:p>
            <a:r>
              <a:rPr lang="en-US" sz="1100">
                <a:highlight>
                  <a:srgbClr val="FFFF00"/>
                </a:highlight>
              </a:rPr>
              <a:t>Single Reload</a:t>
            </a:r>
            <a:endParaRPr lang="en-US" sz="1100">
              <a:highlight>
                <a:srgbClr val="FFFF00"/>
              </a:highlight>
              <a:latin typeface="+mn-lt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E46F3D5-F466-1345-B79A-9F3EDFFB0B5C}"/>
              </a:ext>
            </a:extLst>
          </p:cNvPr>
          <p:cNvCxnSpPr/>
          <p:nvPr/>
        </p:nvCxnSpPr>
        <p:spPr>
          <a:xfrm>
            <a:off x="3214540" y="3144482"/>
            <a:ext cx="18665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160C05F-4369-6A4F-8DE0-E9A5DC10C049}"/>
              </a:ext>
            </a:extLst>
          </p:cNvPr>
          <p:cNvCxnSpPr>
            <a:cxnSpLocks/>
          </p:cNvCxnSpPr>
          <p:nvPr/>
        </p:nvCxnSpPr>
        <p:spPr>
          <a:xfrm>
            <a:off x="6981911" y="3144482"/>
            <a:ext cx="1747310" cy="1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4695711-7EFB-CE44-B0F5-D7685D9AFA7E}"/>
              </a:ext>
            </a:extLst>
          </p:cNvPr>
          <p:cNvSpPr txBox="1"/>
          <p:nvPr/>
        </p:nvSpPr>
        <p:spPr>
          <a:xfrm>
            <a:off x="3657072" y="3103680"/>
            <a:ext cx="1290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accent6"/>
                </a:solidFill>
                <a:latin typeface="+mn-lt"/>
              </a:rPr>
              <a:t>Reload required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4473005-D249-6B48-B589-F30A1357F7D0}"/>
              </a:ext>
            </a:extLst>
          </p:cNvPr>
          <p:cNvSpPr txBox="1"/>
          <p:nvPr/>
        </p:nvSpPr>
        <p:spPr>
          <a:xfrm>
            <a:off x="3369289" y="2914349"/>
            <a:ext cx="16484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+mn-lt"/>
              </a:rPr>
              <a:t>J2 Comp to J2 Native mode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0425895-461B-9744-8E5C-1C2B5FC38181}"/>
              </a:ext>
            </a:extLst>
          </p:cNvPr>
          <p:cNvGrpSpPr/>
          <p:nvPr/>
        </p:nvGrpSpPr>
        <p:grpSpPr>
          <a:xfrm>
            <a:off x="1237516" y="1717133"/>
            <a:ext cx="1987249" cy="2366840"/>
            <a:chOff x="1237516" y="1717132"/>
            <a:chExt cx="2090193" cy="258197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C77FB1-0527-D34E-A521-F30E81954444}"/>
                </a:ext>
              </a:extLst>
            </p:cNvPr>
            <p:cNvGrpSpPr/>
            <p:nvPr/>
          </p:nvGrpSpPr>
          <p:grpSpPr>
            <a:xfrm>
              <a:off x="1237516" y="1717132"/>
              <a:ext cx="2090193" cy="2581979"/>
              <a:chOff x="3358993" y="1430868"/>
              <a:chExt cx="2816923" cy="3521153"/>
            </a:xfrm>
          </p:grpSpPr>
          <p:pic>
            <p:nvPicPr>
              <p:cNvPr id="4" name="Picture 4">
                <a:extLst>
                  <a:ext uri="{FF2B5EF4-FFF2-40B4-BE49-F238E27FC236}">
                    <a16:creationId xmlns:a16="http://schemas.microsoft.com/office/drawing/2014/main" id="{04395141-27BD-AA47-AFC1-7F364CF31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8993" y="1430868"/>
                <a:ext cx="2816923" cy="3521153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6CED238-E60F-1942-ACE0-917F59118164}"/>
                  </a:ext>
                </a:extLst>
              </p:cNvPr>
              <p:cNvSpPr/>
              <p:nvPr/>
            </p:nvSpPr>
            <p:spPr>
              <a:xfrm>
                <a:off x="3680699" y="2071107"/>
                <a:ext cx="2151420" cy="191600"/>
              </a:xfrm>
              <a:prstGeom prst="rect">
                <a:avLst/>
              </a:prstGeom>
              <a:solidFill>
                <a:srgbClr val="36A4D7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570">
                  <a:defRPr/>
                </a:pPr>
                <a:r>
                  <a:rPr lang="fr-FR" sz="800" b="1" kern="0" err="1">
                    <a:solidFill>
                      <a:srgbClr val="FFFFFF"/>
                    </a:solidFill>
                  </a:rPr>
                  <a:t>Jericho</a:t>
                </a:r>
                <a:endParaRPr lang="fr-FR" sz="800" b="1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D0449C2-23A1-F245-BF67-5FD0419563B1}"/>
                  </a:ext>
                </a:extLst>
              </p:cNvPr>
              <p:cNvSpPr/>
              <p:nvPr/>
            </p:nvSpPr>
            <p:spPr>
              <a:xfrm>
                <a:off x="3680698" y="2744081"/>
                <a:ext cx="2151420" cy="191600"/>
              </a:xfrm>
              <a:prstGeom prst="rect">
                <a:avLst/>
              </a:prstGeom>
              <a:solidFill>
                <a:srgbClr val="36A4D7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570">
                  <a:defRPr/>
                </a:pPr>
                <a:r>
                  <a:rPr lang="fr-FR" sz="800" b="1" kern="0" err="1">
                    <a:solidFill>
                      <a:srgbClr val="FFFFFF"/>
                    </a:solidFill>
                  </a:rPr>
                  <a:t>Jericho</a:t>
                </a:r>
                <a:endParaRPr lang="fr-FR" sz="800" b="1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8906205-84FF-044B-8E97-39DD64C42C68}"/>
                  </a:ext>
                </a:extLst>
              </p:cNvPr>
              <p:cNvSpPr/>
              <p:nvPr/>
            </p:nvSpPr>
            <p:spPr>
              <a:xfrm>
                <a:off x="3680697" y="3191442"/>
                <a:ext cx="2151420" cy="191600"/>
              </a:xfrm>
              <a:prstGeom prst="rect">
                <a:avLst/>
              </a:prstGeom>
              <a:solidFill>
                <a:srgbClr val="36A4D7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570">
                  <a:defRPr/>
                </a:pPr>
                <a:r>
                  <a:rPr lang="fr-FR" sz="800" b="1" kern="0" err="1">
                    <a:solidFill>
                      <a:srgbClr val="FFFFFF"/>
                    </a:solidFill>
                  </a:rPr>
                  <a:t>Jericho</a:t>
                </a:r>
                <a:endParaRPr lang="fr-FR" sz="800" b="1" ker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53539E6-E105-3D4A-B487-84698397E1C9}"/>
                  </a:ext>
                </a:extLst>
              </p:cNvPr>
              <p:cNvSpPr/>
              <p:nvPr/>
            </p:nvSpPr>
            <p:spPr>
              <a:xfrm>
                <a:off x="3680695" y="2306617"/>
                <a:ext cx="2151420" cy="191600"/>
              </a:xfrm>
              <a:prstGeom prst="rect">
                <a:avLst/>
              </a:prstGeom>
              <a:solidFill>
                <a:srgbClr val="7030A0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570">
                  <a:defRPr/>
                </a:pPr>
                <a:r>
                  <a:rPr lang="fr-FR" sz="800" b="1" kern="0" err="1">
                    <a:solidFill>
                      <a:srgbClr val="FFFFFF"/>
                    </a:solidFill>
                  </a:rPr>
                  <a:t>Jericho</a:t>
                </a:r>
                <a:r>
                  <a:rPr lang="fr-FR" sz="800" b="1" kern="0">
                    <a:solidFill>
                      <a:srgbClr val="FFFFFF"/>
                    </a:solidFill>
                  </a:rPr>
                  <a:t>+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95DA90-2C3A-E049-80E2-08FF07B2E402}"/>
                  </a:ext>
                </a:extLst>
              </p:cNvPr>
              <p:cNvSpPr/>
              <p:nvPr/>
            </p:nvSpPr>
            <p:spPr>
              <a:xfrm>
                <a:off x="3680694" y="2528823"/>
                <a:ext cx="2151420" cy="1916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570">
                  <a:defRPr/>
                </a:pPr>
                <a:r>
                  <a:rPr lang="fr-FR" sz="800" b="1" kern="0">
                    <a:solidFill>
                      <a:srgbClr val="FFFFFF"/>
                    </a:solidFill>
                  </a:rPr>
                  <a:t>Jericho2-SE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5E569AF-F9A2-E74C-AEFC-9B065FF8258F}"/>
                  </a:ext>
                </a:extLst>
              </p:cNvPr>
              <p:cNvSpPr/>
              <p:nvPr/>
            </p:nvSpPr>
            <p:spPr>
              <a:xfrm>
                <a:off x="3680693" y="2970661"/>
                <a:ext cx="2151420" cy="1916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570">
                  <a:defRPr/>
                </a:pPr>
                <a:r>
                  <a:rPr lang="fr-FR" sz="800" b="1" kern="0">
                    <a:solidFill>
                      <a:srgbClr val="FFFFFF"/>
                    </a:solidFill>
                  </a:rPr>
                  <a:t>Jericho2-SE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1345772-B0A6-B44D-B385-251A6EAB2D0C}"/>
                  </a:ext>
                </a:extLst>
              </p:cNvPr>
              <p:cNvSpPr/>
              <p:nvPr/>
            </p:nvSpPr>
            <p:spPr>
              <a:xfrm>
                <a:off x="3680691" y="3425069"/>
                <a:ext cx="2151420" cy="191600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570">
                  <a:defRPr/>
                </a:pPr>
                <a:r>
                  <a:rPr lang="fr-FR" sz="800" b="1" kern="0">
                    <a:solidFill>
                      <a:srgbClr val="FFFFFF"/>
                    </a:solidFill>
                  </a:rPr>
                  <a:t>Jericho2-SE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A53538F-6673-B841-B426-BD90D8DBB0C1}"/>
                  </a:ext>
                </a:extLst>
              </p:cNvPr>
              <p:cNvSpPr txBox="1"/>
              <p:nvPr/>
            </p:nvSpPr>
            <p:spPr>
              <a:xfrm>
                <a:off x="3784983" y="4622682"/>
                <a:ext cx="1977317" cy="3205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09570">
                  <a:defRPr/>
                </a:pPr>
                <a:r>
                  <a:rPr lang="fr-FR" sz="800" i="1" kern="0">
                    <a:solidFill>
                      <a:srgbClr val="676767"/>
                    </a:solidFill>
                  </a:rPr>
                  <a:t>System with J+ &amp; J2 cards</a:t>
                </a: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64B136B-43BD-3743-8209-E378702CC777}"/>
                </a:ext>
              </a:extLst>
            </p:cNvPr>
            <p:cNvSpPr/>
            <p:nvPr/>
          </p:nvSpPr>
          <p:spPr>
            <a:xfrm>
              <a:off x="1476220" y="2020458"/>
              <a:ext cx="1596381" cy="140496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70">
                <a:defRPr/>
              </a:pPr>
              <a:r>
                <a:rPr lang="fr-FR" sz="800" b="1" kern="0">
                  <a:solidFill>
                    <a:srgbClr val="FFFFFF"/>
                  </a:solidFill>
                </a:rPr>
                <a:t>Jericho2-SE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EF6F59CA-6AFA-1A44-BFF6-BA75929C10D3}"/>
              </a:ext>
            </a:extLst>
          </p:cNvPr>
          <p:cNvSpPr/>
          <p:nvPr/>
        </p:nvSpPr>
        <p:spPr>
          <a:xfrm>
            <a:off x="3007096" y="3364777"/>
            <a:ext cx="2281394" cy="21544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hw-module profile npu native-mode-enable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A149E93-A88F-7B4C-AE10-B6BEDC03A7B2}"/>
              </a:ext>
            </a:extLst>
          </p:cNvPr>
          <p:cNvSpPr/>
          <p:nvPr/>
        </p:nvSpPr>
        <p:spPr>
          <a:xfrm>
            <a:off x="6943155" y="3363486"/>
            <a:ext cx="1786066" cy="21544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800" b="1">
                <a:highlight>
                  <a:srgbClr val="FFFF00"/>
                </a:highlight>
              </a:rPr>
              <a:t>hw-module profile mdb l3max-se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4D18619-F74A-B848-A105-6EDACA6FB765}"/>
              </a:ext>
            </a:extLst>
          </p:cNvPr>
          <p:cNvSpPr txBox="1"/>
          <p:nvPr/>
        </p:nvSpPr>
        <p:spPr>
          <a:xfrm>
            <a:off x="7295820" y="3097310"/>
            <a:ext cx="12909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accent6"/>
                </a:solidFill>
                <a:latin typeface="+mn-lt"/>
              </a:rPr>
              <a:t>Reload required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AC9FD36-02DE-9B4C-9FEE-38F89974FF1F}"/>
              </a:ext>
            </a:extLst>
          </p:cNvPr>
          <p:cNvSpPr txBox="1"/>
          <p:nvPr/>
        </p:nvSpPr>
        <p:spPr>
          <a:xfrm>
            <a:off x="6981911" y="2925398"/>
            <a:ext cx="16484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+mn-lt"/>
              </a:rPr>
              <a:t>L3Max to L3Max-SE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07EFFBF-0B97-BA46-8354-FCBF162E9615}"/>
              </a:ext>
            </a:extLst>
          </p:cNvPr>
          <p:cNvSpPr txBox="1"/>
          <p:nvPr/>
        </p:nvSpPr>
        <p:spPr>
          <a:xfrm>
            <a:off x="8944709" y="3917960"/>
            <a:ext cx="13756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>
              <a:defRPr/>
            </a:pPr>
            <a:r>
              <a:rPr lang="fr-FR" sz="800" i="1" kern="0">
                <a:solidFill>
                  <a:srgbClr val="676767"/>
                </a:solidFill>
              </a:rPr>
              <a:t>System with only J2 cards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F7181BD-3EC0-EF43-8EF6-728A02710317}"/>
              </a:ext>
            </a:extLst>
          </p:cNvPr>
          <p:cNvSpPr/>
          <p:nvPr/>
        </p:nvSpPr>
        <p:spPr>
          <a:xfrm>
            <a:off x="4988228" y="5344432"/>
            <a:ext cx="2171876" cy="43088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fr-FR" sz="1050" i="1" kern="0"/>
              <a:t>J2 Native by default loads with L3Max MDB Profile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46CCEA7-CEA2-0148-943E-EB7C7F121B70}"/>
              </a:ext>
            </a:extLst>
          </p:cNvPr>
          <p:cNvSpPr/>
          <p:nvPr/>
        </p:nvSpPr>
        <p:spPr>
          <a:xfrm>
            <a:off x="8658208" y="5349935"/>
            <a:ext cx="2264175" cy="41549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fr-FR" sz="1000" i="1" kern="0"/>
              <a:t>When Chassis has only –SE card MDB L3Max-SE can be configured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B7C5525-0721-A94F-9B59-398A6A070AE0}"/>
              </a:ext>
            </a:extLst>
          </p:cNvPr>
          <p:cNvSpPr txBox="1"/>
          <p:nvPr/>
        </p:nvSpPr>
        <p:spPr>
          <a:xfrm>
            <a:off x="8465415" y="4391403"/>
            <a:ext cx="23342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>
              <a:defRPr/>
            </a:pPr>
            <a:r>
              <a:rPr lang="fr-FR" sz="1400" kern="0">
                <a:solidFill>
                  <a:schemeClr val="bg1"/>
                </a:solidFill>
              </a:rPr>
              <a:t>J2 Native Mode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12229B2-8912-E14D-8AF0-00BC92CF1BA8}"/>
              </a:ext>
            </a:extLst>
          </p:cNvPr>
          <p:cNvSpPr txBox="1"/>
          <p:nvPr/>
        </p:nvSpPr>
        <p:spPr>
          <a:xfrm>
            <a:off x="5000596" y="4366800"/>
            <a:ext cx="2147140" cy="5616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defTabSz="609570">
              <a:defRPr/>
            </a:pPr>
            <a:r>
              <a:rPr lang="fr-FR" sz="1000" i="1" kern="0"/>
              <a:t>Configure hw-module for Native mode after remove J/J+ Line cards</a:t>
            </a:r>
            <a:r>
              <a:rPr lang="fr-FR" sz="1050" i="1" kern="0"/>
              <a:t>.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338D2EA-416A-4F47-B14A-A3794F8CF748}"/>
              </a:ext>
            </a:extLst>
          </p:cNvPr>
          <p:cNvSpPr/>
          <p:nvPr/>
        </p:nvSpPr>
        <p:spPr>
          <a:xfrm>
            <a:off x="170531" y="4075829"/>
            <a:ext cx="847423" cy="91525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bg2"/>
                </a:solidFill>
              </a:rPr>
              <a:t>J2 Comp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 vs </a:t>
            </a:r>
          </a:p>
          <a:p>
            <a:pPr algn="ctr"/>
            <a:r>
              <a:rPr lang="en-US" sz="1400">
                <a:solidFill>
                  <a:schemeClr val="bg2"/>
                </a:solidFill>
              </a:rPr>
              <a:t>J2 Native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1BFED4C-5831-0E45-96B6-F964004A9D9A}"/>
              </a:ext>
            </a:extLst>
          </p:cNvPr>
          <p:cNvSpPr/>
          <p:nvPr/>
        </p:nvSpPr>
        <p:spPr>
          <a:xfrm>
            <a:off x="184122" y="5015110"/>
            <a:ext cx="833832" cy="915259"/>
          </a:xfrm>
          <a:prstGeom prst="rect">
            <a:avLst/>
          </a:prstGeom>
          <a:solidFill>
            <a:schemeClr val="accent2">
              <a:alpha val="7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bg2"/>
                </a:solidFill>
              </a:rPr>
              <a:t>MDB Profile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1E3A051-6375-ED4C-BC64-25A694AF56D9}"/>
              </a:ext>
            </a:extLst>
          </p:cNvPr>
          <p:cNvSpPr/>
          <p:nvPr/>
        </p:nvSpPr>
        <p:spPr>
          <a:xfrm>
            <a:off x="5142835" y="1155603"/>
            <a:ext cx="1883849" cy="20005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700" dirty="0">
                <a:highlight>
                  <a:srgbClr val="FFFF00"/>
                </a:highlight>
              </a:rPr>
              <a:t>hw-module profile npu native-mode-enable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B07C65FB-6BF8-764E-B8B6-4959CC858BA6}"/>
              </a:ext>
            </a:extLst>
          </p:cNvPr>
          <p:cNvSpPr/>
          <p:nvPr/>
        </p:nvSpPr>
        <p:spPr>
          <a:xfrm>
            <a:off x="5376540" y="1283789"/>
            <a:ext cx="1479844" cy="20005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700" dirty="0">
                <a:highlight>
                  <a:srgbClr val="FFFF00"/>
                </a:highlight>
              </a:rPr>
              <a:t>hw-module profile mdb l3max-se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E182593-5415-3B46-BE33-F879B14637C8}"/>
              </a:ext>
            </a:extLst>
          </p:cNvPr>
          <p:cNvSpPr/>
          <p:nvPr/>
        </p:nvSpPr>
        <p:spPr>
          <a:xfrm>
            <a:off x="5028025" y="4991834"/>
            <a:ext cx="19805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 algn="ctr"/>
            <a:r>
              <a:rPr lang="en-US" sz="1400">
                <a:solidFill>
                  <a:schemeClr val="accent2">
                    <a:lumMod val="50000"/>
                  </a:schemeClr>
                </a:solidFill>
              </a:rPr>
              <a:t>L3Max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0D7641B-759F-6343-A052-1E1DA4D7CB31}"/>
              </a:ext>
            </a:extLst>
          </p:cNvPr>
          <p:cNvSpPr/>
          <p:nvPr/>
        </p:nvSpPr>
        <p:spPr>
          <a:xfrm>
            <a:off x="8705490" y="4980020"/>
            <a:ext cx="19805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lvl="1" algn="ctr"/>
            <a:r>
              <a:rPr lang="en-US" sz="1400">
                <a:solidFill>
                  <a:schemeClr val="accent2">
                    <a:lumMod val="50000"/>
                  </a:schemeClr>
                </a:solidFill>
              </a:rPr>
              <a:t>L3Max-SE</a:t>
            </a:r>
          </a:p>
        </p:txBody>
      </p:sp>
    </p:spTree>
    <p:extLst>
      <p:ext uri="{BB962C8B-B14F-4D97-AF65-F5344CB8AC3E}">
        <p14:creationId xmlns:p14="http://schemas.microsoft.com/office/powerpoint/2010/main" val="1443122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15B21-B1D4-EE47-B3CD-4D71FB1DD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MDB Profiles : Cisco vs Other Vendors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01525D-90EA-C64E-903C-D2F78CAA2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06392"/>
              </p:ext>
            </p:extLst>
          </p:nvPr>
        </p:nvGraphicFramePr>
        <p:xfrm>
          <a:off x="3018996" y="4436001"/>
          <a:ext cx="2482124" cy="910418"/>
        </p:xfrm>
        <a:graphic>
          <a:graphicData uri="http://schemas.openxmlformats.org/drawingml/2006/table">
            <a:tbl>
              <a:tblPr/>
              <a:tblGrid>
                <a:gridCol w="1420240">
                  <a:extLst>
                    <a:ext uri="{9D8B030D-6E8A-4147-A177-3AD203B41FA5}">
                      <a16:colId xmlns:a16="http://schemas.microsoft.com/office/drawing/2014/main" val="2929974732"/>
                    </a:ext>
                  </a:extLst>
                </a:gridCol>
                <a:gridCol w="1061884">
                  <a:extLst>
                    <a:ext uri="{9D8B030D-6E8A-4147-A177-3AD203B41FA5}">
                      <a16:colId xmlns:a16="http://schemas.microsoft.com/office/drawing/2014/main" val="1619809217"/>
                    </a:ext>
                  </a:extLst>
                </a:gridCol>
              </a:tblGrid>
              <a:tr h="258457">
                <a:tc gridSpan="2"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solidFill>
                            <a:schemeClr val="bg2"/>
                          </a:solidFill>
                          <a:effectLst/>
                          <a:latin typeface="CiscoSans Thin" panose="020B0203020201020303" pitchFamily="34" charset="0"/>
                        </a:rPr>
                        <a:t>7800R3K Series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solidFill>
                            <a:schemeClr val="bg2"/>
                          </a:solidFill>
                          <a:effectLst/>
                          <a:latin typeface="CiscoSans Thin" panose="020B0203020201020303" pitchFamily="34" charset="0"/>
                        </a:rPr>
                        <a:t>7800R3K Series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791022"/>
                  </a:ext>
                </a:extLst>
              </a:tr>
              <a:tr h="343847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IN" sz="1100" b="1" i="0">
                          <a:effectLst/>
                          <a:latin typeface="CiscoSans Thin" panose="020B0203020201020303" pitchFamily="34" charset="0"/>
                        </a:rPr>
                        <a:t>Profile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effectLst/>
                          <a:latin typeface="CiscoSans Thin" panose="020B0203020201020303" pitchFamily="34" charset="0"/>
                        </a:rPr>
                        <a:t>L3-XXXL Profile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710453"/>
                  </a:ext>
                </a:extLst>
              </a:tr>
              <a:tr h="258457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IN" sz="1100" b="1" i="0">
                          <a:effectLst/>
                          <a:latin typeface="CiscoSans Thin" panose="020B0203020201020303" pitchFamily="34" charset="0"/>
                        </a:rPr>
                        <a:t>MAC Addresses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solidFill>
                            <a:schemeClr val="accent6"/>
                          </a:solidFill>
                          <a:effectLst/>
                          <a:latin typeface="CiscoSans Thin" panose="020B0203020201020303" pitchFamily="34" charset="0"/>
                        </a:rPr>
                        <a:t>384K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9075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825EB2E-7E67-FD46-9F21-C7B399F1051C}"/>
              </a:ext>
            </a:extLst>
          </p:cNvPr>
          <p:cNvSpPr txBox="1"/>
          <p:nvPr/>
        </p:nvSpPr>
        <p:spPr>
          <a:xfrm>
            <a:off x="3538138" y="1484596"/>
            <a:ext cx="601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solidFill>
                  <a:schemeClr val="accent6"/>
                </a:solidFill>
                <a:latin typeface="+mn-lt"/>
              </a:rPr>
              <a:t>NCS5700 carving has validated profiles for L3 and L2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E7CCACC-A286-994B-BD81-D98D4AB7A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346200"/>
              </p:ext>
            </p:extLst>
          </p:nvPr>
        </p:nvGraphicFramePr>
        <p:xfrm>
          <a:off x="1744848" y="1939729"/>
          <a:ext cx="3756272" cy="1097825"/>
        </p:xfrm>
        <a:graphic>
          <a:graphicData uri="http://schemas.openxmlformats.org/drawingml/2006/table">
            <a:tbl>
              <a:tblPr/>
              <a:tblGrid>
                <a:gridCol w="846869">
                  <a:extLst>
                    <a:ext uri="{9D8B030D-6E8A-4147-A177-3AD203B41FA5}">
                      <a16:colId xmlns:a16="http://schemas.microsoft.com/office/drawing/2014/main" val="1619809217"/>
                    </a:ext>
                  </a:extLst>
                </a:gridCol>
                <a:gridCol w="932557">
                  <a:extLst>
                    <a:ext uri="{9D8B030D-6E8A-4147-A177-3AD203B41FA5}">
                      <a16:colId xmlns:a16="http://schemas.microsoft.com/office/drawing/2014/main" val="1487872938"/>
                    </a:ext>
                  </a:extLst>
                </a:gridCol>
                <a:gridCol w="931817">
                  <a:extLst>
                    <a:ext uri="{9D8B030D-6E8A-4147-A177-3AD203B41FA5}">
                      <a16:colId xmlns:a16="http://schemas.microsoft.com/office/drawing/2014/main" val="1782733801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3321898738"/>
                    </a:ext>
                  </a:extLst>
                </a:gridCol>
              </a:tblGrid>
              <a:tr h="258457">
                <a:tc gridSpan="4"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solidFill>
                            <a:schemeClr val="bg2"/>
                          </a:solidFill>
                          <a:effectLst/>
                          <a:latin typeface="CiscoSans Thin" panose="020B0203020201020303" pitchFamily="34" charset="0"/>
                        </a:rPr>
                        <a:t>Arista 7800R3K Series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791022"/>
                  </a:ext>
                </a:extLst>
              </a:tr>
              <a:tr h="839368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0" i="0">
                          <a:effectLst/>
                          <a:latin typeface="CiscoSans" panose="020B0503020201020303" pitchFamily="34" charset="0"/>
                        </a:rPr>
                        <a:t>L3-XL Profile</a:t>
                      </a:r>
                      <a:br>
                        <a:rPr lang="en-IN" sz="1100" b="0" i="0">
                          <a:effectLst/>
                          <a:latin typeface="CiscoSans" panose="020B0503020201020303" pitchFamily="34" charset="0"/>
                        </a:rPr>
                      </a:br>
                      <a:r>
                        <a:rPr lang="en-IN" sz="1100" b="0" i="0">
                          <a:effectLst/>
                          <a:latin typeface="CiscoSans" panose="020B0503020201020303" pitchFamily="34" charset="0"/>
                        </a:rPr>
                        <a:t>(default)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0" i="0">
                          <a:effectLst/>
                          <a:latin typeface="CiscoSans" panose="020B0503020201020303" pitchFamily="34" charset="0"/>
                        </a:rPr>
                        <a:t>L3-XXL Profile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0" i="0">
                          <a:effectLst/>
                          <a:latin typeface="CiscoSans" panose="020B0503020201020303" pitchFamily="34" charset="0"/>
                        </a:rPr>
                        <a:t>L3-XXXL Profile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0" i="0">
                          <a:effectLst/>
                          <a:latin typeface="CiscoSans" panose="020B0503020201020303" pitchFamily="34" charset="0"/>
                        </a:rPr>
                        <a:t>Balanced-XL Profile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71045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B9F2C2-A981-3041-98CD-0E4C4A55A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518007"/>
              </p:ext>
            </p:extLst>
          </p:nvPr>
        </p:nvGraphicFramePr>
        <p:xfrm>
          <a:off x="6454006" y="4436000"/>
          <a:ext cx="2482124" cy="910418"/>
        </p:xfrm>
        <a:graphic>
          <a:graphicData uri="http://schemas.openxmlformats.org/drawingml/2006/table">
            <a:tbl>
              <a:tblPr/>
              <a:tblGrid>
                <a:gridCol w="1420240">
                  <a:extLst>
                    <a:ext uri="{9D8B030D-6E8A-4147-A177-3AD203B41FA5}">
                      <a16:colId xmlns:a16="http://schemas.microsoft.com/office/drawing/2014/main" val="2929974732"/>
                    </a:ext>
                  </a:extLst>
                </a:gridCol>
                <a:gridCol w="1061884">
                  <a:extLst>
                    <a:ext uri="{9D8B030D-6E8A-4147-A177-3AD203B41FA5}">
                      <a16:colId xmlns:a16="http://schemas.microsoft.com/office/drawing/2014/main" val="1619809217"/>
                    </a:ext>
                  </a:extLst>
                </a:gridCol>
              </a:tblGrid>
              <a:tr h="258457">
                <a:tc gridSpan="2"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solidFill>
                            <a:schemeClr val="bg2"/>
                          </a:solidFill>
                          <a:effectLst/>
                          <a:latin typeface="CiscoSans Thin" panose="020B0203020201020303" pitchFamily="34" charset="0"/>
                        </a:rPr>
                        <a:t>NCS5700 –SE ( Scale)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solidFill>
                            <a:schemeClr val="bg2"/>
                          </a:solidFill>
                          <a:effectLst/>
                          <a:latin typeface="CiscoSans Thin" panose="020B0203020201020303" pitchFamily="34" charset="0"/>
                        </a:rPr>
                        <a:t>7800R3K Series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791022"/>
                  </a:ext>
                </a:extLst>
              </a:tr>
              <a:tr h="343847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IN" sz="1100" b="1" i="0">
                          <a:effectLst/>
                          <a:latin typeface="CiscoSans Thin" panose="020B0203020201020303" pitchFamily="34" charset="0"/>
                        </a:rPr>
                        <a:t>Profile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effectLst/>
                          <a:latin typeface="CiscoSans Thin" panose="020B0203020201020303" pitchFamily="34" charset="0"/>
                        </a:rPr>
                        <a:t>L3Max-SE &amp; L2Max-SE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710453"/>
                  </a:ext>
                </a:extLst>
              </a:tr>
              <a:tr h="258457">
                <a:tc>
                  <a:txBody>
                    <a:bodyPr/>
                    <a:lstStyle/>
                    <a:p>
                      <a:pPr algn="l" fontAlgn="ctr" latinLnBrk="0"/>
                      <a:r>
                        <a:rPr lang="en-IN" sz="1100" b="1" i="0">
                          <a:effectLst/>
                          <a:latin typeface="CiscoSans Thin" panose="020B0203020201020303" pitchFamily="34" charset="0"/>
                        </a:rPr>
                        <a:t>MAC Addresses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solidFill>
                            <a:schemeClr val="tx1"/>
                          </a:solidFill>
                          <a:effectLst/>
                          <a:latin typeface="CiscoSans Thin" panose="020B0203020201020303" pitchFamily="34" charset="0"/>
                        </a:rPr>
                        <a:t>500K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90750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1F79457-5DD5-3C49-9EE7-1D369A8F7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111747"/>
              </p:ext>
            </p:extLst>
          </p:nvPr>
        </p:nvGraphicFramePr>
        <p:xfrm>
          <a:off x="6454006" y="1939729"/>
          <a:ext cx="3756272" cy="1097825"/>
        </p:xfrm>
        <a:graphic>
          <a:graphicData uri="http://schemas.openxmlformats.org/drawingml/2006/table">
            <a:tbl>
              <a:tblPr/>
              <a:tblGrid>
                <a:gridCol w="846869">
                  <a:extLst>
                    <a:ext uri="{9D8B030D-6E8A-4147-A177-3AD203B41FA5}">
                      <a16:colId xmlns:a16="http://schemas.microsoft.com/office/drawing/2014/main" val="1619809217"/>
                    </a:ext>
                  </a:extLst>
                </a:gridCol>
                <a:gridCol w="932557">
                  <a:extLst>
                    <a:ext uri="{9D8B030D-6E8A-4147-A177-3AD203B41FA5}">
                      <a16:colId xmlns:a16="http://schemas.microsoft.com/office/drawing/2014/main" val="1487872938"/>
                    </a:ext>
                  </a:extLst>
                </a:gridCol>
                <a:gridCol w="931817">
                  <a:extLst>
                    <a:ext uri="{9D8B030D-6E8A-4147-A177-3AD203B41FA5}">
                      <a16:colId xmlns:a16="http://schemas.microsoft.com/office/drawing/2014/main" val="1782733801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3321898738"/>
                    </a:ext>
                  </a:extLst>
                </a:gridCol>
              </a:tblGrid>
              <a:tr h="258457">
                <a:tc gridSpan="4"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solidFill>
                            <a:schemeClr val="bg2"/>
                          </a:solidFill>
                          <a:effectLst/>
                          <a:latin typeface="CiscoSans Thin" panose="020B0203020201020303" pitchFamily="34" charset="0"/>
                        </a:rPr>
                        <a:t>Cisco NCS5700 ( -SE)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791022"/>
                  </a:ext>
                </a:extLst>
              </a:tr>
              <a:tr h="839368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0" i="0">
                          <a:effectLst/>
                          <a:latin typeface="CiscoSans" panose="020B0503020201020303" pitchFamily="34" charset="0"/>
                        </a:rPr>
                        <a:t>L3Max-SE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0" i="0">
                          <a:effectLst/>
                          <a:latin typeface="CiscoSans" panose="020B0503020201020303" pitchFamily="34" charset="0"/>
                        </a:rPr>
                        <a:t>L3Max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effectLst/>
                          <a:latin typeface="CiscoSans" panose="020B0503020201020303" pitchFamily="34" charset="0"/>
                        </a:rPr>
                        <a:t>L2Max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IN" sz="1100" b="1" i="0">
                          <a:effectLst/>
                          <a:latin typeface="CiscoSans" panose="020B0503020201020303" pitchFamily="34" charset="0"/>
                        </a:rPr>
                        <a:t>L2Max-SE</a:t>
                      </a:r>
                    </a:p>
                  </a:txBody>
                  <a:tcPr marL="29112" marR="29112" marT="29112" marB="29112" anchor="ctr">
                    <a:lnL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1C1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71045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35C7EA-850E-6346-9DF0-4B1B1D9DC180}"/>
              </a:ext>
            </a:extLst>
          </p:cNvPr>
          <p:cNvCxnSpPr>
            <a:cxnSpLocks/>
          </p:cNvCxnSpPr>
          <p:nvPr/>
        </p:nvCxnSpPr>
        <p:spPr>
          <a:xfrm>
            <a:off x="5965371" y="1982395"/>
            <a:ext cx="0" cy="1114923"/>
          </a:xfrm>
          <a:prstGeom prst="line">
            <a:avLst/>
          </a:prstGeom>
          <a:ln cap="rnd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6B8087D-E8A6-DE4C-8702-9AF42F6BFA68}"/>
              </a:ext>
            </a:extLst>
          </p:cNvPr>
          <p:cNvSpPr/>
          <p:nvPr/>
        </p:nvSpPr>
        <p:spPr>
          <a:xfrm>
            <a:off x="6372495" y="3097318"/>
            <a:ext cx="45605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>
                <a:latin typeface="CiscoSans" panose="020B0503020201020303" pitchFamily="34" charset="0"/>
              </a:rPr>
              <a:t>Note: All 4 MDB Profiles supports all features only scale will change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261C2C-FC29-5041-B696-3786F1D414F7}"/>
              </a:ext>
            </a:extLst>
          </p:cNvPr>
          <p:cNvCxnSpPr>
            <a:cxnSpLocks/>
          </p:cNvCxnSpPr>
          <p:nvPr/>
        </p:nvCxnSpPr>
        <p:spPr>
          <a:xfrm>
            <a:off x="5965371" y="4501623"/>
            <a:ext cx="0" cy="866719"/>
          </a:xfrm>
          <a:prstGeom prst="line">
            <a:avLst/>
          </a:prstGeom>
          <a:ln cap="rnd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1F1085F-53EF-854F-9E46-2A7F8B504C47}"/>
              </a:ext>
            </a:extLst>
          </p:cNvPr>
          <p:cNvSpPr txBox="1"/>
          <p:nvPr/>
        </p:nvSpPr>
        <p:spPr>
          <a:xfrm>
            <a:off x="2826634" y="3820447"/>
            <a:ext cx="65387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6"/>
                </a:solidFill>
                <a:latin typeface="+mn-lt"/>
              </a:rPr>
              <a:t>1D Scale published by any Vendor is not usually real</a:t>
            </a:r>
          </a:p>
          <a:p>
            <a:pPr algn="ctr"/>
            <a:r>
              <a:rPr lang="en-US" sz="1600">
                <a:solidFill>
                  <a:schemeClr val="accent6"/>
                </a:solidFill>
                <a:latin typeface="+mn-lt"/>
              </a:rPr>
              <a:t>But we validated higher scale because of our MDB approach  </a:t>
            </a:r>
            <a:r>
              <a:rPr lang="en-US" sz="1200" i="1">
                <a:latin typeface="+mn-lt"/>
              </a:rPr>
              <a:t>(ex: MAC scale)</a:t>
            </a:r>
            <a:endParaRPr lang="en-US" i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090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E86962-4E52-2E4B-B4C7-FC730805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MDB Profile Configuration/ Verification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DC51EB-5CE1-BA46-A919-2C213A3732B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65743" y="3243775"/>
            <a:ext cx="5607409" cy="709013"/>
          </a:xfrm>
          <a:prstGeom prst="rect">
            <a:avLst/>
          </a:prstGeom>
          <a:solidFill>
            <a:schemeClr val="accent1">
              <a:alpha val="30014"/>
            </a:schemeClr>
          </a:solidFill>
          <a:ln>
            <a:solidFill>
              <a:schemeClr val="tx2"/>
            </a:solidFill>
          </a:ln>
        </p:spPr>
        <p:txBody>
          <a:bodyPr lIns="121893" tIns="60947" rIns="121893" bIns="60947" anchor="t">
            <a:normAutofit fontScale="25000" lnSpcReduction="20000"/>
          </a:bodyPr>
          <a:lstStyle/>
          <a:p>
            <a:pPr marL="0" indent="0">
              <a:buNone/>
            </a:pPr>
            <a:r>
              <a:rPr lang="en-IN" sz="6400" b="1" i="1">
                <a:ea typeface="ＭＳ Ｐゴシック"/>
              </a:rPr>
              <a:t>Configure MDB Profile</a:t>
            </a:r>
          </a:p>
          <a:p>
            <a:pPr marL="0" indent="0">
              <a:buNone/>
            </a:pPr>
            <a:r>
              <a:rPr lang="en-IN" sz="6400" i="1">
                <a:ea typeface="ＭＳ Ｐゴシック"/>
              </a:rPr>
              <a:t>“hw-module profile </a:t>
            </a:r>
            <a:r>
              <a:rPr lang="en-IN" sz="6400" i="1">
                <a:solidFill>
                  <a:srgbClr val="7030A0"/>
                </a:solidFill>
                <a:ea typeface="ＭＳ Ｐゴシック"/>
              </a:rPr>
              <a:t>mdb </a:t>
            </a:r>
            <a:r>
              <a:rPr lang="en-US" sz="6400">
                <a:solidFill>
                  <a:srgbClr val="7030A0"/>
                </a:solidFill>
                <a:ea typeface="ＭＳ Ｐゴシック"/>
              </a:rPr>
              <a:t>&lt;l3max | l3max-se | l2max | l2max-se&gt;</a:t>
            </a:r>
          </a:p>
          <a:p>
            <a:pPr marL="301406" indent="-301406"/>
            <a:endParaRPr lang="en-US" sz="1800">
              <a:ea typeface="ＭＳ Ｐゴシック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8EDEE5F2-72E2-BF41-A19A-A9D91BED6673}"/>
              </a:ext>
            </a:extLst>
          </p:cNvPr>
          <p:cNvSpPr txBox="1">
            <a:spLocks/>
          </p:cNvSpPr>
          <p:nvPr/>
        </p:nvSpPr>
        <p:spPr>
          <a:xfrm>
            <a:off x="1163348" y="3952788"/>
            <a:ext cx="5409803" cy="196490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lIns="0" tIns="45710" rIns="0" bIns="45710">
            <a:noAutofit/>
          </a:bodyPr>
          <a:lstStyle>
            <a:lvl1pPr marL="304792" indent="-228594" algn="l" defTabSz="912261" rtl="0" eaLnBrk="1" fontAlgn="base" hangingPunct="1">
              <a:lnSpc>
                <a:spcPct val="95000"/>
              </a:lnSpc>
              <a:spcBef>
                <a:spcPts val="148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667" b="0" i="0" kern="120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85" indent="-220128" algn="l" defTabSz="912261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400" b="0" i="0" kern="120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77" indent="-146047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133" b="0" i="0" kern="120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83" indent="-22854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67" b="0" i="0" kern="120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31" indent="-224314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  <a:lvl6pPr marL="1151779" indent="-228588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61" indent="-228557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13" indent="0" algn="l" defTabSz="914346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4" indent="-228588" algn="l" defTabSz="9143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9" indent="0">
              <a:buFont typeface="Arial"/>
              <a:buNone/>
            </a:pPr>
            <a:r>
              <a:rPr lang="en-GB" sz="1600" b="1" i="1">
                <a:ea typeface="ＭＳ Ｐゴシック"/>
              </a:rPr>
              <a:t>Verify MDB Profile</a:t>
            </a:r>
          </a:p>
          <a:p>
            <a:pPr marL="76199" indent="0">
              <a:buFont typeface="Arial"/>
              <a:buNone/>
            </a:pPr>
            <a:r>
              <a:rPr lang="en-GB" sz="1400" b="1">
                <a:solidFill>
                  <a:schemeClr val="tx2"/>
                </a:solidFill>
              </a:rPr>
              <a:t>Check MDB Profile</a:t>
            </a:r>
          </a:p>
          <a:p>
            <a:pPr marL="76199" indent="0">
              <a:buFont typeface="Arial"/>
              <a:buNone/>
            </a:pPr>
            <a:r>
              <a:rPr lang="en-GB" sz="1400"/>
              <a:t>show hw-module profile mdb-scale</a:t>
            </a:r>
          </a:p>
          <a:p>
            <a:pPr marL="76199" indent="0">
              <a:buNone/>
            </a:pPr>
            <a:r>
              <a:rPr lang="en-GB" sz="1400" b="1">
                <a:solidFill>
                  <a:schemeClr val="tx2"/>
                </a:solidFill>
              </a:rPr>
              <a:t>Broadcom SDK view of carving</a:t>
            </a:r>
          </a:p>
          <a:p>
            <a:pPr marL="76199" indent="0">
              <a:buNone/>
            </a:pPr>
            <a:r>
              <a:rPr lang="en-GB" sz="1400"/>
              <a:t>show controllers fia diagshell 0 "mdb info" location all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67145AF-CAEA-6F45-851B-412CBB3AB757}"/>
              </a:ext>
            </a:extLst>
          </p:cNvPr>
          <p:cNvSpPr txBox="1">
            <a:spLocks/>
          </p:cNvSpPr>
          <p:nvPr/>
        </p:nvSpPr>
        <p:spPr>
          <a:xfrm>
            <a:off x="1163348" y="2277092"/>
            <a:ext cx="5409803" cy="709013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 marL="226478" indent="-226478" algn="l" defTabSz="912261" rtl="0" eaLnBrk="1" fontAlgn="base" hangingPunct="1">
              <a:lnSpc>
                <a:spcPct val="95000"/>
              </a:lnSpc>
              <a:spcBef>
                <a:spcPts val="1433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478355" indent="-287859" algn="l" defTabSz="912261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8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575719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670967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4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766214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4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79" indent="-228588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61" indent="-228557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13" indent="0" algn="l" defTabSz="914346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4" indent="-228588" algn="l" defTabSz="9143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" indent="0">
              <a:buNone/>
            </a:pPr>
            <a:r>
              <a:rPr lang="en-GB" sz="1600" b="1" i="1">
                <a:ea typeface="ＭＳ Ｐゴシック"/>
              </a:rPr>
              <a:t>Verify J2 Native mode - </a:t>
            </a:r>
            <a:r>
              <a:rPr lang="en-GB" sz="1200" i="1" u="sng"/>
              <a:t>Only for Modular (NCS5504/08/16)</a:t>
            </a:r>
            <a:endParaRPr lang="en-GB" sz="1600" i="1" u="sng"/>
          </a:p>
          <a:p>
            <a:pPr marL="9525" indent="0">
              <a:buNone/>
            </a:pPr>
            <a:r>
              <a:rPr lang="en-GB" sz="1400"/>
              <a:t>show hw-module profile npu-operating-mode</a:t>
            </a:r>
            <a:endParaRPr lang="en-GB" sz="1400" b="1">
              <a:solidFill>
                <a:schemeClr val="tx2"/>
              </a:solidFill>
            </a:endParaRPr>
          </a:p>
          <a:p>
            <a:pPr marL="76199" indent="0">
              <a:buFont typeface="Arial" charset="0"/>
              <a:buNone/>
            </a:pPr>
            <a:endParaRPr lang="en-GB" sz="140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5788AF2-8522-7348-961E-8B8C6C64E5BA}"/>
              </a:ext>
            </a:extLst>
          </p:cNvPr>
          <p:cNvSpPr txBox="1">
            <a:spLocks/>
          </p:cNvSpPr>
          <p:nvPr/>
        </p:nvSpPr>
        <p:spPr>
          <a:xfrm>
            <a:off x="6968359" y="2717488"/>
            <a:ext cx="4971691" cy="196490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lIns="0" tIns="45710" rIns="0" bIns="45710">
            <a:noAutofit/>
          </a:bodyPr>
          <a:lstStyle>
            <a:lvl1pPr marL="304792" indent="-228594" algn="l" defTabSz="912261" rtl="0" eaLnBrk="1" fontAlgn="base" hangingPunct="1">
              <a:lnSpc>
                <a:spcPct val="95000"/>
              </a:lnSpc>
              <a:spcBef>
                <a:spcPts val="148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667" b="0" i="0" kern="120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85" indent="-220128" algn="l" defTabSz="912261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400" b="0" i="0" kern="120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77" indent="-146047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133" b="0" i="0" kern="120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83" indent="-22854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67" b="0" i="0" kern="120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31" indent="-224314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  <a:lvl6pPr marL="1151779" indent="-228588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61" indent="-228557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13" indent="0" algn="l" defTabSz="914346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4" indent="-228588" algn="l" defTabSz="9143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199" indent="0">
              <a:buNone/>
            </a:pPr>
            <a:r>
              <a:rPr lang="en-GB" sz="1600" b="1" i="1">
                <a:ea typeface="ＭＳ Ｐゴシック"/>
              </a:rPr>
              <a:t>Verify Resource Utilization </a:t>
            </a:r>
          </a:p>
          <a:p>
            <a:pPr marL="76199" indent="0">
              <a:buFont typeface="Arial"/>
              <a:buNone/>
            </a:pPr>
            <a:r>
              <a:rPr lang="en-GB" sz="1400" b="1">
                <a:solidFill>
                  <a:schemeClr val="tx2"/>
                </a:solidFill>
              </a:rPr>
              <a:t>Check NPU resources</a:t>
            </a:r>
          </a:p>
          <a:p>
            <a:pPr marL="76199" indent="0">
              <a:buFont typeface="Arial"/>
              <a:buNone/>
            </a:pPr>
            <a:r>
              <a:rPr lang="en-GB" sz="1400"/>
              <a:t>show controllers npu resources lem location all</a:t>
            </a:r>
          </a:p>
          <a:p>
            <a:pPr marL="76199" indent="0">
              <a:buFont typeface="Arial"/>
              <a:buNone/>
            </a:pPr>
            <a:r>
              <a:rPr lang="en-GB" sz="1400"/>
              <a:t>show controllers npu resources lpm location all</a:t>
            </a:r>
          </a:p>
          <a:p>
            <a:pPr marL="76199" indent="0">
              <a:buFont typeface="Arial"/>
              <a:buNone/>
            </a:pPr>
            <a:r>
              <a:rPr lang="en-GB" sz="1400"/>
              <a:t>show controllers npu resources exttcamipv4 location all ( for –SE)</a:t>
            </a:r>
          </a:p>
          <a:p>
            <a:pPr marL="76199" indent="0">
              <a:buFont typeface="Arial"/>
              <a:buNone/>
            </a:pPr>
            <a:endParaRPr lang="en-GB" sz="140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9939D30-C256-1C46-A656-997ED3E5079D}"/>
              </a:ext>
            </a:extLst>
          </p:cNvPr>
          <p:cNvSpPr txBox="1">
            <a:spLocks/>
          </p:cNvSpPr>
          <p:nvPr/>
        </p:nvSpPr>
        <p:spPr>
          <a:xfrm>
            <a:off x="965742" y="1568079"/>
            <a:ext cx="5607409" cy="70901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tx2"/>
            </a:solidFill>
          </a:ln>
        </p:spPr>
        <p:txBody>
          <a:bodyPr lIns="121893" tIns="60947" rIns="121893" bIns="60947" anchor="t">
            <a:normAutofit fontScale="25000" lnSpcReduction="20000"/>
          </a:bodyPr>
          <a:lstStyle>
            <a:lvl1pPr marL="226478" indent="-226478" algn="l" defTabSz="912261" rtl="0" eaLnBrk="1" fontAlgn="base" hangingPunct="1">
              <a:lnSpc>
                <a:spcPct val="95000"/>
              </a:lnSpc>
              <a:spcBef>
                <a:spcPts val="1433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20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478355" indent="-287859" algn="l" defTabSz="912261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8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575719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670967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4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766214" indent="-226478" algn="l" defTabSz="912261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 typeface="Arial" charset="0"/>
              <a:buChar char="•"/>
              <a:defRPr lang="en-US" sz="1467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1151779" indent="-228588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61" indent="-228557" algn="l" defTabSz="914346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13" indent="0" algn="l" defTabSz="914346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4" indent="-228588" algn="l" defTabSz="91434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IN" sz="6400" b="1" i="1">
                <a:ea typeface="ＭＳ Ｐゴシック"/>
              </a:rPr>
              <a:t>Configure Native Mode</a:t>
            </a:r>
          </a:p>
          <a:p>
            <a:pPr marL="0" indent="0">
              <a:buNone/>
            </a:pPr>
            <a:r>
              <a:rPr lang="en-US" sz="6400" i="1"/>
              <a:t>hw-module profile npu native-mode-enable</a:t>
            </a:r>
          </a:p>
          <a:p>
            <a:pPr marL="0" indent="0">
              <a:buNone/>
            </a:pPr>
            <a:endParaRPr lang="en-IN" sz="180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1436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1503" y="455085"/>
            <a:ext cx="4969502" cy="975783"/>
          </a:xfrm>
        </p:spPr>
        <p:txBody>
          <a:bodyPr/>
          <a:lstStyle/>
          <a:p>
            <a:r>
              <a:rPr lang="en-US"/>
              <a:t>NCS 5500/NCS5700 </a:t>
            </a:r>
            <a:br>
              <a:rPr lang="en-US"/>
            </a:br>
            <a:r>
              <a:rPr lang="en-US"/>
              <a:t>Innovation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5530A-C761-9446-9C80-E87AD42B3C34}"/>
              </a:ext>
            </a:extLst>
          </p:cNvPr>
          <p:cNvSpPr/>
          <p:nvPr/>
        </p:nvSpPr>
        <p:spPr>
          <a:xfrm>
            <a:off x="1" y="0"/>
            <a:ext cx="6092841" cy="6858000"/>
          </a:xfrm>
          <a:prstGeom prst="rect">
            <a:avLst/>
          </a:prstGeom>
          <a:solidFill>
            <a:schemeClr val="bg1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/>
              <a:t>Fill this with a relevant photo, </a:t>
            </a:r>
            <a:br>
              <a:rPr lang="en-US" sz="2133"/>
            </a:br>
            <a:r>
              <a:rPr lang="en-US" sz="2133"/>
              <a:t>illustration, graph, etc.</a:t>
            </a:r>
          </a:p>
        </p:txBody>
      </p:sp>
      <p:sp>
        <p:nvSpPr>
          <p:cNvPr id="5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7497689" y="2178723"/>
            <a:ext cx="4315623" cy="26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12" tIns="0" rIns="72009" bIns="45727" anchor="ctr">
            <a:spAutoFit/>
          </a:bodyPr>
          <a:lstStyle/>
          <a:p>
            <a:pPr>
              <a:lnSpc>
                <a:spcPct val="90000"/>
              </a:lnSpc>
              <a:spcBef>
                <a:spcPts val="267"/>
              </a:spcBef>
            </a:pPr>
            <a:r>
              <a:rPr lang="en-GB" sz="1600" noProof="1">
                <a:solidFill>
                  <a:schemeClr val="accent1"/>
                </a:solidFill>
                <a:latin typeface="CiscoSansTT Light"/>
                <a:ea typeface="ＭＳ Ｐゴシック"/>
                <a:cs typeface="CiscoSansTT Light" panose="020B0503020201020303" pitchFamily="34" charset="0"/>
              </a:rPr>
              <a:t>NCS 5700 Solution Roadmap</a:t>
            </a:r>
          </a:p>
        </p:txBody>
      </p:sp>
      <p:sp>
        <p:nvSpPr>
          <p:cNvPr id="9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7497689" y="3010063"/>
            <a:ext cx="4315623" cy="26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12" tIns="0" rIns="72009" bIns="45727" anchor="ctr">
            <a:spAutoFit/>
          </a:bodyPr>
          <a:lstStyle/>
          <a:p>
            <a:pPr>
              <a:lnSpc>
                <a:spcPct val="90000"/>
              </a:lnSpc>
              <a:spcBef>
                <a:spcPts val="267"/>
              </a:spcBef>
            </a:pPr>
            <a:r>
              <a:rPr lang="en-GB" sz="1600" noProof="1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Deployments, Challenges, Solutions - Today</a:t>
            </a:r>
          </a:p>
        </p:txBody>
      </p:sp>
      <p:sp>
        <p:nvSpPr>
          <p:cNvPr id="11" name="Text Box 56" descr="© INSCALE GmbH, 26.05.2010&#10;http://www.presentationload.com/"/>
          <p:cNvSpPr txBox="1">
            <a:spLocks noChangeArrowheads="1"/>
          </p:cNvSpPr>
          <p:nvPr/>
        </p:nvSpPr>
        <p:spPr bwMode="gray">
          <a:xfrm>
            <a:off x="7497689" y="3841403"/>
            <a:ext cx="4315623" cy="26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12" tIns="0" rIns="72009" bIns="45727" anchor="ctr">
            <a:spAutoFit/>
          </a:bodyPr>
          <a:lstStyle/>
          <a:p>
            <a:pPr>
              <a:lnSpc>
                <a:spcPct val="90000"/>
              </a:lnSpc>
              <a:spcBef>
                <a:spcPts val="267"/>
              </a:spcBef>
            </a:pPr>
            <a:r>
              <a:rPr lang="en-GB" sz="1600" noProof="1">
                <a:solidFill>
                  <a:schemeClr val="accent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New NCS5700 Enhancements - J2 MDB</a:t>
            </a:r>
          </a:p>
        </p:txBody>
      </p:sp>
      <p:sp>
        <p:nvSpPr>
          <p:cNvPr id="20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EFA91841-C358-D043-B671-1332A84AC40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497689" y="4679415"/>
            <a:ext cx="4315623" cy="26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12" tIns="0" rIns="72009" bIns="45727" anchor="ctr">
            <a:spAutoFit/>
          </a:bodyPr>
          <a:lstStyle/>
          <a:p>
            <a:pPr>
              <a:lnSpc>
                <a:spcPct val="90000"/>
              </a:lnSpc>
              <a:spcBef>
                <a:spcPts val="267"/>
              </a:spcBef>
            </a:pPr>
            <a:r>
              <a:rPr lang="en-GB" sz="1600" noProof="1">
                <a:solidFill>
                  <a:schemeClr val="accent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NCS5700 Resources Deepdive</a:t>
            </a:r>
          </a:p>
        </p:txBody>
      </p:sp>
      <p:sp>
        <p:nvSpPr>
          <p:cNvPr id="17" name="Text Box 56" descr="© INSCALE GmbH, 26.05.2010&#10;http://www.presentationload.com/">
            <a:extLst>
              <a:ext uri="{FF2B5EF4-FFF2-40B4-BE49-F238E27FC236}">
                <a16:creationId xmlns:a16="http://schemas.microsoft.com/office/drawing/2014/main" id="{D64A60AA-F216-C44E-A7B4-54DF9A88A05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497689" y="5408197"/>
            <a:ext cx="4315623" cy="472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12" tIns="0" rIns="72009" bIns="45727" anchor="ctr">
            <a:spAutoFit/>
          </a:bodyPr>
          <a:lstStyle/>
          <a:p>
            <a:pPr>
              <a:lnSpc>
                <a:spcPct val="90000"/>
              </a:lnSpc>
              <a:spcBef>
                <a:spcPts val="267"/>
              </a:spcBef>
            </a:pPr>
            <a:r>
              <a:rPr lang="en-GB" sz="1600" b="1" noProof="1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Yes, It Works Beyond Slides</a:t>
            </a:r>
          </a:p>
          <a:p>
            <a:pPr>
              <a:lnSpc>
                <a:spcPct val="90000"/>
              </a:lnSpc>
              <a:spcBef>
                <a:spcPts val="267"/>
              </a:spcBef>
            </a:pPr>
            <a:r>
              <a:rPr lang="en-GB" sz="1200" i="1" noProof="1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Usecases: </a:t>
            </a:r>
            <a:r>
              <a:rPr lang="en-GB" sz="1200" i="1" noProof="1">
                <a:solidFill>
                  <a:schemeClr val="bg1"/>
                </a:solidFill>
                <a:highlight>
                  <a:srgbClr val="00FF00"/>
                </a:highlight>
                <a:latin typeface="CiscoSansTT Light" panose="020B0503020201020303" pitchFamily="34" charset="0"/>
                <a:cs typeface="CiscoSansTT Light" panose="020B0503020201020303" pitchFamily="34" charset="0"/>
              </a:rPr>
              <a:t>Peering</a:t>
            </a:r>
            <a:r>
              <a:rPr lang="en-GB" sz="1200" i="1" noProof="1">
                <a:solidFill>
                  <a:schemeClr val="bg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rPr>
              <a:t>, </a:t>
            </a:r>
            <a:r>
              <a:rPr lang="en-GB" sz="1200" i="1" noProof="1">
                <a:solidFill>
                  <a:schemeClr val="bg2"/>
                </a:solidFill>
                <a:highlight>
                  <a:srgbClr val="0000FF"/>
                </a:highlight>
                <a:latin typeface="CiscoSansTT Light" panose="020B0503020201020303" pitchFamily="34" charset="0"/>
                <a:cs typeface="CiscoSansTT Light" panose="020B0503020201020303" pitchFamily="34" charset="0"/>
              </a:rPr>
              <a:t>Business EVPN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5C78A8-7F05-044B-BFB0-07E23E3DB281}"/>
              </a:ext>
            </a:extLst>
          </p:cNvPr>
          <p:cNvGrpSpPr>
            <a:grpSpLocks noChangeAspect="1"/>
          </p:cNvGrpSpPr>
          <p:nvPr/>
        </p:nvGrpSpPr>
        <p:grpSpPr>
          <a:xfrm>
            <a:off x="6741503" y="1976847"/>
            <a:ext cx="670560" cy="670560"/>
            <a:chOff x="437767" y="1196496"/>
            <a:chExt cx="684452" cy="68445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D49F08-DE29-E640-92AE-6AFF6721DAE6}"/>
                </a:ext>
              </a:extLst>
            </p:cNvPr>
            <p:cNvSpPr/>
            <p:nvPr/>
          </p:nvSpPr>
          <p:spPr>
            <a:xfrm>
              <a:off x="437767" y="1196496"/>
              <a:ext cx="684452" cy="684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073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B6E566E-4EA9-1949-B4A8-85F37A13C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053" y="1393822"/>
              <a:ext cx="173880" cy="2898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9EF934-7E21-5A4B-81AD-BD50B29B5859}"/>
              </a:ext>
            </a:extLst>
          </p:cNvPr>
          <p:cNvGrpSpPr>
            <a:grpSpLocks noChangeAspect="1"/>
          </p:cNvGrpSpPr>
          <p:nvPr/>
        </p:nvGrpSpPr>
        <p:grpSpPr>
          <a:xfrm>
            <a:off x="6741503" y="2808187"/>
            <a:ext cx="670560" cy="670559"/>
            <a:chOff x="3385885" y="1196496"/>
            <a:chExt cx="684452" cy="68445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4057528-4179-1E45-8282-CDE88DFAB965}"/>
                </a:ext>
              </a:extLst>
            </p:cNvPr>
            <p:cNvSpPr/>
            <p:nvPr/>
          </p:nvSpPr>
          <p:spPr>
            <a:xfrm>
              <a:off x="3385885" y="1196496"/>
              <a:ext cx="684452" cy="6844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073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33E32C-7F3F-244D-97E2-63DA89F98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6100" y="1393822"/>
              <a:ext cx="184023" cy="2898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FF9F6F-6B04-3B49-A501-FC0A4FF7C018}"/>
              </a:ext>
            </a:extLst>
          </p:cNvPr>
          <p:cNvGrpSpPr>
            <a:grpSpLocks noChangeAspect="1"/>
          </p:cNvGrpSpPr>
          <p:nvPr/>
        </p:nvGrpSpPr>
        <p:grpSpPr>
          <a:xfrm>
            <a:off x="6741503" y="3639527"/>
            <a:ext cx="670560" cy="670560"/>
            <a:chOff x="6334003" y="1196496"/>
            <a:chExt cx="684452" cy="68445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54FC0D-E445-9C46-97A7-6114CF8128C5}"/>
                </a:ext>
              </a:extLst>
            </p:cNvPr>
            <p:cNvSpPr/>
            <p:nvPr/>
          </p:nvSpPr>
          <p:spPr>
            <a:xfrm>
              <a:off x="6334003" y="1196496"/>
              <a:ext cx="684452" cy="6844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073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F0FAB12-05D1-BE40-B1CD-CF91C7A8D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8603" y="1393822"/>
              <a:ext cx="195252" cy="2898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A92363D-76B4-DC49-8F87-FDD83FBB717B}"/>
              </a:ext>
            </a:extLst>
          </p:cNvPr>
          <p:cNvGrpSpPr>
            <a:grpSpLocks noChangeAspect="1"/>
          </p:cNvGrpSpPr>
          <p:nvPr/>
        </p:nvGrpSpPr>
        <p:grpSpPr>
          <a:xfrm>
            <a:off x="6741503" y="4470867"/>
            <a:ext cx="670560" cy="670559"/>
            <a:chOff x="6334003" y="1196496"/>
            <a:chExt cx="684452" cy="684452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5BFBCF1-C655-C547-98B1-538D5344B644}"/>
                </a:ext>
              </a:extLst>
            </p:cNvPr>
            <p:cNvSpPr/>
            <p:nvPr/>
          </p:nvSpPr>
          <p:spPr>
            <a:xfrm>
              <a:off x="6334003" y="1196496"/>
              <a:ext cx="684452" cy="6844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073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E999DE2-3739-FE4A-9CCD-6AEE3F4BB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4576" y="1392418"/>
              <a:ext cx="223306" cy="2926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020C11-3BDA-ED42-A079-F8266F9A4D5F}"/>
              </a:ext>
            </a:extLst>
          </p:cNvPr>
          <p:cNvGrpSpPr>
            <a:grpSpLocks noChangeAspect="1"/>
          </p:cNvGrpSpPr>
          <p:nvPr/>
        </p:nvGrpSpPr>
        <p:grpSpPr>
          <a:xfrm>
            <a:off x="6741503" y="5310819"/>
            <a:ext cx="670560" cy="670559"/>
            <a:chOff x="6334003" y="1196496"/>
            <a:chExt cx="684452" cy="68445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8A2BBCB-BA14-1947-96A8-8AC09FE28331}"/>
                </a:ext>
              </a:extLst>
            </p:cNvPr>
            <p:cNvSpPr/>
            <p:nvPr/>
          </p:nvSpPr>
          <p:spPr>
            <a:xfrm>
              <a:off x="6334003" y="1196496"/>
              <a:ext cx="684452" cy="6844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5073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16C0070-C58C-984B-B144-82B99597A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76126" y="1395178"/>
              <a:ext cx="200206" cy="287088"/>
            </a:xfrm>
            <a:prstGeom prst="rect">
              <a:avLst/>
            </a:prstGeom>
          </p:spPr>
        </p:pic>
      </p:grpSp>
      <p:pic>
        <p:nvPicPr>
          <p:cNvPr id="6" name="Picture 5" descr="A picture containing wall, indoor, tiled, tile&#10;&#10;Description automatically generated">
            <a:extLst>
              <a:ext uri="{FF2B5EF4-FFF2-40B4-BE49-F238E27FC236}">
                <a16:creationId xmlns:a16="http://schemas.microsoft.com/office/drawing/2014/main" id="{1C2F5271-1F48-BD44-B967-6D21B6D896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79" r="15992"/>
          <a:stretch/>
        </p:blipFill>
        <p:spPr>
          <a:xfrm>
            <a:off x="1" y="0"/>
            <a:ext cx="6092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D8D5F-678A-994C-B7A8-1471689ED0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Deployment with J2 MDB</a:t>
            </a:r>
          </a:p>
        </p:txBody>
      </p:sp>
    </p:spTree>
    <p:extLst>
      <p:ext uri="{BB962C8B-B14F-4D97-AF65-F5344CB8AC3E}">
        <p14:creationId xmlns:p14="http://schemas.microsoft.com/office/powerpoint/2010/main" val="3147119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3A2666D-6262-D342-9C0B-A7EC85A8D08A}"/>
              </a:ext>
            </a:extLst>
          </p:cNvPr>
          <p:cNvSpPr/>
          <p:nvPr/>
        </p:nvSpPr>
        <p:spPr>
          <a:xfrm>
            <a:off x="2365134" y="1621385"/>
            <a:ext cx="7215097" cy="4376528"/>
          </a:xfrm>
          <a:prstGeom prst="rect">
            <a:avLst/>
          </a:prstGeom>
          <a:solidFill>
            <a:schemeClr val="accent1">
              <a:alpha val="513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643422-9D5C-4D4B-8165-A295C5BCD321}"/>
              </a:ext>
            </a:extLst>
          </p:cNvPr>
          <p:cNvSpPr/>
          <p:nvPr/>
        </p:nvSpPr>
        <p:spPr>
          <a:xfrm>
            <a:off x="576902" y="1621385"/>
            <a:ext cx="1771508" cy="4376528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3A99D-8D31-3A48-A80E-A5A54AFD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02" y="345696"/>
            <a:ext cx="11127317" cy="975783"/>
          </a:xfrm>
        </p:spPr>
        <p:txBody>
          <a:bodyPr/>
          <a:lstStyle/>
          <a:p>
            <a:r>
              <a:rPr lang="en-US"/>
              <a:t>How MDB Profile works in Modular </a:t>
            </a:r>
            <a:br>
              <a:rPr lang="en-US"/>
            </a:br>
            <a:r>
              <a:rPr lang="en-US" sz="2800" i="1"/>
              <a:t>NCS5500 + NC57 Line card</a:t>
            </a:r>
            <a:endParaRPr lang="en-US" i="1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7B0070E-DFC2-B746-9643-F31492138875}"/>
              </a:ext>
            </a:extLst>
          </p:cNvPr>
          <p:cNvSpPr/>
          <p:nvPr/>
        </p:nvSpPr>
        <p:spPr>
          <a:xfrm>
            <a:off x="2777369" y="2988209"/>
            <a:ext cx="2170529" cy="369331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System Scale : </a:t>
            </a:r>
            <a:r>
              <a:rPr lang="en-US" sz="1200" b="1" i="1"/>
              <a:t>L3Max</a:t>
            </a:r>
            <a:endParaRPr lang="en-US" sz="1600" b="1" i="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63A9B6D-4DE0-9145-BD25-D9EB3C3391E0}"/>
              </a:ext>
            </a:extLst>
          </p:cNvPr>
          <p:cNvSpPr/>
          <p:nvPr/>
        </p:nvSpPr>
        <p:spPr>
          <a:xfrm rot="16200000">
            <a:off x="2310821" y="4257685"/>
            <a:ext cx="1198191" cy="31763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LC0: L3Max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C3BBA-D58F-FC42-A269-7D632813D710}"/>
              </a:ext>
            </a:extLst>
          </p:cNvPr>
          <p:cNvSpPr txBox="1"/>
          <p:nvPr/>
        </p:nvSpPr>
        <p:spPr>
          <a:xfrm>
            <a:off x="667555" y="1867740"/>
            <a:ext cx="1599944" cy="612934"/>
          </a:xfrm>
          <a:prstGeom prst="round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+mn-lt"/>
              </a:rPr>
              <a:t>User Input</a:t>
            </a:r>
          </a:p>
          <a:p>
            <a:pPr algn="ctr"/>
            <a:r>
              <a:rPr lang="en-US" sz="1200" i="1">
                <a:solidFill>
                  <a:schemeClr val="tx2"/>
                </a:solidFill>
                <a:latin typeface="+mn-lt"/>
              </a:rPr>
              <a:t>CLI or Default Profile    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624363-09C0-504A-BA88-DEF9188BE78B}"/>
              </a:ext>
            </a:extLst>
          </p:cNvPr>
          <p:cNvSpPr/>
          <p:nvPr/>
        </p:nvSpPr>
        <p:spPr>
          <a:xfrm>
            <a:off x="2434452" y="1829310"/>
            <a:ext cx="3158237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IN" sz="12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hw-module profile mdb </a:t>
            </a:r>
            <a:r>
              <a:rPr lang="en-IN" sz="1200">
                <a:solidFill>
                  <a:schemeClr val="accent6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&lt;l3max|l2max&gt;</a:t>
            </a:r>
            <a:endParaRPr lang="en-US" sz="1200">
              <a:solidFill>
                <a:schemeClr val="accent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AA5506-0681-C54E-9A0A-6751907D7174}"/>
              </a:ext>
            </a:extLst>
          </p:cNvPr>
          <p:cNvSpPr txBox="1"/>
          <p:nvPr/>
        </p:nvSpPr>
        <p:spPr>
          <a:xfrm>
            <a:off x="2256992" y="4982615"/>
            <a:ext cx="127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latin typeface="+mn-lt"/>
              </a:rPr>
              <a:t>Base </a:t>
            </a:r>
          </a:p>
          <a:p>
            <a:pPr algn="ctr"/>
            <a:r>
              <a:rPr lang="en-US" sz="800" b="1">
                <a:latin typeface="+mn-lt"/>
              </a:rPr>
              <a:t>Linecard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E1454D3F-2F22-A94B-BD43-F6049E5D753F}"/>
              </a:ext>
            </a:extLst>
          </p:cNvPr>
          <p:cNvSpPr/>
          <p:nvPr/>
        </p:nvSpPr>
        <p:spPr>
          <a:xfrm rot="16200000">
            <a:off x="2944213" y="4257684"/>
            <a:ext cx="1198193" cy="31763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LC1: L3Max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1CC7FFA-7215-D944-86C5-A8A1927E42EC}"/>
              </a:ext>
            </a:extLst>
          </p:cNvPr>
          <p:cNvSpPr/>
          <p:nvPr/>
        </p:nvSpPr>
        <p:spPr>
          <a:xfrm rot="16200000">
            <a:off x="3577606" y="4257683"/>
            <a:ext cx="1198195" cy="31763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LC2: L3Max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3DCB9C-6776-994F-9D36-7EBB3D300B6B}"/>
              </a:ext>
            </a:extLst>
          </p:cNvPr>
          <p:cNvSpPr txBox="1"/>
          <p:nvPr/>
        </p:nvSpPr>
        <p:spPr>
          <a:xfrm>
            <a:off x="3552404" y="4982615"/>
            <a:ext cx="127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+mn-lt"/>
              </a:rPr>
              <a:t>Scale </a:t>
            </a:r>
          </a:p>
          <a:p>
            <a:pPr algn="ctr"/>
            <a:r>
              <a:rPr lang="en-US" sz="800">
                <a:latin typeface="+mn-lt"/>
              </a:rPr>
              <a:t>Linecard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39F8139-1F34-394B-B23A-03A60E841389}"/>
              </a:ext>
            </a:extLst>
          </p:cNvPr>
          <p:cNvSpPr/>
          <p:nvPr/>
        </p:nvSpPr>
        <p:spPr>
          <a:xfrm rot="16200000">
            <a:off x="4210997" y="4257682"/>
            <a:ext cx="1198197" cy="31763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LC3: L3Max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8A2D23-135A-BD4E-B838-3685BE18EAC2}"/>
              </a:ext>
            </a:extLst>
          </p:cNvPr>
          <p:cNvSpPr txBox="1"/>
          <p:nvPr/>
        </p:nvSpPr>
        <p:spPr>
          <a:xfrm>
            <a:off x="2893863" y="4982615"/>
            <a:ext cx="127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latin typeface="+mn-lt"/>
              </a:rPr>
              <a:t>Scale </a:t>
            </a:r>
          </a:p>
          <a:p>
            <a:pPr algn="ctr"/>
            <a:r>
              <a:rPr lang="en-US" sz="800" b="1">
                <a:latin typeface="+mn-lt"/>
              </a:rPr>
              <a:t>Linecard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1C5C92-80E2-A043-A987-12D7BD690F53}"/>
              </a:ext>
            </a:extLst>
          </p:cNvPr>
          <p:cNvSpPr txBox="1"/>
          <p:nvPr/>
        </p:nvSpPr>
        <p:spPr>
          <a:xfrm>
            <a:off x="4210944" y="4982615"/>
            <a:ext cx="127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>
                <a:latin typeface="+mn-lt"/>
              </a:rPr>
              <a:t>Scale </a:t>
            </a:r>
          </a:p>
          <a:p>
            <a:pPr algn="ctr"/>
            <a:r>
              <a:rPr lang="en-US" sz="800" b="1">
                <a:latin typeface="+mn-lt"/>
              </a:rPr>
              <a:t>Linecard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62B4476-C579-BF46-82E6-263E309FB887}"/>
              </a:ext>
            </a:extLst>
          </p:cNvPr>
          <p:cNvSpPr/>
          <p:nvPr/>
        </p:nvSpPr>
        <p:spPr>
          <a:xfrm>
            <a:off x="2382931" y="1697005"/>
            <a:ext cx="3243713" cy="962236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6F0731B-897E-5543-A13A-C38409136271}"/>
              </a:ext>
            </a:extLst>
          </p:cNvPr>
          <p:cNvSpPr/>
          <p:nvPr/>
        </p:nvSpPr>
        <p:spPr>
          <a:xfrm>
            <a:off x="6571454" y="2987998"/>
            <a:ext cx="2170529" cy="369331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System Scale : </a:t>
            </a:r>
            <a:r>
              <a:rPr lang="en-US" sz="1200" b="1" i="1"/>
              <a:t>L3Max-SE</a:t>
            </a:r>
            <a:endParaRPr lang="en-US" sz="1600" b="1" i="1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BB4D9A0-CB5B-F44F-AC9B-A1B2C5EBADB4}"/>
              </a:ext>
            </a:extLst>
          </p:cNvPr>
          <p:cNvSpPr/>
          <p:nvPr/>
        </p:nvSpPr>
        <p:spPr>
          <a:xfrm rot="16200000">
            <a:off x="6131171" y="4257681"/>
            <a:ext cx="1198199" cy="317633"/>
          </a:xfrm>
          <a:prstGeom prst="roundRect">
            <a:avLst/>
          </a:prstGeom>
          <a:pattFill prst="wdDnDiag">
            <a:fgClr>
              <a:schemeClr val="bg2"/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D0BD3A-A975-1047-93FB-7D185F93DC86}"/>
              </a:ext>
            </a:extLst>
          </p:cNvPr>
          <p:cNvSpPr/>
          <p:nvPr/>
        </p:nvSpPr>
        <p:spPr>
          <a:xfrm>
            <a:off x="5791402" y="1829310"/>
            <a:ext cx="3654195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IN" sz="12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hw-module profile mdb </a:t>
            </a:r>
            <a:r>
              <a:rPr lang="en-IN" sz="1200">
                <a:solidFill>
                  <a:schemeClr val="accent6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&lt;l3max-se|l2max-se&gt;</a:t>
            </a:r>
            <a:endParaRPr lang="en-US" sz="1200">
              <a:solidFill>
                <a:schemeClr val="accent6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1D2DB1-D21B-FB45-A714-43CD9BC32DFC}"/>
              </a:ext>
            </a:extLst>
          </p:cNvPr>
          <p:cNvSpPr txBox="1"/>
          <p:nvPr/>
        </p:nvSpPr>
        <p:spPr>
          <a:xfrm>
            <a:off x="6077346" y="4982615"/>
            <a:ext cx="127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+mn-lt"/>
              </a:rPr>
              <a:t>No </a:t>
            </a:r>
          </a:p>
          <a:p>
            <a:pPr algn="ctr"/>
            <a:r>
              <a:rPr lang="en-US" sz="800">
                <a:latin typeface="+mn-lt"/>
              </a:rPr>
              <a:t>Linecard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BF2389E-DFB8-1746-969F-150ECEF93C68}"/>
              </a:ext>
            </a:extLst>
          </p:cNvPr>
          <p:cNvSpPr/>
          <p:nvPr/>
        </p:nvSpPr>
        <p:spPr>
          <a:xfrm rot="16200000">
            <a:off x="6764563" y="4257680"/>
            <a:ext cx="1198201" cy="31763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LC1: L3Max-SE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B3B8BAE-6D34-1440-A00C-26E87217ED0F}"/>
              </a:ext>
            </a:extLst>
          </p:cNvPr>
          <p:cNvSpPr/>
          <p:nvPr/>
        </p:nvSpPr>
        <p:spPr>
          <a:xfrm rot="16200000">
            <a:off x="7397956" y="4257679"/>
            <a:ext cx="1198203" cy="31763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LC2: L3Max-SE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BAB78F3-AF13-E645-8621-073070A5CA12}"/>
              </a:ext>
            </a:extLst>
          </p:cNvPr>
          <p:cNvSpPr txBox="1"/>
          <p:nvPr/>
        </p:nvSpPr>
        <p:spPr>
          <a:xfrm>
            <a:off x="7372758" y="4982615"/>
            <a:ext cx="127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+mn-lt"/>
              </a:rPr>
              <a:t>Scale </a:t>
            </a:r>
          </a:p>
          <a:p>
            <a:pPr algn="ctr"/>
            <a:r>
              <a:rPr lang="en-US" sz="800">
                <a:latin typeface="+mn-lt"/>
              </a:rPr>
              <a:t>Linecard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20DB7A62-259C-D84F-9C01-E268C3FEBC79}"/>
              </a:ext>
            </a:extLst>
          </p:cNvPr>
          <p:cNvSpPr/>
          <p:nvPr/>
        </p:nvSpPr>
        <p:spPr>
          <a:xfrm rot="16200000">
            <a:off x="8031347" y="4257678"/>
            <a:ext cx="1198205" cy="31763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LC3: L3Max-SE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6B51C9-2867-7442-AC7D-3FD000EF5C36}"/>
              </a:ext>
            </a:extLst>
          </p:cNvPr>
          <p:cNvSpPr txBox="1"/>
          <p:nvPr/>
        </p:nvSpPr>
        <p:spPr>
          <a:xfrm>
            <a:off x="6714217" y="4982615"/>
            <a:ext cx="127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+mn-lt"/>
              </a:rPr>
              <a:t>Scale </a:t>
            </a:r>
          </a:p>
          <a:p>
            <a:pPr algn="ctr"/>
            <a:r>
              <a:rPr lang="en-US" sz="800">
                <a:latin typeface="+mn-lt"/>
              </a:rPr>
              <a:t>Linecard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CCC546C-1F69-6341-AF04-63A16A124E3E}"/>
              </a:ext>
            </a:extLst>
          </p:cNvPr>
          <p:cNvSpPr txBox="1"/>
          <p:nvPr/>
        </p:nvSpPr>
        <p:spPr>
          <a:xfrm>
            <a:off x="8031298" y="4982615"/>
            <a:ext cx="1273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+mn-lt"/>
              </a:rPr>
              <a:t>Scale </a:t>
            </a:r>
          </a:p>
          <a:p>
            <a:pPr algn="ctr"/>
            <a:r>
              <a:rPr lang="en-US" sz="800">
                <a:latin typeface="+mn-lt"/>
              </a:rPr>
              <a:t>Linecard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CEFF978-BB10-854B-A8E7-944EA40DC7BD}"/>
              </a:ext>
            </a:extLst>
          </p:cNvPr>
          <p:cNvSpPr/>
          <p:nvPr/>
        </p:nvSpPr>
        <p:spPr>
          <a:xfrm>
            <a:off x="5757447" y="1697005"/>
            <a:ext cx="3754084" cy="962236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C23BAD-1E65-7248-BA54-73535160941F}"/>
              </a:ext>
            </a:extLst>
          </p:cNvPr>
          <p:cNvSpPr txBox="1"/>
          <p:nvPr/>
        </p:nvSpPr>
        <p:spPr>
          <a:xfrm>
            <a:off x="2402181" y="1132669"/>
            <a:ext cx="32035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3"/>
                </a:solidFill>
                <a:latin typeface="+mn-lt"/>
              </a:rPr>
              <a:t>NCS5504 Mix </a:t>
            </a:r>
            <a:r>
              <a:rPr lang="en-US" sz="1400" b="1">
                <a:solidFill>
                  <a:srgbClr val="FFC000"/>
                </a:solidFill>
                <a:latin typeface="+mn-lt"/>
              </a:rPr>
              <a:t>Base</a:t>
            </a:r>
            <a:r>
              <a:rPr lang="en-US" sz="1400" b="1">
                <a:solidFill>
                  <a:schemeClr val="accent3"/>
                </a:solidFill>
                <a:latin typeface="+mn-lt"/>
              </a:rPr>
              <a:t> and </a:t>
            </a:r>
            <a:r>
              <a:rPr lang="en-US" sz="1400" b="1">
                <a:solidFill>
                  <a:srgbClr val="00B050"/>
                </a:solidFill>
                <a:latin typeface="+mn-lt"/>
              </a:rPr>
              <a:t>Scale </a:t>
            </a:r>
            <a:r>
              <a:rPr lang="en-US" sz="1400" b="1">
                <a:solidFill>
                  <a:schemeClr val="accent3"/>
                </a:solidFill>
                <a:latin typeface="+mn-lt"/>
              </a:rPr>
              <a:t>Linecards</a:t>
            </a:r>
          </a:p>
          <a:p>
            <a:pPr algn="ctr"/>
            <a:r>
              <a:rPr lang="en-US" sz="1200" i="1">
                <a:solidFill>
                  <a:schemeClr val="accent3"/>
                </a:solidFill>
                <a:latin typeface="+mn-lt"/>
              </a:rPr>
              <a:t>Only Base MDB Profiles supported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291DC42-4190-1E4D-AD68-715571075E26}"/>
              </a:ext>
            </a:extLst>
          </p:cNvPr>
          <p:cNvSpPr txBox="1"/>
          <p:nvPr/>
        </p:nvSpPr>
        <p:spPr>
          <a:xfrm>
            <a:off x="6101516" y="1128942"/>
            <a:ext cx="32035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3"/>
                </a:solidFill>
                <a:latin typeface="+mn-lt"/>
              </a:rPr>
              <a:t>NCS5504 Only </a:t>
            </a:r>
            <a:r>
              <a:rPr lang="en-US" sz="1400" b="1">
                <a:solidFill>
                  <a:srgbClr val="00B050"/>
                </a:solidFill>
                <a:latin typeface="+mn-lt"/>
              </a:rPr>
              <a:t>Scale </a:t>
            </a:r>
            <a:r>
              <a:rPr lang="en-US" sz="1400" b="1">
                <a:solidFill>
                  <a:schemeClr val="accent3"/>
                </a:solidFill>
                <a:latin typeface="+mn-lt"/>
              </a:rPr>
              <a:t>Linecards</a:t>
            </a:r>
          </a:p>
          <a:p>
            <a:pPr algn="ctr"/>
            <a:r>
              <a:rPr lang="en-US" sz="1200" i="1">
                <a:solidFill>
                  <a:schemeClr val="accent3"/>
                </a:solidFill>
                <a:latin typeface="+mn-lt"/>
              </a:rPr>
              <a:t>All MDB Profiles supported     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0FEB05-AD86-364D-9F63-D6F238732DA1}"/>
              </a:ext>
            </a:extLst>
          </p:cNvPr>
          <p:cNvSpPr/>
          <p:nvPr/>
        </p:nvSpPr>
        <p:spPr>
          <a:xfrm>
            <a:off x="2753115" y="5377921"/>
            <a:ext cx="2173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accent3"/>
                </a:solidFill>
              </a:rPr>
              <a:t>Slot 0   : </a:t>
            </a:r>
            <a:r>
              <a:rPr lang="en-US" sz="1200" i="1">
                <a:solidFill>
                  <a:srgbClr val="FFC000"/>
                </a:solidFill>
              </a:rPr>
              <a:t>Base J2 Linecard</a:t>
            </a:r>
          </a:p>
          <a:p>
            <a:r>
              <a:rPr lang="en-US" sz="1200" b="1" i="1">
                <a:solidFill>
                  <a:schemeClr val="accent3"/>
                </a:solidFill>
              </a:rPr>
              <a:t>Slot 1-3: </a:t>
            </a:r>
            <a:r>
              <a:rPr lang="en-US" sz="1200" i="1">
                <a:solidFill>
                  <a:schemeClr val="accent2"/>
                </a:solidFill>
              </a:rPr>
              <a:t>Scale J2 Line cards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7913019-E4E5-C943-AD0B-E24C219C4D8F}"/>
              </a:ext>
            </a:extLst>
          </p:cNvPr>
          <p:cNvSpPr/>
          <p:nvPr/>
        </p:nvSpPr>
        <p:spPr>
          <a:xfrm>
            <a:off x="6793845" y="5379489"/>
            <a:ext cx="2173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accent3"/>
                </a:solidFill>
              </a:rPr>
              <a:t>Slot 0   : </a:t>
            </a:r>
            <a:r>
              <a:rPr lang="en-US" sz="1200" i="1">
                <a:solidFill>
                  <a:schemeClr val="accent6"/>
                </a:solidFill>
              </a:rPr>
              <a:t>Remove Base LC</a:t>
            </a:r>
          </a:p>
          <a:p>
            <a:r>
              <a:rPr lang="en-US" sz="1200" b="1" i="1">
                <a:solidFill>
                  <a:schemeClr val="accent3"/>
                </a:solidFill>
              </a:rPr>
              <a:t>Slot 1-3: </a:t>
            </a:r>
            <a:r>
              <a:rPr lang="en-US" sz="1200" i="1">
                <a:solidFill>
                  <a:schemeClr val="accent2"/>
                </a:solidFill>
              </a:rPr>
              <a:t>Scale J2 Line cards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49A30A-6698-F346-ACE4-6B80CF27D5C3}"/>
              </a:ext>
            </a:extLst>
          </p:cNvPr>
          <p:cNvSpPr/>
          <p:nvPr/>
        </p:nvSpPr>
        <p:spPr>
          <a:xfrm>
            <a:off x="3230544" y="2310507"/>
            <a:ext cx="1944763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000" b="1" i="1">
                <a:solidFill>
                  <a:schemeClr val="accent3"/>
                </a:solidFill>
                <a:latin typeface="CiscoSans ExtraLight" panose="020B0303020201020303" pitchFamily="34" charset="0"/>
              </a:rPr>
              <a:t>Base MDB Profiles supported</a:t>
            </a:r>
            <a:endParaRPr lang="en-US" sz="1000" b="1" i="1">
              <a:latin typeface="CiscoSans ExtraLight" panose="020B0303020201020303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712182E-C230-DE49-A774-05E1D9FDB575}"/>
              </a:ext>
            </a:extLst>
          </p:cNvPr>
          <p:cNvSpPr/>
          <p:nvPr/>
        </p:nvSpPr>
        <p:spPr>
          <a:xfrm>
            <a:off x="6995302" y="2315480"/>
            <a:ext cx="2343911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000" b="1" i="1">
                <a:solidFill>
                  <a:schemeClr val="accent3"/>
                </a:solidFill>
                <a:latin typeface="CiscoSans ExtraLight" panose="020B0303020201020303" pitchFamily="34" charset="0"/>
              </a:rPr>
              <a:t> Enhanced MDB Profiles supported*</a:t>
            </a:r>
            <a:endParaRPr lang="en-US" sz="1000" b="1" i="1">
              <a:latin typeface="CiscoSans ExtraLight" panose="020B0303020201020303" pitchFamily="34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0774B75-DBA4-D24E-A180-C0D4A061E629}"/>
              </a:ext>
            </a:extLst>
          </p:cNvPr>
          <p:cNvCxnSpPr>
            <a:cxnSpLocks/>
            <a:stCxn id="67" idx="0"/>
          </p:cNvCxnSpPr>
          <p:nvPr/>
        </p:nvCxnSpPr>
        <p:spPr>
          <a:xfrm flipV="1">
            <a:off x="4202926" y="2055861"/>
            <a:ext cx="680900" cy="254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CAFFE1C-8CE7-C846-81E1-AF1CA3B08C1C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8167258" y="2069260"/>
            <a:ext cx="123457" cy="246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934C88B-E39C-5B4A-BB14-616BF004D6E8}"/>
              </a:ext>
            </a:extLst>
          </p:cNvPr>
          <p:cNvSpPr txBox="1"/>
          <p:nvPr/>
        </p:nvSpPr>
        <p:spPr>
          <a:xfrm>
            <a:off x="667555" y="2884000"/>
            <a:ext cx="1599944" cy="612934"/>
          </a:xfrm>
          <a:prstGeom prst="round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RP</a:t>
            </a:r>
          </a:p>
          <a:p>
            <a:r>
              <a:rPr lang="en-US" sz="1200" i="1"/>
              <a:t>Scale Profile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CE489D-EF15-8C42-AF5E-ED701DA0D51A}"/>
              </a:ext>
            </a:extLst>
          </p:cNvPr>
          <p:cNvSpPr txBox="1"/>
          <p:nvPr/>
        </p:nvSpPr>
        <p:spPr>
          <a:xfrm>
            <a:off x="667555" y="4519248"/>
            <a:ext cx="1599944" cy="612934"/>
          </a:xfrm>
          <a:prstGeom prst="round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LC NPU</a:t>
            </a:r>
          </a:p>
          <a:p>
            <a:r>
              <a:rPr lang="en-US" sz="1200" i="1"/>
              <a:t>ASIC MDB setting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D75EBAB-B2D5-A146-B95A-BEF91BAC8048}"/>
              </a:ext>
            </a:extLst>
          </p:cNvPr>
          <p:cNvSpPr/>
          <p:nvPr/>
        </p:nvSpPr>
        <p:spPr>
          <a:xfrm>
            <a:off x="2382931" y="2823256"/>
            <a:ext cx="3243713" cy="691969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66997602-DCC7-E546-ACE6-46BA413BAF3C}"/>
              </a:ext>
            </a:extLst>
          </p:cNvPr>
          <p:cNvSpPr/>
          <p:nvPr/>
        </p:nvSpPr>
        <p:spPr>
          <a:xfrm>
            <a:off x="2382926" y="3674903"/>
            <a:ext cx="3243713" cy="2268692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D3947516-019E-BE47-B645-3E445A3A71D8}"/>
              </a:ext>
            </a:extLst>
          </p:cNvPr>
          <p:cNvSpPr/>
          <p:nvPr/>
        </p:nvSpPr>
        <p:spPr>
          <a:xfrm>
            <a:off x="5759208" y="2823256"/>
            <a:ext cx="3754084" cy="688564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BDFC3784-5A54-4940-B40C-B12F17E48D7A}"/>
              </a:ext>
            </a:extLst>
          </p:cNvPr>
          <p:cNvSpPr/>
          <p:nvPr/>
        </p:nvSpPr>
        <p:spPr>
          <a:xfrm>
            <a:off x="5759208" y="3677962"/>
            <a:ext cx="3754084" cy="2265633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FD7012-E791-4745-B47F-1D560B7BCC91}"/>
              </a:ext>
            </a:extLst>
          </p:cNvPr>
          <p:cNvSpPr txBox="1"/>
          <p:nvPr/>
        </p:nvSpPr>
        <p:spPr>
          <a:xfrm>
            <a:off x="9630673" y="4068541"/>
            <a:ext cx="23867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latin typeface="+mn-lt"/>
              </a:rPr>
              <a:t>LC NPU 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Scale line card –SE profile will always have SE profile, even if L3Max is configured at RP.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Scale is determined by Scale profile Globally in RP.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9229329-C9C6-A642-ADDF-69172F602A69}"/>
              </a:ext>
            </a:extLst>
          </p:cNvPr>
          <p:cNvSpPr txBox="1"/>
          <p:nvPr/>
        </p:nvSpPr>
        <p:spPr>
          <a:xfrm>
            <a:off x="9630673" y="2851848"/>
            <a:ext cx="2386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>
                <a:latin typeface="+mn-lt"/>
              </a:rPr>
              <a:t>RP 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FF0000"/>
                </a:solidFill>
                <a:latin typeface="CiscoSans Thin" panose="020B0203020201020303" pitchFamily="34" charset="0"/>
              </a:rPr>
              <a:t>System-level profile in RP </a:t>
            </a:r>
            <a:r>
              <a:rPr lang="en-US" sz="1200">
                <a:latin typeface="CiscoSans Thin" panose="020B0203020201020303" pitchFamily="34" charset="0"/>
              </a:rPr>
              <a:t>determines 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FA5D2-3FB8-8C49-80BE-25E4CEFFD561}"/>
              </a:ext>
            </a:extLst>
          </p:cNvPr>
          <p:cNvSpPr txBox="1"/>
          <p:nvPr/>
        </p:nvSpPr>
        <p:spPr>
          <a:xfrm>
            <a:off x="4141028" y="5997913"/>
            <a:ext cx="375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Remove Base LC and reload – </a:t>
            </a:r>
          </a:p>
          <a:p>
            <a:r>
              <a:rPr lang="en-US" err="1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</a:rPr>
              <a:t>hw</a:t>
            </a:r>
            <a:r>
              <a:rPr lang="en-US">
                <a:solidFill>
                  <a:schemeClr val="bg1">
                    <a:lumMod val="50000"/>
                    <a:lumOff val="50000"/>
                  </a:schemeClr>
                </a:solidFill>
                <a:latin typeface="+mn-lt"/>
              </a:rPr>
              <a:t>-module config admin reload rack 0</a:t>
            </a:r>
          </a:p>
        </p:txBody>
      </p:sp>
    </p:spTree>
    <p:extLst>
      <p:ext uri="{BB962C8B-B14F-4D97-AF65-F5344CB8AC3E}">
        <p14:creationId xmlns:p14="http://schemas.microsoft.com/office/powerpoint/2010/main" val="1099950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53A2666D-6262-D342-9C0B-A7EC85A8D08A}"/>
              </a:ext>
            </a:extLst>
          </p:cNvPr>
          <p:cNvSpPr/>
          <p:nvPr/>
        </p:nvSpPr>
        <p:spPr>
          <a:xfrm>
            <a:off x="2365134" y="2048762"/>
            <a:ext cx="7215097" cy="2897778"/>
          </a:xfrm>
          <a:prstGeom prst="rect">
            <a:avLst/>
          </a:prstGeom>
          <a:solidFill>
            <a:schemeClr val="accent1">
              <a:alpha val="5137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643422-9D5C-4D4B-8165-A295C5BCD321}"/>
              </a:ext>
            </a:extLst>
          </p:cNvPr>
          <p:cNvSpPr/>
          <p:nvPr/>
        </p:nvSpPr>
        <p:spPr>
          <a:xfrm>
            <a:off x="576902" y="2048762"/>
            <a:ext cx="1771508" cy="2897778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3A99D-8D31-3A48-A80E-A5A54AFD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02" y="349281"/>
            <a:ext cx="11127317" cy="975783"/>
          </a:xfrm>
        </p:spPr>
        <p:txBody>
          <a:bodyPr/>
          <a:lstStyle/>
          <a:p>
            <a:r>
              <a:rPr lang="en-US"/>
              <a:t>How MDB Profile works in Fixed </a:t>
            </a:r>
            <a:br>
              <a:rPr lang="en-US"/>
            </a:br>
            <a:r>
              <a:rPr lang="en-US" sz="2800" i="1"/>
              <a:t>NCS5700, NCS540 </a:t>
            </a:r>
            <a:r>
              <a:rPr lang="en-US" sz="1400" i="1"/>
              <a:t>(N</a:t>
            </a:r>
            <a:r>
              <a:rPr lang="en-GB" sz="1400"/>
              <a:t>540-24Q8L2DD-SYS)​​​​</a:t>
            </a:r>
            <a:endParaRPr lang="en-US" sz="1400" i="1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7B0070E-DFC2-B746-9643-F31492138875}"/>
              </a:ext>
            </a:extLst>
          </p:cNvPr>
          <p:cNvSpPr/>
          <p:nvPr/>
        </p:nvSpPr>
        <p:spPr>
          <a:xfrm>
            <a:off x="2909538" y="3425231"/>
            <a:ext cx="2170529" cy="369331"/>
          </a:xfrm>
          <a:prstGeom prst="roundRect">
            <a:avLst/>
          </a:prstGeom>
          <a:solidFill>
            <a:schemeClr val="accent1">
              <a:alpha val="29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System Scale : </a:t>
            </a:r>
            <a:r>
              <a:rPr lang="en-US" sz="1200" b="1" i="1"/>
              <a:t>L3Max</a:t>
            </a:r>
            <a:endParaRPr lang="en-US" sz="1600" b="1" i="1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63A9B6D-4DE0-9145-BD25-D9EB3C3391E0}"/>
              </a:ext>
            </a:extLst>
          </p:cNvPr>
          <p:cNvSpPr/>
          <p:nvPr/>
        </p:nvSpPr>
        <p:spPr>
          <a:xfrm>
            <a:off x="3404847" y="4282085"/>
            <a:ext cx="1198191" cy="31763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NPU0: L3Max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4C3BBA-D58F-FC42-A269-7D632813D710}"/>
              </a:ext>
            </a:extLst>
          </p:cNvPr>
          <p:cNvSpPr txBox="1"/>
          <p:nvPr/>
        </p:nvSpPr>
        <p:spPr>
          <a:xfrm>
            <a:off x="667555" y="2295117"/>
            <a:ext cx="1599944" cy="612934"/>
          </a:xfrm>
          <a:prstGeom prst="round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latin typeface="+mn-lt"/>
              </a:rPr>
              <a:t>User Input</a:t>
            </a:r>
          </a:p>
          <a:p>
            <a:pPr algn="ctr"/>
            <a:r>
              <a:rPr lang="en-US" sz="1200" i="1">
                <a:solidFill>
                  <a:schemeClr val="tx2"/>
                </a:solidFill>
                <a:latin typeface="+mn-lt"/>
              </a:rPr>
              <a:t>CLI or Default Profile    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624363-09C0-504A-BA88-DEF9188BE78B}"/>
              </a:ext>
            </a:extLst>
          </p:cNvPr>
          <p:cNvSpPr/>
          <p:nvPr/>
        </p:nvSpPr>
        <p:spPr>
          <a:xfrm>
            <a:off x="2434452" y="2256687"/>
            <a:ext cx="3158237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IN" sz="12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hw-module profile mdb </a:t>
            </a:r>
            <a:r>
              <a:rPr lang="en-IN" sz="1200">
                <a:solidFill>
                  <a:schemeClr val="accent6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&lt;l3max|l2max&gt;</a:t>
            </a:r>
            <a:endParaRPr lang="en-US" sz="1200">
              <a:solidFill>
                <a:schemeClr val="accent6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A62B4476-C579-BF46-82E6-263E309FB887}"/>
              </a:ext>
            </a:extLst>
          </p:cNvPr>
          <p:cNvSpPr/>
          <p:nvPr/>
        </p:nvSpPr>
        <p:spPr>
          <a:xfrm>
            <a:off x="2382931" y="2124382"/>
            <a:ext cx="3243713" cy="962236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6F0731B-897E-5543-A13A-C38409136271}"/>
              </a:ext>
            </a:extLst>
          </p:cNvPr>
          <p:cNvSpPr/>
          <p:nvPr/>
        </p:nvSpPr>
        <p:spPr>
          <a:xfrm>
            <a:off x="6571454" y="3415375"/>
            <a:ext cx="2170529" cy="369331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System Scale : </a:t>
            </a:r>
            <a:r>
              <a:rPr lang="en-US" sz="1200" b="1" i="1"/>
              <a:t>L3Max-SE</a:t>
            </a:r>
            <a:endParaRPr lang="en-US" sz="1600" b="1" i="1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9D0BD3A-A975-1047-93FB-7D185F93DC86}"/>
              </a:ext>
            </a:extLst>
          </p:cNvPr>
          <p:cNvSpPr/>
          <p:nvPr/>
        </p:nvSpPr>
        <p:spPr>
          <a:xfrm>
            <a:off x="5791402" y="2256687"/>
            <a:ext cx="3654195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IN" sz="1200">
                <a:solidFill>
                  <a:srgbClr val="000000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hw-module profile mdb </a:t>
            </a:r>
            <a:r>
              <a:rPr lang="en-IN" sz="1200">
                <a:solidFill>
                  <a:schemeClr val="accent6"/>
                </a:solidFill>
                <a:latin typeface="Consolas" panose="020B06090202040302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&lt;l3max-se|l2max-se&gt;</a:t>
            </a:r>
            <a:endParaRPr lang="en-US" sz="1200">
              <a:solidFill>
                <a:schemeClr val="accent6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BF2389E-DFB8-1746-969F-150ECEF93C68}"/>
              </a:ext>
            </a:extLst>
          </p:cNvPr>
          <p:cNvSpPr/>
          <p:nvPr/>
        </p:nvSpPr>
        <p:spPr>
          <a:xfrm>
            <a:off x="6952043" y="4282084"/>
            <a:ext cx="1409350" cy="31763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NPU0: L3Max-SE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6CEFF978-BB10-854B-A8E7-944EA40DC7BD}"/>
              </a:ext>
            </a:extLst>
          </p:cNvPr>
          <p:cNvSpPr/>
          <p:nvPr/>
        </p:nvSpPr>
        <p:spPr>
          <a:xfrm>
            <a:off x="5757447" y="2124382"/>
            <a:ext cx="3754084" cy="962236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C23BAD-1E65-7248-BA54-73535160941F}"/>
              </a:ext>
            </a:extLst>
          </p:cNvPr>
          <p:cNvSpPr txBox="1"/>
          <p:nvPr/>
        </p:nvSpPr>
        <p:spPr>
          <a:xfrm>
            <a:off x="2402181" y="1560046"/>
            <a:ext cx="3203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accent3"/>
                </a:solidFill>
                <a:latin typeface="+mn-lt"/>
              </a:rPr>
              <a:t>Fixed </a:t>
            </a:r>
            <a:r>
              <a:rPr lang="en-US" sz="1400" b="1">
                <a:solidFill>
                  <a:schemeClr val="accent5"/>
                </a:solidFill>
                <a:latin typeface="+mn-lt"/>
              </a:rPr>
              <a:t>Base</a:t>
            </a:r>
            <a:r>
              <a:rPr lang="en-US" sz="1400" b="1">
                <a:solidFill>
                  <a:schemeClr val="accent3"/>
                </a:solidFill>
                <a:latin typeface="+mn-lt"/>
              </a:rPr>
              <a:t> Platform </a:t>
            </a:r>
          </a:p>
          <a:p>
            <a:pPr algn="ctr"/>
            <a:r>
              <a:rPr lang="en-US" sz="1400" b="1">
                <a:solidFill>
                  <a:schemeClr val="accent3"/>
                </a:solidFill>
                <a:latin typeface="+mn-lt"/>
              </a:rPr>
              <a:t>J2/J2C/Q2A/Q2C/J2C+</a:t>
            </a:r>
          </a:p>
          <a:p>
            <a:pPr algn="ctr"/>
            <a:endParaRPr lang="en-US" sz="1200" i="1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49A30A-6698-F346-ACE4-6B80CF27D5C3}"/>
              </a:ext>
            </a:extLst>
          </p:cNvPr>
          <p:cNvSpPr/>
          <p:nvPr/>
        </p:nvSpPr>
        <p:spPr>
          <a:xfrm>
            <a:off x="3230544" y="2737884"/>
            <a:ext cx="1944763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000" b="1" i="1">
                <a:solidFill>
                  <a:schemeClr val="accent3"/>
                </a:solidFill>
                <a:latin typeface="CiscoSans ExtraLight" panose="020B0303020201020303" pitchFamily="34" charset="0"/>
              </a:rPr>
              <a:t>Base MDB Profiles supported</a:t>
            </a:r>
            <a:endParaRPr lang="en-US" sz="1000" b="1" i="1">
              <a:latin typeface="CiscoSans ExtraLight" panose="020B0303020201020303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712182E-C230-DE49-A774-05E1D9FDB575}"/>
              </a:ext>
            </a:extLst>
          </p:cNvPr>
          <p:cNvSpPr/>
          <p:nvPr/>
        </p:nvSpPr>
        <p:spPr>
          <a:xfrm>
            <a:off x="7171553" y="2737884"/>
            <a:ext cx="1928903" cy="2462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00" b="1" i="1">
                <a:solidFill>
                  <a:schemeClr val="accent3"/>
                </a:solidFill>
                <a:latin typeface="CiscoSans ExtraLight" panose="020B0303020201020303" pitchFamily="34" charset="0"/>
              </a:rPr>
              <a:t>Enhanced Profiles supported</a:t>
            </a:r>
            <a:endParaRPr lang="en-US" sz="1000" b="1" i="1">
              <a:latin typeface="CiscoSans ExtraLight" panose="020B0303020201020303" pitchFamily="34" charset="0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0774B75-DBA4-D24E-A180-C0D4A061E629}"/>
              </a:ext>
            </a:extLst>
          </p:cNvPr>
          <p:cNvCxnSpPr>
            <a:cxnSpLocks/>
            <a:stCxn id="67" idx="0"/>
          </p:cNvCxnSpPr>
          <p:nvPr/>
        </p:nvCxnSpPr>
        <p:spPr>
          <a:xfrm flipV="1">
            <a:off x="4202926" y="2483238"/>
            <a:ext cx="680900" cy="254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CAFFE1C-8CE7-C846-81E1-AF1CA3B08C1C}"/>
              </a:ext>
            </a:extLst>
          </p:cNvPr>
          <p:cNvCxnSpPr>
            <a:cxnSpLocks/>
            <a:stCxn id="68" idx="0"/>
          </p:cNvCxnSpPr>
          <p:nvPr/>
        </p:nvCxnSpPr>
        <p:spPr>
          <a:xfrm flipV="1">
            <a:off x="8136005" y="2491664"/>
            <a:ext cx="330962" cy="246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A934C88B-E39C-5B4A-BB14-616BF004D6E8}"/>
              </a:ext>
            </a:extLst>
          </p:cNvPr>
          <p:cNvSpPr txBox="1"/>
          <p:nvPr/>
        </p:nvSpPr>
        <p:spPr>
          <a:xfrm>
            <a:off x="667555" y="3311377"/>
            <a:ext cx="1599944" cy="612934"/>
          </a:xfrm>
          <a:prstGeom prst="round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RP</a:t>
            </a:r>
          </a:p>
          <a:p>
            <a:r>
              <a:rPr lang="en-US" sz="1200" i="1"/>
              <a:t>Scale Profile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CE489D-EF15-8C42-AF5E-ED701DA0D51A}"/>
              </a:ext>
            </a:extLst>
          </p:cNvPr>
          <p:cNvSpPr txBox="1"/>
          <p:nvPr/>
        </p:nvSpPr>
        <p:spPr>
          <a:xfrm>
            <a:off x="662684" y="4158896"/>
            <a:ext cx="1599944" cy="612934"/>
          </a:xfrm>
          <a:prstGeom prst="roundRect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LC NPU</a:t>
            </a:r>
          </a:p>
          <a:p>
            <a:r>
              <a:rPr lang="en-US" sz="1200" i="1"/>
              <a:t>ASIC MDB setting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9D75EBAB-B2D5-A146-B95A-BEF91BAC8048}"/>
              </a:ext>
            </a:extLst>
          </p:cNvPr>
          <p:cNvSpPr/>
          <p:nvPr/>
        </p:nvSpPr>
        <p:spPr>
          <a:xfrm>
            <a:off x="2382931" y="3250633"/>
            <a:ext cx="3243713" cy="691969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66997602-DCC7-E546-ACE6-46BA413BAF3C}"/>
              </a:ext>
            </a:extLst>
          </p:cNvPr>
          <p:cNvSpPr/>
          <p:nvPr/>
        </p:nvSpPr>
        <p:spPr>
          <a:xfrm>
            <a:off x="2382926" y="4102280"/>
            <a:ext cx="3243713" cy="691969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D3947516-019E-BE47-B645-3E445A3A71D8}"/>
              </a:ext>
            </a:extLst>
          </p:cNvPr>
          <p:cNvSpPr/>
          <p:nvPr/>
        </p:nvSpPr>
        <p:spPr>
          <a:xfrm>
            <a:off x="5759208" y="3250633"/>
            <a:ext cx="3754084" cy="688564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BDFC3784-5A54-4940-B40C-B12F17E48D7A}"/>
              </a:ext>
            </a:extLst>
          </p:cNvPr>
          <p:cNvSpPr/>
          <p:nvPr/>
        </p:nvSpPr>
        <p:spPr>
          <a:xfrm>
            <a:off x="5759208" y="4105339"/>
            <a:ext cx="3754084" cy="688565"/>
          </a:xfrm>
          <a:prstGeom prst="roundRect">
            <a:avLst/>
          </a:prstGeom>
          <a:noFill/>
          <a:ln w="635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4DB709-EF85-D74F-98E5-B611E394FAC4}"/>
              </a:ext>
            </a:extLst>
          </p:cNvPr>
          <p:cNvSpPr txBox="1"/>
          <p:nvPr/>
        </p:nvSpPr>
        <p:spPr>
          <a:xfrm>
            <a:off x="6167027" y="1559649"/>
            <a:ext cx="320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Fixed </a:t>
            </a:r>
            <a:r>
              <a:rPr lang="en-US">
                <a:solidFill>
                  <a:schemeClr val="accent2"/>
                </a:solidFill>
              </a:rPr>
              <a:t>Scale</a:t>
            </a:r>
            <a:r>
              <a:rPr lang="en-US"/>
              <a:t> Platform </a:t>
            </a:r>
          </a:p>
          <a:p>
            <a:r>
              <a:rPr lang="en-US"/>
              <a:t>J2/J2C</a:t>
            </a:r>
          </a:p>
        </p:txBody>
      </p:sp>
    </p:spTree>
    <p:extLst>
      <p:ext uri="{BB962C8B-B14F-4D97-AF65-F5344CB8AC3E}">
        <p14:creationId xmlns:p14="http://schemas.microsoft.com/office/powerpoint/2010/main" val="3620870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6E655-AE6D-F645-8D16-D535DB92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Resource carving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225C7330-5440-B04E-95F3-FDE41738F3FF}"/>
              </a:ext>
            </a:extLst>
          </p:cNvPr>
          <p:cNvSpPr txBox="1">
            <a:spLocks/>
          </p:cNvSpPr>
          <p:nvPr/>
        </p:nvSpPr>
        <p:spPr>
          <a:xfrm>
            <a:off x="9487443" y="2255425"/>
            <a:ext cx="2326605" cy="258446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vert="horz" lIns="121869" tIns="60935" rIns="121869" bIns="60935" rtlCol="0" anchor="t">
            <a:noAutofit/>
          </a:bodyPr>
          <a:lstStyle>
            <a:lvl1pPr marL="306857" indent="-234904" algn="l" defTabSz="914354" rtl="0" eaLnBrk="1" latinLnBrk="0" hangingPunct="1">
              <a:lnSpc>
                <a:spcPts val="2133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/>
              <a:defRPr lang="en-US" sz="2400" b="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/>
              </a:defRPr>
            </a:lvl1pPr>
            <a:lvl2pPr marL="609479" indent="-150254" algn="l" defTabSz="914354" rtl="0" eaLnBrk="1" latinLnBrk="0" hangingPunct="1">
              <a:lnSpc>
                <a:spcPts val="2133"/>
              </a:lnSpc>
              <a:spcBef>
                <a:spcPts val="600"/>
              </a:spcBef>
              <a:buClr>
                <a:schemeClr val="tx1"/>
              </a:buClr>
              <a:buSzPct val="80000"/>
              <a:buFontTx/>
              <a:buNone/>
              <a:defRPr lang="en-US" sz="1900" b="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/>
              </a:defRPr>
            </a:lvl2pPr>
            <a:lvl3pPr marL="304739" indent="76185" algn="l" defTabSz="914354" rtl="0" eaLnBrk="1" latinLnBrk="0" hangingPunct="1">
              <a:lnSpc>
                <a:spcPts val="1500"/>
              </a:lnSpc>
              <a:spcBef>
                <a:spcPts val="840"/>
              </a:spcBef>
              <a:buClr>
                <a:schemeClr val="tx1"/>
              </a:buClr>
              <a:buSzPct val="80000"/>
              <a:buFontTx/>
              <a:buNone/>
              <a:defRPr lang="en-US" sz="1900" b="0" i="0" kern="1200">
                <a:solidFill>
                  <a:srgbClr val="FF0000"/>
                </a:solidFill>
                <a:latin typeface="+mn-lt"/>
                <a:ea typeface="+mn-ea"/>
                <a:cs typeface="CiscoSans ExtraLight"/>
              </a:defRPr>
            </a:lvl3pPr>
            <a:lvl4pPr marL="459225" indent="0" algn="l" defTabSz="914354" rtl="0" eaLnBrk="1" latinLnBrk="0" hangingPunct="1">
              <a:lnSpc>
                <a:spcPts val="2133"/>
              </a:lnSpc>
              <a:spcBef>
                <a:spcPts val="840"/>
              </a:spcBef>
              <a:buClr>
                <a:schemeClr val="tx1"/>
              </a:buClr>
              <a:buSzPct val="80000"/>
              <a:buFontTx/>
              <a:buNone/>
              <a:defRPr lang="en-US" sz="1600" b="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/>
              </a:defRPr>
            </a:lvl4pPr>
            <a:lvl5pPr marL="1066587" indent="-228555" algn="l" defTabSz="914354" rtl="0" eaLnBrk="1" latinLnBrk="0" hangingPunct="1">
              <a:lnSpc>
                <a:spcPts val="2133"/>
              </a:lnSpc>
              <a:spcBef>
                <a:spcPts val="840"/>
              </a:spcBef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914217" algn="l"/>
              </a:tabLst>
              <a:defRPr lang="en-US" sz="1600" b="0" i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CiscoSans ExtraLight"/>
              </a:defRPr>
            </a:lvl5pPr>
            <a:lvl6pPr marL="923030" indent="0" algn="l" defTabSz="914354" rtl="0" eaLnBrk="1" latinLnBrk="0" hangingPunct="1">
              <a:spcBef>
                <a:spcPct val="20000"/>
              </a:spcBef>
              <a:buFontTx/>
              <a:buNone/>
              <a:defRPr sz="2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1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755" indent="0" fontAlgn="auto">
              <a:lnSpc>
                <a:spcPts val="2400"/>
              </a:lnSpc>
              <a:spcAft>
                <a:spcPts val="0"/>
              </a:spcAft>
              <a:buClr>
                <a:srgbClr val="0096D6"/>
              </a:buClr>
              <a:buNone/>
            </a:pPr>
            <a:r>
              <a:rPr lang="en-IN" sz="1400" b="1">
                <a:solidFill>
                  <a:srgbClr val="282828">
                    <a:hueOff val="0"/>
                    <a:satOff val="0"/>
                    <a:lumOff val="0"/>
                    <a:alphaOff val="0"/>
                  </a:srgbClr>
                </a:solidFill>
                <a:highlight>
                  <a:srgbClr val="FFFF00"/>
                </a:highlight>
                <a:latin typeface="CiscoSans"/>
                <a:cs typeface="+mn-cs"/>
              </a:rPr>
              <a:t>“</a:t>
            </a:r>
            <a:r>
              <a:rPr lang="en-IN" sz="1400" err="1">
                <a:solidFill>
                  <a:srgbClr val="282828">
                    <a:hueOff val="0"/>
                    <a:satOff val="0"/>
                    <a:lumOff val="0"/>
                    <a:alphaOff val="0"/>
                  </a:srgbClr>
                </a:solidFill>
                <a:highlight>
                  <a:srgbClr val="FFFF00"/>
                </a:highlight>
                <a:latin typeface="CiscoSans"/>
                <a:cs typeface="+mn-cs"/>
              </a:rPr>
              <a:t>hw</a:t>
            </a:r>
            <a:r>
              <a:rPr lang="en-IN" sz="1400">
                <a:solidFill>
                  <a:srgbClr val="282828">
                    <a:hueOff val="0"/>
                    <a:satOff val="0"/>
                    <a:lumOff val="0"/>
                    <a:alphaOff val="0"/>
                  </a:srgbClr>
                </a:solidFill>
                <a:highlight>
                  <a:srgbClr val="FFFF00"/>
                </a:highlight>
                <a:latin typeface="CiscoSans"/>
                <a:cs typeface="+mn-cs"/>
              </a:rPr>
              <a:t>-mod </a:t>
            </a:r>
            <a:r>
              <a:rPr lang="en-IN" sz="1400" err="1">
                <a:solidFill>
                  <a:srgbClr val="282828">
                    <a:hueOff val="0"/>
                    <a:satOff val="0"/>
                    <a:lumOff val="0"/>
                    <a:alphaOff val="0"/>
                  </a:srgbClr>
                </a:solidFill>
                <a:highlight>
                  <a:srgbClr val="FFFF00"/>
                </a:highlight>
                <a:latin typeface="CiscoSans"/>
                <a:cs typeface="+mn-cs"/>
              </a:rPr>
              <a:t>mdb</a:t>
            </a:r>
            <a:r>
              <a:rPr lang="en-IN" sz="1400">
                <a:solidFill>
                  <a:srgbClr val="282828">
                    <a:hueOff val="0"/>
                    <a:satOff val="0"/>
                    <a:lumOff val="0"/>
                    <a:alphaOff val="0"/>
                  </a:srgbClr>
                </a:solidFill>
                <a:highlight>
                  <a:srgbClr val="FFFF00"/>
                </a:highlight>
                <a:latin typeface="CiscoSans"/>
                <a:cs typeface="+mn-cs"/>
              </a:rPr>
              <a:t> profile</a:t>
            </a:r>
            <a:r>
              <a:rPr lang="en-IN" sz="1400" b="1">
                <a:solidFill>
                  <a:srgbClr val="282828">
                    <a:hueOff val="0"/>
                    <a:satOff val="0"/>
                    <a:lumOff val="0"/>
                    <a:alphaOff val="0"/>
                  </a:srgbClr>
                </a:solidFill>
                <a:highlight>
                  <a:srgbClr val="FFFF00"/>
                </a:highlight>
                <a:latin typeface="CiscoSans"/>
                <a:cs typeface="+mn-cs"/>
              </a:rPr>
              <a:t>” </a:t>
            </a:r>
            <a:endParaRPr lang="en-US">
              <a:cs typeface="+mn-cs"/>
            </a:endParaRPr>
          </a:p>
          <a:p>
            <a:pPr marL="90170" lvl="1" indent="0" defTabSz="666750" fontAlgn="auto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96D6"/>
              </a:buClr>
              <a:buNone/>
            </a:pPr>
            <a:r>
              <a:rPr lang="en-IN" sz="1200" i="1">
                <a:solidFill>
                  <a:srgbClr val="282828">
                    <a:hueOff val="0"/>
                    <a:satOff val="0"/>
                    <a:lumOff val="0"/>
                    <a:alphaOff val="0"/>
                  </a:srgbClr>
                </a:solidFill>
                <a:latin typeface="CiscoSans ExtraLight"/>
                <a:cs typeface="+mn-cs"/>
              </a:rPr>
              <a:t>used to set the </a:t>
            </a:r>
            <a:r>
              <a:rPr lang="en-IN" sz="1200" b="1" i="1">
                <a:solidFill>
                  <a:srgbClr val="282828">
                    <a:hueOff val="0"/>
                    <a:satOff val="0"/>
                    <a:lumOff val="0"/>
                    <a:alphaOff val="0"/>
                  </a:srgbClr>
                </a:solidFill>
                <a:latin typeface="CiscoSans ExtraLight"/>
                <a:cs typeface="+mn-cs"/>
              </a:rPr>
              <a:t>“system profile” </a:t>
            </a:r>
            <a:r>
              <a:rPr lang="en-IN" sz="1200" i="1">
                <a:solidFill>
                  <a:srgbClr val="282828">
                    <a:hueOff val="0"/>
                    <a:satOff val="0"/>
                    <a:lumOff val="0"/>
                    <a:alphaOff val="0"/>
                  </a:srgbClr>
                </a:solidFill>
                <a:latin typeface="CiscoSans ExtraLight"/>
                <a:cs typeface="+mn-cs"/>
              </a:rPr>
              <a:t>&amp; control the system scale</a:t>
            </a:r>
          </a:p>
          <a:p>
            <a:pPr marL="90170" lvl="1" indent="0" defTabSz="666750" fontAlgn="auto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96D6"/>
              </a:buClr>
              <a:buNone/>
            </a:pPr>
            <a:endParaRPr lang="en-IN" sz="1200" i="1">
              <a:solidFill>
                <a:srgbClr val="282828">
                  <a:hueOff val="0"/>
                  <a:satOff val="0"/>
                  <a:lumOff val="0"/>
                  <a:alphaOff val="0"/>
                </a:srgbClr>
              </a:solidFill>
              <a:latin typeface="CiscoSans ExtraLight" panose="020B0303020201020303" pitchFamily="34" charset="0"/>
              <a:cs typeface="+mn-cs"/>
            </a:endParaRPr>
          </a:p>
          <a:p>
            <a:pPr marL="90170" lvl="1" indent="0" defTabSz="666750" fontAlgn="auto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0096D6"/>
              </a:buClr>
            </a:pPr>
            <a:r>
              <a:rPr lang="en-IN" sz="1200" i="1">
                <a:solidFill>
                  <a:srgbClr val="282828">
                    <a:hueOff val="0"/>
                    <a:satOff val="0"/>
                    <a:lumOff val="0"/>
                    <a:alphaOff val="0"/>
                  </a:srgbClr>
                </a:solidFill>
                <a:latin typeface="CiscoSans ExtraLight"/>
                <a:cs typeface="+mn-cs"/>
              </a:rPr>
              <a:t>MDB resources  carved based on the LC profile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250056A-C084-854F-B9C9-908AB9282F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0852848"/>
              </p:ext>
            </p:extLst>
          </p:nvPr>
        </p:nvGraphicFramePr>
        <p:xfrm>
          <a:off x="1149131" y="11546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5BEC5D8-7E2F-3345-BB9E-8478DADBF397}"/>
              </a:ext>
            </a:extLst>
          </p:cNvPr>
          <p:cNvSpPr/>
          <p:nvPr/>
        </p:nvSpPr>
        <p:spPr>
          <a:xfrm>
            <a:off x="7553176" y="6287115"/>
            <a:ext cx="1346844" cy="286232"/>
          </a:xfrm>
          <a:prstGeom prst="rect">
            <a:avLst/>
          </a:prstGeom>
          <a:ln w="3175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defTabSz="755650">
              <a:lnSpc>
                <a:spcPct val="90000"/>
              </a:lnSpc>
              <a:spcAft>
                <a:spcPct val="15000"/>
              </a:spcAft>
            </a:pPr>
            <a:r>
              <a:rPr lang="en-GB" sz="1400">
                <a:solidFill>
                  <a:srgbClr val="FF0000"/>
                </a:solidFill>
                <a:latin typeface="CiscoSans" panose="020B0503020201020303" pitchFamily="34" charset="0"/>
              </a:rPr>
              <a:t>* </a:t>
            </a:r>
            <a:r>
              <a:rPr lang="en-GB" sz="1400">
                <a:solidFill>
                  <a:srgbClr val="282828">
                    <a:hueOff val="0"/>
                    <a:satOff val="0"/>
                    <a:lumOff val="0"/>
                    <a:alphaOff val="0"/>
                  </a:srgbClr>
                </a:solidFill>
                <a:latin typeface="CiscoSans" panose="020B0503020201020303" pitchFamily="34" charset="0"/>
              </a:rPr>
              <a:t>For Base LC</a:t>
            </a:r>
          </a:p>
        </p:txBody>
      </p:sp>
    </p:spTree>
    <p:extLst>
      <p:ext uri="{BB962C8B-B14F-4D97-AF65-F5344CB8AC3E}">
        <p14:creationId xmlns:p14="http://schemas.microsoft.com/office/powerpoint/2010/main" val="567018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0D6AD-BA1D-4D49-91B6-5DAB25AE5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NCS5700 - 3 Level FEC Hierarchy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39AFB18-DAAD-9248-B447-F7D641441E1C}"/>
              </a:ext>
            </a:extLst>
          </p:cNvPr>
          <p:cNvSpPr/>
          <p:nvPr/>
        </p:nvSpPr>
        <p:spPr>
          <a:xfrm>
            <a:off x="4755970" y="2859038"/>
            <a:ext cx="1097280" cy="32221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H1 FEC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5DDD206-7302-AE47-803F-87BE7C6B2229}"/>
              </a:ext>
            </a:extLst>
          </p:cNvPr>
          <p:cNvSpPr/>
          <p:nvPr/>
        </p:nvSpPr>
        <p:spPr>
          <a:xfrm>
            <a:off x="4755970" y="3324946"/>
            <a:ext cx="1097280" cy="32221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H2 FEC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ADDBBCA-FFC9-7446-8180-42001DE8157D}"/>
              </a:ext>
            </a:extLst>
          </p:cNvPr>
          <p:cNvSpPr/>
          <p:nvPr/>
        </p:nvSpPr>
        <p:spPr>
          <a:xfrm>
            <a:off x="4755970" y="3790854"/>
            <a:ext cx="1097280" cy="3222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H3 FEC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693DD60-3940-004C-9EE4-3E5A468D252D}"/>
              </a:ext>
            </a:extLst>
          </p:cNvPr>
          <p:cNvSpPr/>
          <p:nvPr/>
        </p:nvSpPr>
        <p:spPr>
          <a:xfrm>
            <a:off x="3171008" y="2852507"/>
            <a:ext cx="1097280" cy="322218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H1 ECMP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400FD2D-C527-1448-A2AA-03092C79EEB1}"/>
              </a:ext>
            </a:extLst>
          </p:cNvPr>
          <p:cNvSpPr/>
          <p:nvPr/>
        </p:nvSpPr>
        <p:spPr>
          <a:xfrm>
            <a:off x="3171008" y="3318415"/>
            <a:ext cx="1097280" cy="322218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H2 ECMP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00EE1F9-5B4A-0B4F-A46D-D027CFAB0909}"/>
              </a:ext>
            </a:extLst>
          </p:cNvPr>
          <p:cNvSpPr/>
          <p:nvPr/>
        </p:nvSpPr>
        <p:spPr>
          <a:xfrm>
            <a:off x="3171008" y="3784323"/>
            <a:ext cx="1097280" cy="3222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H2 ECMP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827BFD-57A6-EA47-84DB-8D0C01247DE9}"/>
              </a:ext>
            </a:extLst>
          </p:cNvPr>
          <p:cNvGrpSpPr/>
          <p:nvPr/>
        </p:nvGrpSpPr>
        <p:grpSpPr>
          <a:xfrm>
            <a:off x="1265139" y="1540578"/>
            <a:ext cx="1408610" cy="1384663"/>
            <a:chOff x="1271016" y="3074126"/>
            <a:chExt cx="1408610" cy="1384663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2CD57774-AB0C-C344-9CE3-07D4CF41BFCF}"/>
                </a:ext>
              </a:extLst>
            </p:cNvPr>
            <p:cNvSpPr/>
            <p:nvPr/>
          </p:nvSpPr>
          <p:spPr>
            <a:xfrm>
              <a:off x="1271016" y="3074126"/>
              <a:ext cx="1408610" cy="138466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4C8E0F45-DCC0-D942-A279-EE36761FD978}"/>
                </a:ext>
              </a:extLst>
            </p:cNvPr>
            <p:cNvSpPr/>
            <p:nvPr/>
          </p:nvSpPr>
          <p:spPr>
            <a:xfrm>
              <a:off x="1423852" y="3207819"/>
              <a:ext cx="222068" cy="212031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331C646-BEEA-0948-A2A9-B7D0D9C2430D}"/>
                </a:ext>
              </a:extLst>
            </p:cNvPr>
            <p:cNvSpPr/>
            <p:nvPr/>
          </p:nvSpPr>
          <p:spPr>
            <a:xfrm>
              <a:off x="1728652" y="3203022"/>
              <a:ext cx="222068" cy="212031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0E0190E-6654-0B48-AE5A-88E6FE5EBD85}"/>
                </a:ext>
              </a:extLst>
            </p:cNvPr>
            <p:cNvSpPr/>
            <p:nvPr/>
          </p:nvSpPr>
          <p:spPr>
            <a:xfrm>
              <a:off x="2033452" y="3198225"/>
              <a:ext cx="222068" cy="212031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FE55E32-5C47-7246-8455-F7DF7E1091FF}"/>
                </a:ext>
              </a:extLst>
            </p:cNvPr>
            <p:cNvSpPr/>
            <p:nvPr/>
          </p:nvSpPr>
          <p:spPr>
            <a:xfrm>
              <a:off x="2338252" y="3198224"/>
              <a:ext cx="222068" cy="212031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887E73FE-D74F-8A4E-B6B6-66669C651392}"/>
                </a:ext>
              </a:extLst>
            </p:cNvPr>
            <p:cNvSpPr/>
            <p:nvPr/>
          </p:nvSpPr>
          <p:spPr>
            <a:xfrm>
              <a:off x="1428207" y="3499559"/>
              <a:ext cx="222068" cy="212031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7ECD15F5-FCAB-8A46-A288-D384566674F9}"/>
                </a:ext>
              </a:extLst>
            </p:cNvPr>
            <p:cNvSpPr/>
            <p:nvPr/>
          </p:nvSpPr>
          <p:spPr>
            <a:xfrm>
              <a:off x="1733007" y="3494762"/>
              <a:ext cx="222068" cy="212031"/>
            </a:xfrm>
            <a:prstGeom prst="round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CC4AFDF-52FF-B346-BB07-65209F67A37B}"/>
                </a:ext>
              </a:extLst>
            </p:cNvPr>
            <p:cNvSpPr/>
            <p:nvPr/>
          </p:nvSpPr>
          <p:spPr>
            <a:xfrm>
              <a:off x="2037807" y="3489965"/>
              <a:ext cx="222068" cy="212031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BDF1A3C7-B51F-6549-835D-8EA017C25A0B}"/>
                </a:ext>
              </a:extLst>
            </p:cNvPr>
            <p:cNvSpPr/>
            <p:nvPr/>
          </p:nvSpPr>
          <p:spPr>
            <a:xfrm>
              <a:off x="2342607" y="3489964"/>
              <a:ext cx="222068" cy="212031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3ADBFF6-FA5A-B942-A67F-089C3EDAD3FC}"/>
                </a:ext>
              </a:extLst>
            </p:cNvPr>
            <p:cNvSpPr/>
            <p:nvPr/>
          </p:nvSpPr>
          <p:spPr>
            <a:xfrm>
              <a:off x="1432559" y="3800007"/>
              <a:ext cx="222068" cy="212031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D88453BC-46E9-E847-B09A-BA4344662699}"/>
                </a:ext>
              </a:extLst>
            </p:cNvPr>
            <p:cNvSpPr/>
            <p:nvPr/>
          </p:nvSpPr>
          <p:spPr>
            <a:xfrm>
              <a:off x="1737359" y="3795210"/>
              <a:ext cx="222068" cy="212031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594E447E-91C3-5D45-83C8-BF438A7D7873}"/>
                </a:ext>
              </a:extLst>
            </p:cNvPr>
            <p:cNvSpPr/>
            <p:nvPr/>
          </p:nvSpPr>
          <p:spPr>
            <a:xfrm>
              <a:off x="2042159" y="3790413"/>
              <a:ext cx="222068" cy="212031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88DACCF2-43F7-1E4F-A2E3-DD70A4B0F13F}"/>
                </a:ext>
              </a:extLst>
            </p:cNvPr>
            <p:cNvSpPr/>
            <p:nvPr/>
          </p:nvSpPr>
          <p:spPr>
            <a:xfrm>
              <a:off x="2346959" y="3790412"/>
              <a:ext cx="222068" cy="212031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5F89617-25C3-E74E-B34F-7F262EA1877F}"/>
                </a:ext>
              </a:extLst>
            </p:cNvPr>
            <p:cNvSpPr/>
            <p:nvPr/>
          </p:nvSpPr>
          <p:spPr>
            <a:xfrm>
              <a:off x="1428203" y="4091747"/>
              <a:ext cx="222068" cy="212031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34A9D30D-FCF7-1647-90B1-A64281A39A1C}"/>
                </a:ext>
              </a:extLst>
            </p:cNvPr>
            <p:cNvSpPr/>
            <p:nvPr/>
          </p:nvSpPr>
          <p:spPr>
            <a:xfrm>
              <a:off x="1733003" y="4086950"/>
              <a:ext cx="222068" cy="212031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1AA1161E-9B7C-AC4E-BE7E-AD2CC8B38F83}"/>
                </a:ext>
              </a:extLst>
            </p:cNvPr>
            <p:cNvSpPr/>
            <p:nvPr/>
          </p:nvSpPr>
          <p:spPr>
            <a:xfrm>
              <a:off x="2037803" y="4082153"/>
              <a:ext cx="222068" cy="212031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A2CBD2A-AF25-AE44-8AB9-ECD94CB29C51}"/>
                </a:ext>
              </a:extLst>
            </p:cNvPr>
            <p:cNvSpPr/>
            <p:nvPr/>
          </p:nvSpPr>
          <p:spPr>
            <a:xfrm>
              <a:off x="2342603" y="4082152"/>
              <a:ext cx="222068" cy="212031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C83342A-45FF-CE4D-BF07-BEB6AC3D181C}"/>
              </a:ext>
            </a:extLst>
          </p:cNvPr>
          <p:cNvSpPr/>
          <p:nvPr/>
        </p:nvSpPr>
        <p:spPr>
          <a:xfrm>
            <a:off x="3046476" y="2718633"/>
            <a:ext cx="1336767" cy="148760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E74BC24-EB0B-A747-9A6F-EECF0910EBB3}"/>
              </a:ext>
            </a:extLst>
          </p:cNvPr>
          <p:cNvCxnSpPr>
            <a:cxnSpLocks/>
          </p:cNvCxnSpPr>
          <p:nvPr/>
        </p:nvCxnSpPr>
        <p:spPr>
          <a:xfrm>
            <a:off x="2705242" y="1946318"/>
            <a:ext cx="326646" cy="992648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9107A56-2562-3744-B788-E1893942F31F}"/>
              </a:ext>
            </a:extLst>
          </p:cNvPr>
          <p:cNvCxnSpPr>
            <a:cxnSpLocks/>
          </p:cNvCxnSpPr>
          <p:nvPr/>
        </p:nvCxnSpPr>
        <p:spPr>
          <a:xfrm>
            <a:off x="1529009" y="2955751"/>
            <a:ext cx="1467607" cy="1018815"/>
          </a:xfrm>
          <a:prstGeom prst="line">
            <a:avLst/>
          </a:prstGeom>
          <a:ln w="2222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3BC9CCA1-4658-DB47-944D-CA926EAAD8C6}"/>
              </a:ext>
            </a:extLst>
          </p:cNvPr>
          <p:cNvSpPr txBox="1"/>
          <p:nvPr/>
        </p:nvSpPr>
        <p:spPr>
          <a:xfrm>
            <a:off x="413185" y="3277832"/>
            <a:ext cx="186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ECMP-FEC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D35447E-4D2C-F442-A2BF-EAFC6942607B}"/>
              </a:ext>
            </a:extLst>
          </p:cNvPr>
          <p:cNvCxnSpPr>
            <a:cxnSpLocks/>
          </p:cNvCxnSpPr>
          <p:nvPr/>
        </p:nvCxnSpPr>
        <p:spPr>
          <a:xfrm>
            <a:off x="2996616" y="3269778"/>
            <a:ext cx="8341944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33F457C-8EE5-594A-B1FF-A9AA9DCD7654}"/>
              </a:ext>
            </a:extLst>
          </p:cNvPr>
          <p:cNvCxnSpPr>
            <a:cxnSpLocks/>
          </p:cNvCxnSpPr>
          <p:nvPr/>
        </p:nvCxnSpPr>
        <p:spPr>
          <a:xfrm>
            <a:off x="2996616" y="3717703"/>
            <a:ext cx="8341944" cy="707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472ED8BA-BC46-4F4F-B12F-A944FBBEE841}"/>
              </a:ext>
            </a:extLst>
          </p:cNvPr>
          <p:cNvSpPr txBox="1"/>
          <p:nvPr/>
        </p:nvSpPr>
        <p:spPr>
          <a:xfrm>
            <a:off x="5939031" y="2835481"/>
            <a:ext cx="162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+mn-lt"/>
              </a:rPr>
              <a:t>Hierarchy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5BB133-3BBB-0C4C-9A04-C0BA7A32348C}"/>
              </a:ext>
            </a:extLst>
          </p:cNvPr>
          <p:cNvSpPr txBox="1"/>
          <p:nvPr/>
        </p:nvSpPr>
        <p:spPr>
          <a:xfrm>
            <a:off x="5939031" y="3322334"/>
            <a:ext cx="162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+mn-lt"/>
              </a:rPr>
              <a:t>Hierarchy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9B2F055-52DF-AA48-B585-7AF013E8E834}"/>
              </a:ext>
            </a:extLst>
          </p:cNvPr>
          <p:cNvSpPr txBox="1"/>
          <p:nvPr/>
        </p:nvSpPr>
        <p:spPr>
          <a:xfrm>
            <a:off x="5939031" y="3820811"/>
            <a:ext cx="162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+mn-lt"/>
              </a:rPr>
              <a:t>Hierarchy 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7915BE8-6905-8A41-9A4F-1458D8FB78E2}"/>
              </a:ext>
            </a:extLst>
          </p:cNvPr>
          <p:cNvSpPr txBox="1"/>
          <p:nvPr/>
        </p:nvSpPr>
        <p:spPr>
          <a:xfrm>
            <a:off x="309988" y="3593822"/>
            <a:ext cx="207438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Total 32K Entries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16 Banks (each 2K entries)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Every Bank to 1 Hierarchy only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F9D814F-C2A3-E948-B6D2-DBAF5FBB90DB}"/>
              </a:ext>
            </a:extLst>
          </p:cNvPr>
          <p:cNvSpPr/>
          <p:nvPr/>
        </p:nvSpPr>
        <p:spPr>
          <a:xfrm>
            <a:off x="7206347" y="3862592"/>
            <a:ext cx="3943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chemeClr val="tx2"/>
                </a:solidFill>
                <a:latin typeface="CiscoSansTT ExtraLight" panose="020B0303020201020303"/>
              </a:rPr>
              <a:t>IGP Routes, BGP-LU Interface Peering, SRTE, Multicast, L2Sub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C5DCBE2-B2E7-F648-8406-BE0FF5741982}"/>
              </a:ext>
            </a:extLst>
          </p:cNvPr>
          <p:cNvSpPr/>
          <p:nvPr/>
        </p:nvSpPr>
        <p:spPr>
          <a:xfrm>
            <a:off x="6752847" y="3269778"/>
            <a:ext cx="4855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200" i="1">
                <a:solidFill>
                  <a:schemeClr val="tx2"/>
                </a:solidFill>
                <a:latin typeface="CiscoSansTT ExtraLight" panose="020B0303020201020303"/>
              </a:rPr>
              <a:t>BGP-LU Loopback Peering, Recursive MPLS routes, VPN over IGP MPLS, RSVP-TE Mid-Point Protection., SRv6 DT4/DT6/DX2, L2vpnPW</a:t>
            </a:r>
            <a:endParaRPr lang="en-US" sz="1200" i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9EA1F7C-3EDB-064F-8DA6-2D1B3504AE6F}"/>
              </a:ext>
            </a:extLst>
          </p:cNvPr>
          <p:cNvSpPr/>
          <p:nvPr/>
        </p:nvSpPr>
        <p:spPr>
          <a:xfrm>
            <a:off x="7206347" y="2913625"/>
            <a:ext cx="28273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chemeClr val="tx2"/>
                </a:solidFill>
                <a:latin typeface="CiscoSansTT ExtraLight" panose="020B0303020201020303"/>
              </a:rPr>
              <a:t>VPN/EVPN over BGP-LU Loopback Peering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FCE23C6-BBE6-9547-8B86-F66CE024F879}"/>
              </a:ext>
            </a:extLst>
          </p:cNvPr>
          <p:cNvSpPr txBox="1"/>
          <p:nvPr/>
        </p:nvSpPr>
        <p:spPr>
          <a:xfrm>
            <a:off x="4616849" y="1545821"/>
            <a:ext cx="2750604" cy="83099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FEC carving at Init Time based on MDB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3 Level of Hierarchy of H1, H2, H3 in FEC &amp; ECMP FEC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>
                <a:latin typeface="+mn-lt"/>
              </a:rPr>
              <a:t>Different ranges for each Hierarchy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4E5CDFE-28B6-CB40-B2AA-2FFEF010330E}"/>
              </a:ext>
            </a:extLst>
          </p:cNvPr>
          <p:cNvSpPr txBox="1"/>
          <p:nvPr/>
        </p:nvSpPr>
        <p:spPr>
          <a:xfrm>
            <a:off x="4514158" y="1222184"/>
            <a:ext cx="186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FEC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DA3B0D0-E5CB-9B42-BF0F-072260A11CAA}"/>
              </a:ext>
            </a:extLst>
          </p:cNvPr>
          <p:cNvSpPr txBox="1"/>
          <p:nvPr/>
        </p:nvSpPr>
        <p:spPr>
          <a:xfrm>
            <a:off x="1596857" y="1284519"/>
            <a:ext cx="1127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u="sng">
                <a:latin typeface="+mn-lt"/>
              </a:rPr>
              <a:t>16 Banks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47FDB64-1FA2-3D46-9A1A-DCE37F01C4DE}"/>
              </a:ext>
            </a:extLst>
          </p:cNvPr>
          <p:cNvSpPr txBox="1"/>
          <p:nvPr/>
        </p:nvSpPr>
        <p:spPr>
          <a:xfrm>
            <a:off x="3294670" y="2446038"/>
            <a:ext cx="1127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u="sng">
                <a:latin typeface="+mn-lt"/>
              </a:rPr>
              <a:t>ECMP FEC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F6959B5-6E15-7F49-8CEB-561AD7424A14}"/>
              </a:ext>
            </a:extLst>
          </p:cNvPr>
          <p:cNvSpPr txBox="1"/>
          <p:nvPr/>
        </p:nvSpPr>
        <p:spPr>
          <a:xfrm>
            <a:off x="5112364" y="2450890"/>
            <a:ext cx="1127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u="sng">
                <a:latin typeface="+mn-lt"/>
              </a:rPr>
              <a:t>FEC</a:t>
            </a: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9415A4DE-DA93-F849-A70B-76747827CB19}"/>
              </a:ext>
            </a:extLst>
          </p:cNvPr>
          <p:cNvSpPr/>
          <p:nvPr/>
        </p:nvSpPr>
        <p:spPr>
          <a:xfrm>
            <a:off x="4616849" y="2718632"/>
            <a:ext cx="1336767" cy="148760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D814A6D-3D55-A744-AFBF-FEB2E71DFB91}"/>
              </a:ext>
            </a:extLst>
          </p:cNvPr>
          <p:cNvSpPr/>
          <p:nvPr/>
        </p:nvSpPr>
        <p:spPr>
          <a:xfrm>
            <a:off x="7225987" y="2518264"/>
            <a:ext cx="9467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u="sng">
                <a:solidFill>
                  <a:schemeClr val="tx2"/>
                </a:solidFill>
                <a:latin typeface="CiscoSansTT ExtraLight" panose="020B0303020201020303"/>
              </a:rPr>
              <a:t>Applications</a:t>
            </a:r>
            <a:endParaRPr lang="en-US" sz="1200" u="sng"/>
          </a:p>
        </p:txBody>
      </p:sp>
      <p:graphicFrame>
        <p:nvGraphicFramePr>
          <p:cNvPr id="77" name="Table 77">
            <a:extLst>
              <a:ext uri="{FF2B5EF4-FFF2-40B4-BE49-F238E27FC236}">
                <a16:creationId xmlns:a16="http://schemas.microsoft.com/office/drawing/2014/main" id="{0B5E0A48-7B22-6040-9A0A-EBA3628D01E1}"/>
              </a:ext>
            </a:extLst>
          </p:cNvPr>
          <p:cNvGraphicFramePr>
            <a:graphicFrameLocks noGrp="1"/>
          </p:cNvGraphicFramePr>
          <p:nvPr/>
        </p:nvGraphicFramePr>
        <p:xfrm>
          <a:off x="835535" y="5013635"/>
          <a:ext cx="10623622" cy="8213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35148">
                  <a:extLst>
                    <a:ext uri="{9D8B030D-6E8A-4147-A177-3AD203B41FA5}">
                      <a16:colId xmlns:a16="http://schemas.microsoft.com/office/drawing/2014/main" val="214260166"/>
                    </a:ext>
                  </a:extLst>
                </a:gridCol>
                <a:gridCol w="4568599">
                  <a:extLst>
                    <a:ext uri="{9D8B030D-6E8A-4147-A177-3AD203B41FA5}">
                      <a16:colId xmlns:a16="http://schemas.microsoft.com/office/drawing/2014/main" val="3717631892"/>
                    </a:ext>
                  </a:extLst>
                </a:gridCol>
                <a:gridCol w="3419875">
                  <a:extLst>
                    <a:ext uri="{9D8B030D-6E8A-4147-A177-3AD203B41FA5}">
                      <a16:colId xmlns:a16="http://schemas.microsoft.com/office/drawing/2014/main" val="520902559"/>
                    </a:ext>
                  </a:extLst>
                </a:gridCol>
              </a:tblGrid>
              <a:tr h="354593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00283A"/>
                          </a:solidFill>
                          <a:latin typeface="+mn-lt"/>
                        </a:rPr>
                        <a:t>FEC usage per hierarchy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1">
                          <a:solidFill>
                            <a:srgbClr val="00283A"/>
                          </a:solidFill>
                          <a:latin typeface="+mn-lt"/>
                        </a:rPr>
                        <a:t>show controllers npu resources fec location 0/0/CPU0 </a:t>
                      </a:r>
                      <a:endParaRPr 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rgbClr val="00283A"/>
                          </a:solidFill>
                          <a:latin typeface="+mn-lt"/>
                        </a:rPr>
                        <a:t>Note: OOR is per FEC hierarchy </a:t>
                      </a:r>
                      <a:r>
                        <a:rPr lang="en-US" sz="1200">
                          <a:solidFill>
                            <a:srgbClr val="282828"/>
                          </a:solidFill>
                          <a:latin typeface="+mn-lt"/>
                        </a:rPr>
                        <a:t>​</a:t>
                      </a:r>
                      <a:endParaRPr lang="en-US" sz="1200" b="1" i="1">
                        <a:solidFill>
                          <a:srgbClr val="00283A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7137773"/>
                  </a:ext>
                </a:extLst>
              </a:tr>
              <a:tr h="466733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rgbClr val="00283A"/>
                          </a:solidFill>
                          <a:latin typeface="+mn-lt"/>
                        </a:rPr>
                        <a:t>ECMP FEC usage per hierarchy</a:t>
                      </a:r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1">
                          <a:solidFill>
                            <a:srgbClr val="00283A"/>
                          </a:solidFill>
                          <a:latin typeface="+mn-lt"/>
                        </a:rPr>
                        <a:t>show controllers npu resources ecmpfec location 0/0/CPU0 </a:t>
                      </a:r>
                      <a:endParaRPr 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rgbClr val="00283A"/>
                          </a:solidFill>
                          <a:latin typeface="+mn-lt"/>
                        </a:rPr>
                        <a:t>Note: OOR is based on total ECMP FEC consumption (NOT per hierarchy)</a:t>
                      </a:r>
                      <a:r>
                        <a:rPr lang="en-US" sz="1200">
                          <a:solidFill>
                            <a:srgbClr val="282828"/>
                          </a:solidFill>
                          <a:latin typeface="+mn-lt"/>
                        </a:rPr>
                        <a:t>​</a:t>
                      </a:r>
                      <a:endParaRPr lang="en-US" sz="1200" b="1" i="1">
                        <a:solidFill>
                          <a:srgbClr val="00283A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57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483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A20AD-8BF6-9646-A0B1-D6947770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NCS5700 Encapsulation in EEDB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493A2-888C-444B-BD5A-9FDD0753FA24}"/>
              </a:ext>
            </a:extLst>
          </p:cNvPr>
          <p:cNvSpPr txBox="1"/>
          <p:nvPr/>
        </p:nvSpPr>
        <p:spPr>
          <a:xfrm>
            <a:off x="1499287" y="1200035"/>
            <a:ext cx="8888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>
                <a:latin typeface="CiscoSans" panose="020B0503020201020303" pitchFamily="34" charset="0"/>
              </a:rPr>
              <a:t>EEDB management in NCS5700(J2) uses </a:t>
            </a:r>
            <a:r>
              <a:rPr lang="en-IN" sz="1200" b="1">
                <a:latin typeface="CiscoSans" panose="020B0503020201020303" pitchFamily="34" charset="0"/>
              </a:rPr>
              <a:t>Logical_phase - </a:t>
            </a:r>
            <a:r>
              <a:rPr lang="en-IN" sz="1200">
                <a:latin typeface="CiscoSans" panose="020B0503020201020303" pitchFamily="34" charset="0"/>
              </a:rPr>
              <a:t>(</a:t>
            </a:r>
            <a:r>
              <a:rPr lang="en-IN" sz="1050" i="1">
                <a:latin typeface="CiscoSans" panose="020B0503020201020303" pitchFamily="34" charset="0"/>
              </a:rPr>
              <a:t>represented by the - </a:t>
            </a:r>
            <a:r>
              <a:rPr lang="en-IN" sz="1200">
                <a:highlight>
                  <a:srgbClr val="FFFF00"/>
                </a:highlight>
                <a:latin typeface="CiscoSans" panose="020B0503020201020303" pitchFamily="34" charset="0"/>
              </a:rPr>
              <a:t>1,2,3.. 8)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200">
                <a:latin typeface="CiscoSans" panose="020B0503020201020303" pitchFamily="34" charset="0"/>
              </a:rPr>
              <a:t>Logical_phase maps to </a:t>
            </a:r>
            <a:r>
              <a:rPr lang="en-IN" sz="1200" b="1">
                <a:latin typeface="CiscoSans" panose="020B0503020201020303" pitchFamily="34" charset="0"/>
              </a:rPr>
              <a:t>Physical phase - </a:t>
            </a:r>
            <a:r>
              <a:rPr lang="en-IN" sz="1200">
                <a:latin typeface="CiscoSans" panose="020B0503020201020303" pitchFamily="34" charset="0"/>
              </a:rPr>
              <a:t>(</a:t>
            </a:r>
            <a:r>
              <a:rPr lang="en-IN" sz="1050" i="1">
                <a:latin typeface="CiscoSans" panose="020B0503020201020303" pitchFamily="34" charset="0"/>
              </a:rPr>
              <a:t>represented by the size -  </a:t>
            </a:r>
            <a:r>
              <a:rPr lang="en-IN" sz="1050">
                <a:solidFill>
                  <a:schemeClr val="accent6"/>
                </a:solidFill>
                <a:latin typeface="CiscoSans" panose="020B0503020201020303" pitchFamily="34" charset="0"/>
              </a:rPr>
              <a:t>XL/L1/M1/S1 ..etc</a:t>
            </a:r>
            <a:r>
              <a:rPr lang="en-IN" sz="1200">
                <a:latin typeface="CiscoSans" panose="020B0503020201020303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B85EC2-4D09-FB43-BDB7-D3F5FF9792DA}"/>
              </a:ext>
            </a:extLst>
          </p:cNvPr>
          <p:cNvSpPr txBox="1"/>
          <p:nvPr/>
        </p:nvSpPr>
        <p:spPr>
          <a:xfrm>
            <a:off x="1433952" y="2030632"/>
            <a:ext cx="8478144" cy="424731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IN" sz="1000" b="1">
                <a:latin typeface="Consolas" panose="020B0609020204030204" pitchFamily="49" charset="0"/>
                <a:cs typeface="Consolas" panose="020B0609020204030204" pitchFamily="49" charset="0"/>
              </a:rPr>
              <a:t>Cluster Bank Pair             : EEDB_</a:t>
            </a:r>
            <a:r>
              <a:rPr lang="en-IN" sz="1000" b="1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S2</a:t>
            </a:r>
            <a:r>
              <a:rPr lang="en-IN" sz="1000" b="1">
                <a:latin typeface="Consolas" panose="020B0609020204030204" pitchFamily="49" charset="0"/>
                <a:cs typeface="Consolas" panose="020B0609020204030204" pitchFamily="49" charset="0"/>
              </a:rPr>
              <a:t>_</a:t>
            </a:r>
            <a:r>
              <a:rPr lang="en-IN" sz="1000" b="1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XL</a:t>
            </a:r>
            <a:r>
              <a:rPr lang="en-IN" sz="1000" b="1">
                <a:latin typeface="Consolas" panose="020B0609020204030204" pitchFamily="49" charset="0"/>
                <a:cs typeface="Consolas" panose="020B0609020204030204" pitchFamily="49" charset="0"/>
              </a:rPr>
              <a:t> 	      </a:t>
            </a:r>
            <a:r>
              <a:rPr lang="en-IN" sz="1000" b="1" u="sng">
                <a:latin typeface="Consolas" panose="020B0609020204030204" pitchFamily="49" charset="0"/>
                <a:cs typeface="Consolas" panose="020B0609020204030204" pitchFamily="49" charset="0"/>
              </a:rPr>
              <a:t>Cluster S2 and XL combined   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Max-Entries                     : 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98304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IN" sz="1000" b="1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/*S2 and XL 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combined MAX entries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, fixed*/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Total In-use                    : 0               /* S2 and XL combined in use*/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                                                    </a:t>
            </a:r>
            <a:r>
              <a:rPr lang="en-IN" sz="1000" b="1">
                <a:latin typeface="Consolas" panose="020B0609020204030204" pitchFamily="49" charset="0"/>
                <a:cs typeface="Consolas" panose="020B0609020204030204" pitchFamily="49" charset="0"/>
              </a:rPr>
              <a:t>Start of second block XL in bank pair S2_XL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Logical_phase                   : </a:t>
            </a:r>
            <a:r>
              <a:rPr lang="en-IN" sz="100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1 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Encap_Rif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)   /*</a:t>
            </a:r>
            <a:r>
              <a:rPr lang="en-IN" sz="100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Logical phase 1 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feature map: Encap Rif 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for this bank block*/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Cluster Bank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Bank Size                : S2              /*This is S2 cluster bank*/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Estimated Max Entries    : 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98304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/*Dynamic calc 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estimated max entries 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for S2*/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OOR State                : Green           /*OOR state for S2/ Phase 1*/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Total In-Use             : 0               /*Total used entries for phase 1*/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EEDB Bank:                                 /*Start of LL banks for S2 block*/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  Estimated Max Entries  : 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8192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 /*Dynamic calc 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estimated max entries 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for LL bank*/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  OOR State              : Green           /*State of LL bank*/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  Total In-Use           : 0               /*Entries used in LL bank of S2 block*/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				                          </a:t>
            </a:r>
            <a:r>
              <a:rPr lang="en-IN" sz="1000" b="1">
                <a:latin typeface="Consolas" panose="020B0609020204030204" pitchFamily="49" charset="0"/>
                <a:cs typeface="Consolas" panose="020B0609020204030204" pitchFamily="49" charset="0"/>
              </a:rPr>
              <a:t>Start of second block XL in bank pair S2_XL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Logical_phase                   : </a:t>
            </a:r>
            <a:r>
              <a:rPr lang="en-IN" sz="100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6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Tunnel4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)     /*</a:t>
            </a:r>
            <a:r>
              <a:rPr lang="en-IN" sz="1000">
                <a:highlight>
                  <a:srgbClr val="FFFF00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Logical phase: 6 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feature map: Tunnel4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for this bank block*/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Cluster Bank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Bank Size                : XL              /*This is XL cluster bank*/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Estimated Max Entries    : 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73728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/*Dynamic calc 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estimated max entries 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for XL*/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OOR State                : Green           /*OOR state for XL block*/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Total In-Use             : 0      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EEDB Bank:                                 /*Start of LL banks for XL block*/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  Estimated Max Entries  : 63488           /*Dynamic calc </a:t>
            </a:r>
            <a:r>
              <a:rPr lang="en-IN" sz="1000">
                <a:solidFill>
                  <a:schemeClr val="accent6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estimated max entries</a:t>
            </a:r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for XL block*/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  OOR State              : Green           /*State of LL bank*/</a:t>
            </a:r>
          </a:p>
          <a:p>
            <a:r>
              <a:rPr lang="en-IN" sz="1000">
                <a:latin typeface="Consolas" panose="020B0609020204030204" pitchFamily="49" charset="0"/>
                <a:cs typeface="Consolas" panose="020B0609020204030204" pitchFamily="49" charset="0"/>
              </a:rPr>
              <a:t>             Total In-Use           : 0               /*Entries used in LL bank of XL bl </a:t>
            </a:r>
            <a:endParaRPr lang="en-US" sz="1000">
              <a:latin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163D73-CBDF-1E46-B9AD-372587341758}"/>
              </a:ext>
            </a:extLst>
          </p:cNvPr>
          <p:cNvCxnSpPr/>
          <p:nvPr/>
        </p:nvCxnSpPr>
        <p:spPr>
          <a:xfrm>
            <a:off x="5096534" y="2085060"/>
            <a:ext cx="0" cy="40851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907E7D4-1DB6-3743-8EA7-35DB8390581B}"/>
              </a:ext>
            </a:extLst>
          </p:cNvPr>
          <p:cNvSpPr txBox="1"/>
          <p:nvPr/>
        </p:nvSpPr>
        <p:spPr>
          <a:xfrm>
            <a:off x="1297984" y="1700328"/>
            <a:ext cx="355578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tx2"/>
                </a:solidFill>
                <a:latin typeface="CiscoSans" panose="020B0503020201020303" pitchFamily="34" charset="0"/>
              </a:defRPr>
            </a:lvl1pPr>
          </a:lstStyle>
          <a:p>
            <a:r>
              <a:rPr lang="en-IN"/>
              <a:t>Output : </a:t>
            </a:r>
            <a:r>
              <a:rPr lang="en-IN" sz="1200" b="1" i="1">
                <a:latin typeface="CiscoSans Thin" panose="020B0203020201020303" pitchFamily="34" charset="0"/>
              </a:rPr>
              <a:t>show controller npu resources encap</a:t>
            </a:r>
            <a:endParaRPr lang="en-US" b="1" i="1">
              <a:latin typeface="CiscoSans Thin" panose="020B02030202010203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FD7B85-E294-E14B-BC97-DAD7F7765CCB}"/>
              </a:ext>
            </a:extLst>
          </p:cNvPr>
          <p:cNvSpPr/>
          <p:nvPr/>
        </p:nvSpPr>
        <p:spPr>
          <a:xfrm>
            <a:off x="5609016" y="1709700"/>
            <a:ext cx="38058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400" u="sng">
                <a:solidFill>
                  <a:schemeClr val="tx2"/>
                </a:solidFill>
                <a:latin typeface="CiscoSans" panose="020B0503020201020303" pitchFamily="34" charset="0"/>
              </a:rPr>
              <a:t>Understanding EEDB bank pairs and usage</a:t>
            </a:r>
            <a:endParaRPr lang="en-US" sz="1400" u="sng">
              <a:solidFill>
                <a:schemeClr val="tx2"/>
              </a:solidFill>
              <a:latin typeface="CiscoSans" panose="020B0503020201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81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AC789-02AD-D146-B717-E41586BE4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EEDB phase Map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66120D3-999F-BE47-956A-3E07FA26A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603961"/>
              </p:ext>
            </p:extLst>
          </p:nvPr>
        </p:nvGraphicFramePr>
        <p:xfrm>
          <a:off x="871511" y="1352625"/>
          <a:ext cx="10358631" cy="395073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47495">
                  <a:extLst>
                    <a:ext uri="{9D8B030D-6E8A-4147-A177-3AD203B41FA5}">
                      <a16:colId xmlns:a16="http://schemas.microsoft.com/office/drawing/2014/main" val="1982884523"/>
                    </a:ext>
                  </a:extLst>
                </a:gridCol>
                <a:gridCol w="1569570">
                  <a:extLst>
                    <a:ext uri="{9D8B030D-6E8A-4147-A177-3AD203B41FA5}">
                      <a16:colId xmlns:a16="http://schemas.microsoft.com/office/drawing/2014/main" val="3174475547"/>
                    </a:ext>
                  </a:extLst>
                </a:gridCol>
                <a:gridCol w="3675264">
                  <a:extLst>
                    <a:ext uri="{9D8B030D-6E8A-4147-A177-3AD203B41FA5}">
                      <a16:colId xmlns:a16="http://schemas.microsoft.com/office/drawing/2014/main" val="1237916679"/>
                    </a:ext>
                  </a:extLst>
                </a:gridCol>
                <a:gridCol w="3366302">
                  <a:extLst>
                    <a:ext uri="{9D8B030D-6E8A-4147-A177-3AD203B41FA5}">
                      <a16:colId xmlns:a16="http://schemas.microsoft.com/office/drawing/2014/main" val="2582818147"/>
                    </a:ext>
                  </a:extLst>
                </a:gridCol>
              </a:tblGrid>
              <a:tr h="435062"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bg2">
                              <a:lumMod val="95000"/>
                            </a:schemeClr>
                          </a:solidFill>
                        </a:rPr>
                        <a:t>Cluster Bank 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bg2">
                              <a:lumMod val="95000"/>
                            </a:schemeClr>
                          </a:solidFill>
                        </a:rPr>
                        <a:t>Physical Phase </a:t>
                      </a:r>
                      <a:r>
                        <a:rPr lang="en-US" sz="1100" b="0">
                          <a:solidFill>
                            <a:schemeClr val="bg2">
                              <a:lumMod val="95000"/>
                            </a:schemeClr>
                          </a:solidFill>
                        </a:rPr>
                        <a:t>(size)</a:t>
                      </a:r>
                      <a:endParaRPr lang="en-US" sz="1400" b="0">
                        <a:solidFill>
                          <a:schemeClr val="bg2">
                            <a:lumMod val="9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bg2">
                              <a:lumMod val="95000"/>
                            </a:schemeClr>
                          </a:solidFill>
                        </a:rPr>
                        <a:t>Logical Phases </a:t>
                      </a:r>
                    </a:p>
                    <a:p>
                      <a:r>
                        <a:rPr lang="en-US" sz="1100" b="0">
                          <a:solidFill>
                            <a:schemeClr val="bg2">
                              <a:lumMod val="95000"/>
                            </a:schemeClr>
                          </a:solidFill>
                        </a:rPr>
                        <a:t>(from L2MAX)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bg2">
                              <a:lumMod val="95000"/>
                            </a:schemeClr>
                          </a:solidFill>
                        </a:rPr>
                        <a:t>Applications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223331"/>
                  </a:ext>
                </a:extLst>
              </a:tr>
              <a:tr h="332919">
                <a:tc rowSpan="2">
                  <a:txBody>
                    <a:bodyPr/>
                    <a:lstStyle/>
                    <a:p>
                      <a:r>
                        <a:rPr lang="en-IN" sz="1400" b="1" i="0" u="none" strike="noStrike" kern="1200">
                          <a:solidFill>
                            <a:schemeClr val="dk1"/>
                          </a:solidFill>
                          <a:effectLst/>
                          <a:latin typeface="CiscoSans" panose="020B0503020201020303" pitchFamily="34" charset="0"/>
                        </a:rPr>
                        <a:t> EEDB_S2_XL  </a:t>
                      </a:r>
                      <a:endParaRPr lang="en-US" sz="1400" b="1" i="0">
                        <a:latin typeface="CiscoSans" panose="020B050302020102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Logical_phase : 1 (Encap_Rif)</a:t>
                      </a:r>
                      <a:endParaRPr 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RIF, SRv6 </a:t>
                      </a:r>
                      <a:r>
                        <a:rPr lang="en-US" sz="1400" b="0" err="1"/>
                        <a:t>H.Encap</a:t>
                      </a:r>
                      <a:endParaRPr lang="en-US" sz="14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655566"/>
                  </a:ext>
                </a:extLst>
              </a:tr>
              <a:tr h="466500">
                <a:tc vMerge="1"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XL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Logical_phase : 6 (Tunnel4)</a:t>
                      </a:r>
                      <a:endParaRPr 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IGP, BGP-LU interface peering, </a:t>
                      </a:r>
                    </a:p>
                    <a:p>
                      <a:r>
                        <a:rPr lang="en-US" sz="1400" b="0"/>
                        <a:t>SRTE(1,2 label), SRv6 </a:t>
                      </a:r>
                      <a:r>
                        <a:rPr lang="en-US" sz="1400" b="0" err="1"/>
                        <a:t>T.Insert</a:t>
                      </a:r>
                      <a:endParaRPr lang="en-US" sz="14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187029"/>
                  </a:ext>
                </a:extLst>
              </a:tr>
              <a:tr h="368808">
                <a:tc rowSpan="2">
                  <a:txBody>
                    <a:bodyPr/>
                    <a:lstStyle/>
                    <a:p>
                      <a:r>
                        <a:rPr lang="en-IN" sz="1400" b="1" i="0" u="none" strike="noStrike" kern="1200">
                          <a:solidFill>
                            <a:schemeClr val="dk1"/>
                          </a:solidFill>
                          <a:effectLst/>
                          <a:latin typeface="CiscoSans" panose="020B0503020201020303" pitchFamily="34" charset="0"/>
                        </a:rPr>
                        <a:t>EEDB_L2_M3</a:t>
                      </a:r>
                      <a:endParaRPr lang="en-US" sz="1400" b="1" i="0">
                        <a:latin typeface="CiscoSans" panose="020B050302020102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Logical_phase : 2 (Encap_NativeArp)</a:t>
                      </a:r>
                      <a:endParaRPr 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VPN/EVPN/SRTE(9,10 label), SRv6 </a:t>
                      </a:r>
                      <a:r>
                        <a:rPr lang="en-US" sz="1400" b="0" err="1"/>
                        <a:t>T.Insert</a:t>
                      </a:r>
                      <a:endParaRPr lang="en-US" sz="14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047867"/>
                  </a:ext>
                </a:extLst>
              </a:tr>
              <a:tr h="435062">
                <a:tc vMerge="1"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Logical_phase : 8 (Encap_Ac)</a:t>
                      </a:r>
                      <a:endParaRPr 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AC </a:t>
                      </a:r>
                      <a:r>
                        <a:rPr lang="en-US" sz="1400" b="0" err="1"/>
                        <a:t>Outlif</a:t>
                      </a:r>
                      <a:r>
                        <a:rPr lang="en-US" sz="1400" b="0"/>
                        <a:t>, Non-VRF 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802850"/>
                  </a:ext>
                </a:extLst>
              </a:tr>
              <a:tr h="435062">
                <a:tc rowSpan="2">
                  <a:txBody>
                    <a:bodyPr/>
                    <a:lstStyle/>
                    <a:p>
                      <a:r>
                        <a:rPr lang="en-IN" sz="1400" b="1" i="0" u="none" strike="noStrike" kern="1200">
                          <a:solidFill>
                            <a:schemeClr val="dk1"/>
                          </a:solidFill>
                          <a:effectLst/>
                          <a:latin typeface="CiscoSans" panose="020B0503020201020303" pitchFamily="34" charset="0"/>
                        </a:rPr>
                        <a:t>EEDB_M1_M2</a:t>
                      </a:r>
                      <a:endParaRPr lang="en-US" sz="1400" b="1" i="0">
                        <a:latin typeface="CiscoSans" panose="020B050302020102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Logical_phase : 3 (Encap_NativeAc or Tunnel1)</a:t>
                      </a:r>
                      <a:endParaRPr 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BGP-LU Loopback peering, </a:t>
                      </a:r>
                    </a:p>
                    <a:p>
                      <a:r>
                        <a:rPr lang="en-US" sz="1400" b="0"/>
                        <a:t>SRTE(7,8 label), SRv6 </a:t>
                      </a:r>
                      <a:r>
                        <a:rPr lang="en-US" sz="1400" b="0" err="1"/>
                        <a:t>T.Insert</a:t>
                      </a:r>
                      <a:endParaRPr lang="en-US" sz="14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005748"/>
                  </a:ext>
                </a:extLst>
              </a:tr>
              <a:tr h="435062">
                <a:tc vMerge="1"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u="none" strike="noStrike" kern="1200" err="1">
                          <a:solidFill>
                            <a:schemeClr val="dk1"/>
                          </a:solidFill>
                          <a:effectLst/>
                        </a:rPr>
                        <a:t>Logical_phase</a:t>
                      </a:r>
                      <a:r>
                        <a:rPr lang="en-IN" sz="14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 : 5 (Tunnel3)</a:t>
                      </a:r>
                      <a:endParaRPr 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SRTE(3,4 label), SRv6 </a:t>
                      </a:r>
                      <a:r>
                        <a:rPr lang="en-US" sz="1400" b="0" err="1"/>
                        <a:t>T.Insert</a:t>
                      </a:r>
                      <a:endParaRPr lang="en-US" sz="14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812718"/>
                  </a:ext>
                </a:extLst>
              </a:tr>
              <a:tr h="435062">
                <a:tc rowSpan="2">
                  <a:txBody>
                    <a:bodyPr/>
                    <a:lstStyle/>
                    <a:p>
                      <a:r>
                        <a:rPr lang="en-IN" sz="1400" b="1" i="0" u="none" strike="noStrike" kern="1200">
                          <a:solidFill>
                            <a:schemeClr val="dk1"/>
                          </a:solidFill>
                          <a:effectLst/>
                          <a:latin typeface="CiscoSans" panose="020B0503020201020303" pitchFamily="34" charset="0"/>
                        </a:rPr>
                        <a:t>EEDB_S1_L1</a:t>
                      </a:r>
                      <a:endParaRPr lang="en-US" sz="1400" b="1" i="0">
                        <a:latin typeface="CiscoSans" panose="020B05030202010203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u="none" strike="noStrike" kern="1200" err="1">
                          <a:solidFill>
                            <a:schemeClr val="dk1"/>
                          </a:solidFill>
                          <a:effectLst/>
                        </a:rPr>
                        <a:t>Logical_phase</a:t>
                      </a:r>
                      <a:r>
                        <a:rPr lang="en-IN" sz="14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 : 4 (Encap_Tunnel2)</a:t>
                      </a:r>
                      <a:endParaRPr 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SRTE(5,6 label), SRv6 </a:t>
                      </a:r>
                      <a:r>
                        <a:rPr lang="en-US" sz="1400" b="0" err="1"/>
                        <a:t>T.Insert</a:t>
                      </a:r>
                      <a:endParaRPr lang="en-US" sz="14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249613"/>
                  </a:ext>
                </a:extLst>
              </a:tr>
              <a:tr h="435062">
                <a:tc vMerge="1">
                  <a:txBody>
                    <a:bodyPr/>
                    <a:lstStyle/>
                    <a:p>
                      <a:endParaRPr lang="en-US" sz="1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u="none" strike="noStrike" kern="1200">
                          <a:solidFill>
                            <a:schemeClr val="dk1"/>
                          </a:solidFill>
                          <a:effectLst/>
                        </a:rPr>
                        <a:t>Logical_phase : 7 (Encap_Arp)</a:t>
                      </a:r>
                      <a:endParaRPr lang="en-US" sz="1400" b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/>
                        <a:t>ARP, ND, SRv6 </a:t>
                      </a:r>
                      <a:r>
                        <a:rPr lang="en-US" sz="1400" b="0" err="1"/>
                        <a:t>H.Encap</a:t>
                      </a:r>
                      <a:endParaRPr lang="en-US" sz="14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0259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D0C2E7A-B5A6-5D4A-B655-E2A1BF826A98}"/>
              </a:ext>
            </a:extLst>
          </p:cNvPr>
          <p:cNvSpPr txBox="1"/>
          <p:nvPr/>
        </p:nvSpPr>
        <p:spPr>
          <a:xfrm>
            <a:off x="3213988" y="5303360"/>
            <a:ext cx="5673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6"/>
                </a:solidFill>
                <a:latin typeface="+mn-lt"/>
              </a:rPr>
              <a:t>Bank Pair to phase map changes based on configured MDB profile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FD4C0D-7156-0541-AE11-5840D46A9921}"/>
              </a:ext>
            </a:extLst>
          </p:cNvPr>
          <p:cNvSpPr/>
          <p:nvPr/>
        </p:nvSpPr>
        <p:spPr>
          <a:xfrm>
            <a:off x="9288092" y="286347"/>
            <a:ext cx="2618855" cy="60016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IN" sz="1100">
                <a:solidFill>
                  <a:schemeClr val="bg1"/>
                </a:solidFill>
                <a:latin typeface="CiscoSans" panose="020B0503020201020303" pitchFamily="34" charset="0"/>
              </a:rPr>
              <a:t>Note</a:t>
            </a:r>
          </a:p>
          <a:p>
            <a:r>
              <a:rPr lang="en-IN" sz="1100" i="1">
                <a:solidFill>
                  <a:schemeClr val="bg1"/>
                </a:solidFill>
                <a:latin typeface="CiscoSans" panose="020B0503020201020303" pitchFamily="34" charset="0"/>
              </a:rPr>
              <a:t>EEDB carving Specific to L2MAX MDB profile</a:t>
            </a:r>
          </a:p>
        </p:txBody>
      </p:sp>
    </p:spTree>
    <p:extLst>
      <p:ext uri="{BB962C8B-B14F-4D97-AF65-F5344CB8AC3E}">
        <p14:creationId xmlns:p14="http://schemas.microsoft.com/office/powerpoint/2010/main" val="773051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FC487-CFE9-E048-8C78-59E76F06B0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NCS5700 Deployments </a:t>
            </a:r>
            <a:br>
              <a:rPr lang="en-US"/>
            </a:br>
            <a:r>
              <a:rPr lang="en-US" sz="4000"/>
              <a:t>Use case #1 </a:t>
            </a:r>
            <a:r>
              <a:rPr lang="en-US" sz="4000">
                <a:solidFill>
                  <a:schemeClr val="bg2"/>
                </a:solidFill>
              </a:rPr>
              <a:t>Peering L3 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DED30-4E65-934B-BFB8-97F1A218EF53}"/>
              </a:ext>
            </a:extLst>
          </p:cNvPr>
          <p:cNvSpPr txBox="1"/>
          <p:nvPr/>
        </p:nvSpPr>
        <p:spPr>
          <a:xfrm>
            <a:off x="10406626" y="189506"/>
            <a:ext cx="108606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L3Max-SE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1BF62-0B03-6F4D-AEC1-0D338845A636}"/>
              </a:ext>
            </a:extLst>
          </p:cNvPr>
          <p:cNvSpPr txBox="1"/>
          <p:nvPr/>
        </p:nvSpPr>
        <p:spPr>
          <a:xfrm>
            <a:off x="10406626" y="609698"/>
            <a:ext cx="65114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7.5.1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574EF-4CA5-0040-A58B-0638AB59094A}"/>
              </a:ext>
            </a:extLst>
          </p:cNvPr>
          <p:cNvSpPr txBox="1"/>
          <p:nvPr/>
        </p:nvSpPr>
        <p:spPr>
          <a:xfrm>
            <a:off x="9080260" y="204292"/>
            <a:ext cx="13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latin typeface="+mn-lt"/>
              </a:rPr>
              <a:t>MDB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38207-7FB3-864F-AD0E-26BDD28636F0}"/>
              </a:ext>
            </a:extLst>
          </p:cNvPr>
          <p:cNvSpPr txBox="1"/>
          <p:nvPr/>
        </p:nvSpPr>
        <p:spPr>
          <a:xfrm>
            <a:off x="9600988" y="609698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latin typeface="+mn-lt"/>
              </a:rPr>
              <a:t>IOS XR</a:t>
            </a:r>
          </a:p>
        </p:txBody>
      </p:sp>
    </p:spTree>
    <p:extLst>
      <p:ext uri="{BB962C8B-B14F-4D97-AF65-F5344CB8AC3E}">
        <p14:creationId xmlns:p14="http://schemas.microsoft.com/office/powerpoint/2010/main" val="2945282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DF53C-7850-724F-A9F0-0F62E2635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Peering Network Requirements</a:t>
            </a:r>
            <a:br>
              <a:rPr lang="en-US"/>
            </a:br>
            <a:r>
              <a:rPr lang="en-US" sz="2800"/>
              <a:t>L3 Internet Edge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ECC80F-20A3-9F40-B29F-CDD3A2591FDC}"/>
              </a:ext>
            </a:extLst>
          </p:cNvPr>
          <p:cNvSpPr/>
          <p:nvPr/>
        </p:nvSpPr>
        <p:spPr>
          <a:xfrm>
            <a:off x="1847303" y="2207545"/>
            <a:ext cx="41017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Peering Profile with Higher route scale,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Internet route scale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IPv4 : Upto 1M ( with uRPF)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IPv6 : Upto 200K ( with uRPF)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Security Focus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BGP </a:t>
            </a:r>
            <a:r>
              <a:rPr lang="en-US" sz="1500" err="1">
                <a:latin typeface="Arial" panose="020B0604020202020204" pitchFamily="34" charset="0"/>
                <a:cs typeface="Arial" panose="020B0604020202020204" pitchFamily="34" charset="0"/>
              </a:rPr>
              <a:t>FlowSpec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ACL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uRPF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High density peering interfaces – 8K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Routing Control Plane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20% BGP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80% static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B4611B27-716B-2640-A582-C4E8BE4F4E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8409002"/>
              </p:ext>
            </p:extLst>
          </p:nvPr>
        </p:nvGraphicFramePr>
        <p:xfrm>
          <a:off x="9170052" y="379000"/>
          <a:ext cx="2678425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3025">
                  <a:extLst>
                    <a:ext uri="{9D8B030D-6E8A-4147-A177-3AD203B41FA5}">
                      <a16:colId xmlns:a16="http://schemas.microsoft.com/office/drawing/2014/main" val="398334965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072420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Use Case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Peering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96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Line Cards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J2-SE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13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MDB Profile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L3Max-SE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235297"/>
                  </a:ext>
                </a:extLst>
              </a:tr>
            </a:tbl>
          </a:graphicData>
        </a:graphic>
      </p:graphicFrame>
      <p:pic>
        <p:nvPicPr>
          <p:cNvPr id="27" name="Picture 6" descr="C:\Users\ecoffey\AppData\Local\Temp\Rar$DRa0.583\Cisco Icons November\30067_Device_router_3057\Png_256\30067_Device_router_3057_unknown_256.png">
            <a:extLst>
              <a:ext uri="{FF2B5EF4-FFF2-40B4-BE49-F238E27FC236}">
                <a16:creationId xmlns:a16="http://schemas.microsoft.com/office/drawing/2014/main" id="{E7688B5A-8DD7-7040-90A4-32EB00D74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9293" y="2945002"/>
            <a:ext cx="633070" cy="3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ecoffey\AppData\Local\Temp\Rar$DRa0.386\30067_Device_router_default_256.png">
            <a:extLst>
              <a:ext uri="{FF2B5EF4-FFF2-40B4-BE49-F238E27FC236}">
                <a16:creationId xmlns:a16="http://schemas.microsoft.com/office/drawing/2014/main" id="{B64F411B-7B8E-5346-9006-C2A32E07C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55468" y="3404739"/>
            <a:ext cx="490240" cy="29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ecoffey\AppData\Local\Temp\Rar$DRa0.386\30067_Device_router_default_256.png">
            <a:extLst>
              <a:ext uri="{FF2B5EF4-FFF2-40B4-BE49-F238E27FC236}">
                <a16:creationId xmlns:a16="http://schemas.microsoft.com/office/drawing/2014/main" id="{DC96F183-68AD-A944-B8D2-3A7F116B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9290" y="4339139"/>
            <a:ext cx="490240" cy="29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C:\Users\ecoffey\AppData\Local\Temp\Rar$DRa0.386\30067_Device_router_default_256.png">
            <a:extLst>
              <a:ext uri="{FF2B5EF4-FFF2-40B4-BE49-F238E27FC236}">
                <a16:creationId xmlns:a16="http://schemas.microsoft.com/office/drawing/2014/main" id="{D65689B8-21E7-8F4D-AB75-ED96446BDD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97162" y="2573482"/>
            <a:ext cx="490240" cy="29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B7712AD-63A1-394A-8267-67C497D1192F}"/>
              </a:ext>
            </a:extLst>
          </p:cNvPr>
          <p:cNvSpPr txBox="1"/>
          <p:nvPr/>
        </p:nvSpPr>
        <p:spPr>
          <a:xfrm>
            <a:off x="10079861" y="2331831"/>
            <a:ext cx="6606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 Peer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EB9EB0-840A-9444-B130-7DCB911FBF2A}"/>
              </a:ext>
            </a:extLst>
          </p:cNvPr>
          <p:cNvSpPr txBox="1"/>
          <p:nvPr/>
        </p:nvSpPr>
        <p:spPr>
          <a:xfrm>
            <a:off x="10097162" y="3184316"/>
            <a:ext cx="6260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Peer 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DC0689-C7FC-2D45-9D1C-4CB4C857023E}"/>
              </a:ext>
            </a:extLst>
          </p:cNvPr>
          <p:cNvSpPr txBox="1"/>
          <p:nvPr/>
        </p:nvSpPr>
        <p:spPr>
          <a:xfrm>
            <a:off x="10116762" y="4115433"/>
            <a:ext cx="692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CiscoSansTT ExtraLight" panose="020B0303020201020303" pitchFamily="34" charset="0"/>
                <a:cs typeface="CiscoSansTT ExtraLight" panose="020B0303020201020303" pitchFamily="34" charset="0"/>
              </a:rPr>
              <a:t>Transit</a:t>
            </a:r>
          </a:p>
        </p:txBody>
      </p:sp>
      <p:pic>
        <p:nvPicPr>
          <p:cNvPr id="35" name="Picture 6" descr="C:\Users\ecoffey\AppData\Local\Temp\Rar$DRa0.583\Cisco Icons November\30067_Device_router_3057\Png_256\30067_Device_router_3057_unknown_256.png">
            <a:extLst>
              <a:ext uri="{FF2B5EF4-FFF2-40B4-BE49-F238E27FC236}">
                <a16:creationId xmlns:a16="http://schemas.microsoft.com/office/drawing/2014/main" id="{70719EED-4C3D-1F4C-A9B9-18BE61F8F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8190" y="3974310"/>
            <a:ext cx="614173" cy="34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61FBB59-AE05-2640-9359-C76C76D9BFB9}"/>
              </a:ext>
            </a:extLst>
          </p:cNvPr>
          <p:cNvCxnSpPr>
            <a:cxnSpLocks/>
            <a:stCxn id="31" idx="1"/>
            <a:endCxn id="27" idx="3"/>
          </p:cNvCxnSpPr>
          <p:nvPr/>
        </p:nvCxnSpPr>
        <p:spPr>
          <a:xfrm flipH="1">
            <a:off x="8962363" y="2718578"/>
            <a:ext cx="1134799" cy="405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53AFEF-FF1A-DC46-8B07-A1F066AF16BC}"/>
              </a:ext>
            </a:extLst>
          </p:cNvPr>
          <p:cNvCxnSpPr>
            <a:cxnSpLocks/>
            <a:stCxn id="30" idx="1"/>
            <a:endCxn id="35" idx="3"/>
          </p:cNvCxnSpPr>
          <p:nvPr/>
        </p:nvCxnSpPr>
        <p:spPr>
          <a:xfrm flipH="1" flipV="1">
            <a:off x="8962363" y="4148016"/>
            <a:ext cx="1206927" cy="336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D080445-1BDF-9245-A183-4FE64534760D}"/>
              </a:ext>
            </a:extLst>
          </p:cNvPr>
          <p:cNvCxnSpPr>
            <a:cxnSpLocks/>
            <a:stCxn id="43" idx="0"/>
            <a:endCxn id="27" idx="1"/>
          </p:cNvCxnSpPr>
          <p:nvPr/>
        </p:nvCxnSpPr>
        <p:spPr>
          <a:xfrm flipV="1">
            <a:off x="7423534" y="3124052"/>
            <a:ext cx="905759" cy="5249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281A8D1-D8C8-6C43-8C4C-94750CBACB8E}"/>
              </a:ext>
            </a:extLst>
          </p:cNvPr>
          <p:cNvCxnSpPr>
            <a:cxnSpLocks/>
            <a:stCxn id="35" idx="0"/>
            <a:endCxn id="27" idx="2"/>
          </p:cNvCxnSpPr>
          <p:nvPr/>
        </p:nvCxnSpPr>
        <p:spPr>
          <a:xfrm flipH="1" flipV="1">
            <a:off x="8645828" y="3303102"/>
            <a:ext cx="9449" cy="6712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7D16231-DE71-544C-B531-94C1603E7F21}"/>
              </a:ext>
            </a:extLst>
          </p:cNvPr>
          <p:cNvCxnSpPr>
            <a:cxnSpLocks/>
            <a:stCxn id="43" idx="0"/>
            <a:endCxn id="35" idx="1"/>
          </p:cNvCxnSpPr>
          <p:nvPr/>
        </p:nvCxnSpPr>
        <p:spPr>
          <a:xfrm>
            <a:off x="7423534" y="3648983"/>
            <a:ext cx="924656" cy="499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AFBCB9F-032F-024F-9F44-488F0AABB08A}"/>
              </a:ext>
            </a:extLst>
          </p:cNvPr>
          <p:cNvCxnSpPr>
            <a:cxnSpLocks/>
            <a:stCxn id="29" idx="1"/>
            <a:endCxn id="27" idx="3"/>
          </p:cNvCxnSpPr>
          <p:nvPr/>
        </p:nvCxnSpPr>
        <p:spPr>
          <a:xfrm flipH="1" flipV="1">
            <a:off x="8962363" y="3124052"/>
            <a:ext cx="1193105" cy="4257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9D734B5-1F5C-C042-BF19-00BC83FFD63B}"/>
              </a:ext>
            </a:extLst>
          </p:cNvPr>
          <p:cNvCxnSpPr>
            <a:cxnSpLocks/>
            <a:stCxn id="29" idx="1"/>
            <a:endCxn id="35" idx="3"/>
          </p:cNvCxnSpPr>
          <p:nvPr/>
        </p:nvCxnSpPr>
        <p:spPr>
          <a:xfrm flipH="1">
            <a:off x="8962363" y="3549835"/>
            <a:ext cx="1193105" cy="5981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loud 42">
            <a:extLst>
              <a:ext uri="{FF2B5EF4-FFF2-40B4-BE49-F238E27FC236}">
                <a16:creationId xmlns:a16="http://schemas.microsoft.com/office/drawing/2014/main" id="{7B709F55-19FF-DB4D-961F-66084DCB5E5B}"/>
              </a:ext>
            </a:extLst>
          </p:cNvPr>
          <p:cNvSpPr/>
          <p:nvPr/>
        </p:nvSpPr>
        <p:spPr>
          <a:xfrm>
            <a:off x="6019926" y="3253986"/>
            <a:ext cx="1404779" cy="789994"/>
          </a:xfrm>
          <a:prstGeom prst="cloud">
            <a:avLst/>
          </a:prstGeom>
          <a:gradFill flip="none" rotWithShape="1">
            <a:gsLst>
              <a:gs pos="0">
                <a:srgbClr val="ABC333">
                  <a:lumMod val="5000"/>
                  <a:lumOff val="95000"/>
                </a:srgbClr>
              </a:gs>
              <a:gs pos="74000">
                <a:srgbClr val="ABC333">
                  <a:lumMod val="45000"/>
                  <a:lumOff val="55000"/>
                </a:srgbClr>
              </a:gs>
              <a:gs pos="83000">
                <a:srgbClr val="ABC333">
                  <a:lumMod val="45000"/>
                  <a:lumOff val="55000"/>
                </a:srgbClr>
              </a:gs>
              <a:gs pos="100000">
                <a:srgbClr val="ABC333">
                  <a:lumMod val="30000"/>
                  <a:lumOff val="70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rgbClr val="CACCD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457238">
              <a:defRPr/>
            </a:pPr>
            <a:r>
              <a:rPr lang="en-US" sz="1100" b="1" kern="0">
                <a:solidFill>
                  <a:srgbClr val="39393B"/>
                </a:solidFill>
                <a:latin typeface="+mn-lt"/>
                <a:ea typeface=""/>
                <a:cs typeface=""/>
              </a:rPr>
              <a:t>SP Network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12C4F53-070C-6A4F-8F1C-ECE0FB1BC6C9}"/>
              </a:ext>
            </a:extLst>
          </p:cNvPr>
          <p:cNvSpPr/>
          <p:nvPr/>
        </p:nvSpPr>
        <p:spPr>
          <a:xfrm>
            <a:off x="5765074" y="2011680"/>
            <a:ext cx="5373189" cy="2978331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A969E85-6239-C442-BB59-FB9731FE9961}"/>
              </a:ext>
            </a:extLst>
          </p:cNvPr>
          <p:cNvSpPr txBox="1"/>
          <p:nvPr/>
        </p:nvSpPr>
        <p:spPr>
          <a:xfrm>
            <a:off x="6217072" y="2354862"/>
            <a:ext cx="309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High Scale Peering </a:t>
            </a:r>
          </a:p>
        </p:txBody>
      </p:sp>
    </p:spTree>
    <p:extLst>
      <p:ext uri="{BB962C8B-B14F-4D97-AF65-F5344CB8AC3E}">
        <p14:creationId xmlns:p14="http://schemas.microsoft.com/office/powerpoint/2010/main" val="2149883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0E93B-4D25-6F4E-B773-56389F316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Peering - Network Requirement Summary</a:t>
            </a:r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39E4D19B-C5C3-854A-868A-5FFB572ED9BB}"/>
              </a:ext>
            </a:extLst>
          </p:cNvPr>
          <p:cNvGraphicFramePr>
            <a:graphicFrameLocks noGrp="1"/>
          </p:cNvGraphicFramePr>
          <p:nvPr/>
        </p:nvGraphicFramePr>
        <p:xfrm>
          <a:off x="9244448" y="172020"/>
          <a:ext cx="2772788" cy="865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685">
                  <a:extLst>
                    <a:ext uri="{9D8B030D-6E8A-4147-A177-3AD203B41FA5}">
                      <a16:colId xmlns:a16="http://schemas.microsoft.com/office/drawing/2014/main" val="3983349655"/>
                    </a:ext>
                  </a:extLst>
                </a:gridCol>
                <a:gridCol w="1764103">
                  <a:extLst>
                    <a:ext uri="{9D8B030D-6E8A-4147-A177-3AD203B41FA5}">
                      <a16:colId xmlns:a16="http://schemas.microsoft.com/office/drawing/2014/main" val="1072420565"/>
                    </a:ext>
                  </a:extLst>
                </a:gridCol>
              </a:tblGrid>
              <a:tr h="22713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Use Case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Peering L3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96024"/>
                  </a:ext>
                </a:extLst>
              </a:tr>
              <a:tr h="280617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Line Cards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J2-SE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130962"/>
                  </a:ext>
                </a:extLst>
              </a:tr>
              <a:tr h="310379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MDB Profile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L3Max-SE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235297"/>
                  </a:ext>
                </a:extLst>
              </a:tr>
            </a:tbl>
          </a:graphicData>
        </a:graphic>
      </p:graphicFrame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852DA441-8DD8-6744-A5D4-572CBBA70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998541"/>
              </p:ext>
            </p:extLst>
          </p:nvPr>
        </p:nvGraphicFramePr>
        <p:xfrm>
          <a:off x="2093033" y="1808173"/>
          <a:ext cx="3557504" cy="18199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2358">
                  <a:extLst>
                    <a:ext uri="{9D8B030D-6E8A-4147-A177-3AD203B41FA5}">
                      <a16:colId xmlns:a16="http://schemas.microsoft.com/office/drawing/2014/main" val="3983349655"/>
                    </a:ext>
                  </a:extLst>
                </a:gridCol>
                <a:gridCol w="1425146">
                  <a:extLst>
                    <a:ext uri="{9D8B030D-6E8A-4147-A177-3AD203B41FA5}">
                      <a16:colId xmlns:a16="http://schemas.microsoft.com/office/drawing/2014/main" val="1072420565"/>
                    </a:ext>
                  </a:extLst>
                </a:gridCol>
              </a:tblGrid>
              <a:tr h="30302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High Scale Peering specific Requirements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769919"/>
                  </a:ext>
                </a:extLst>
              </a:tr>
              <a:tr h="30302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ACL Entries ( v4/ v6)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37000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825421"/>
                  </a:ext>
                </a:extLst>
              </a:tr>
              <a:tr h="30302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BGP Flowspec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255398"/>
                  </a:ext>
                </a:extLst>
              </a:tr>
              <a:tr h="30302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BGP Peers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562017"/>
                  </a:ext>
                </a:extLst>
              </a:tr>
              <a:tr h="30302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Interfaces Logical L2/L3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8000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21998"/>
                  </a:ext>
                </a:extLst>
              </a:tr>
              <a:tr h="30302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ECMP Groups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32K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3271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C5D8D84-DE83-6142-97A5-1B78BB95A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099339"/>
              </p:ext>
            </p:extLst>
          </p:nvPr>
        </p:nvGraphicFramePr>
        <p:xfrm>
          <a:off x="6334908" y="3675186"/>
          <a:ext cx="4544814" cy="16411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16868">
                  <a:extLst>
                    <a:ext uri="{9D8B030D-6E8A-4147-A177-3AD203B41FA5}">
                      <a16:colId xmlns:a16="http://schemas.microsoft.com/office/drawing/2014/main" val="935137290"/>
                    </a:ext>
                  </a:extLst>
                </a:gridCol>
                <a:gridCol w="1227946">
                  <a:extLst>
                    <a:ext uri="{9D8B030D-6E8A-4147-A177-3AD203B41FA5}">
                      <a16:colId xmlns:a16="http://schemas.microsoft.com/office/drawing/2014/main" val="610134424"/>
                    </a:ext>
                  </a:extLst>
                </a:gridCol>
              </a:tblGrid>
              <a:tr h="253175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IN" sz="1400" b="0" u="none" strike="noStrike">
                          <a:solidFill>
                            <a:schemeClr val="bg2"/>
                          </a:solidFill>
                          <a:effectLst/>
                        </a:rPr>
                        <a:t>Routing Scale</a:t>
                      </a:r>
                      <a:endParaRPr lang="en-IN" sz="14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138425"/>
                  </a:ext>
                </a:extLst>
              </a:tr>
              <a:tr h="253175">
                <a:tc>
                  <a:txBody>
                    <a:bodyPr/>
                    <a:lstStyle/>
                    <a:p>
                      <a:pPr marL="88900" indent="0" algn="l" defTabSz="914346" rtl="0" eaLnBrk="1" fontAlgn="b" latinLnBrk="0" hangingPunct="1">
                        <a:tabLst>
                          <a:tab pos="39688" algn="l"/>
                        </a:tabLst>
                      </a:pPr>
                      <a:r>
                        <a:rPr lang="en-IN" sz="1200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IPv4 UC routes - per system (uRPF)</a:t>
                      </a: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1.4M</a:t>
                      </a:r>
                      <a:endParaRPr lang="en-IN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6146565"/>
                  </a:ext>
                </a:extLst>
              </a:tr>
              <a:tr h="253175">
                <a:tc>
                  <a:txBody>
                    <a:bodyPr/>
                    <a:lstStyle/>
                    <a:p>
                      <a:pPr marL="88900" indent="0" algn="l" defTabSz="914346" rtl="0" eaLnBrk="1" fontAlgn="b" latinLnBrk="0" hangingPunct="1">
                        <a:tabLst/>
                      </a:pPr>
                      <a:r>
                        <a:rPr lang="en-IN" sz="1200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IPv6 UC routes - per system (uRPF)</a:t>
                      </a: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200K</a:t>
                      </a:r>
                      <a:endParaRPr lang="en-IN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7354736"/>
                  </a:ext>
                </a:extLst>
              </a:tr>
              <a:tr h="271292">
                <a:tc>
                  <a:txBody>
                    <a:bodyPr/>
                    <a:lstStyle/>
                    <a:p>
                      <a:pPr marL="88900" indent="0" algn="l" defTabSz="914346" rtl="0" eaLnBrk="1" fontAlgn="b" latinLnBrk="0" hangingPunct="1">
                        <a:tabLst/>
                      </a:pPr>
                      <a:r>
                        <a:rPr lang="en-IN" sz="1200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MPLS Labelled routes (BGP-LU) IPv4/v6 ( single-path)</a:t>
                      </a: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50K</a:t>
                      </a:r>
                      <a:endParaRPr lang="en-IN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4566868"/>
                  </a:ext>
                </a:extLst>
              </a:tr>
              <a:tr h="253175">
                <a:tc>
                  <a:txBody>
                    <a:bodyPr/>
                    <a:lstStyle/>
                    <a:p>
                      <a:pPr marL="88900" indent="0" algn="l" defTabSz="914346" rtl="0" eaLnBrk="1" fontAlgn="b" latinLnBrk="0" hangingPunct="1">
                        <a:tabLst/>
                      </a:pPr>
                      <a:r>
                        <a:rPr lang="en-IN" sz="1200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VRF Instances</a:t>
                      </a: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4117817"/>
                  </a:ext>
                </a:extLst>
              </a:tr>
              <a:tr h="253175">
                <a:tc>
                  <a:txBody>
                    <a:bodyPr/>
                    <a:lstStyle/>
                    <a:p>
                      <a:pPr marL="88900" indent="0" algn="l" defTabSz="914346" rtl="0" eaLnBrk="1" fontAlgn="b" latinLnBrk="0" hangingPunct="1">
                        <a:tabLst/>
                      </a:pPr>
                      <a:r>
                        <a:rPr lang="en-IN" sz="1200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Static IPv4 / IPv6 routes</a:t>
                      </a: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50K /20K</a:t>
                      </a:r>
                      <a:endParaRPr lang="en-IN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09347714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E741D3-02ED-1D43-9F18-CCAE01F96FDE}"/>
              </a:ext>
            </a:extLst>
          </p:cNvPr>
          <p:cNvCxnSpPr/>
          <p:nvPr/>
        </p:nvCxnSpPr>
        <p:spPr>
          <a:xfrm>
            <a:off x="6021859" y="2405449"/>
            <a:ext cx="0" cy="279262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319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17463"/>
            <a:ext cx="11128375" cy="58896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/>
          <a:p>
            <a:r>
              <a:rPr lang="en-US" sz="3700"/>
              <a:t>NCS 5500/5700 Portfolio</a:t>
            </a:r>
            <a:endParaRPr lang="en-US"/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340967" y="968067"/>
            <a:ext cx="11811635" cy="21347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179988" y="438319"/>
            <a:ext cx="1093219" cy="1123463"/>
            <a:chOff x="522685" y="1353128"/>
            <a:chExt cx="1365468" cy="1365468"/>
          </a:xfrm>
        </p:grpSpPr>
        <p:sp>
          <p:nvSpPr>
            <p:cNvPr id="8" name="Oval 7"/>
            <p:cNvSpPr/>
            <p:nvPr/>
          </p:nvSpPr>
          <p:spPr>
            <a:xfrm>
              <a:off x="865881" y="1701393"/>
              <a:ext cx="679077" cy="6790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77825" y="1613337"/>
              <a:ext cx="855189" cy="855189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72530" y="1508042"/>
              <a:ext cx="1065778" cy="1065778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>
              <a:off x="522685" y="1353128"/>
              <a:ext cx="1365468" cy="1365468"/>
            </a:xfrm>
            <a:prstGeom prst="arc">
              <a:avLst>
                <a:gd name="adj1" fmla="val 5383017"/>
                <a:gd name="adj2" fmla="val 1076970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07063" y="393939"/>
            <a:ext cx="1093219" cy="1123463"/>
            <a:chOff x="522685" y="1353128"/>
            <a:chExt cx="1365468" cy="1365468"/>
          </a:xfrm>
        </p:grpSpPr>
        <p:sp>
          <p:nvSpPr>
            <p:cNvPr id="16" name="Oval 15"/>
            <p:cNvSpPr/>
            <p:nvPr/>
          </p:nvSpPr>
          <p:spPr>
            <a:xfrm>
              <a:off x="865881" y="1701393"/>
              <a:ext cx="679077" cy="6790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77825" y="1613337"/>
              <a:ext cx="855189" cy="855189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72530" y="1508042"/>
              <a:ext cx="1065778" cy="1065778"/>
            </a:xfrm>
            <a:prstGeom prst="ellipse">
              <a:avLst/>
            </a:prstGeom>
            <a:noFill/>
            <a:ln w="12700">
              <a:solidFill>
                <a:schemeClr val="accent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>
              <a:off x="522685" y="1353128"/>
              <a:ext cx="1365468" cy="1365468"/>
            </a:xfrm>
            <a:prstGeom prst="arc">
              <a:avLst>
                <a:gd name="adj1" fmla="val 5383017"/>
                <a:gd name="adj2" fmla="val 10769700"/>
              </a:avLst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Pentagon 48"/>
          <p:cNvSpPr/>
          <p:nvPr/>
        </p:nvSpPr>
        <p:spPr>
          <a:xfrm>
            <a:off x="1065366" y="799611"/>
            <a:ext cx="1326545" cy="313189"/>
          </a:xfrm>
          <a:prstGeom prst="homePlate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5">
              <a:defRPr/>
            </a:pPr>
            <a:r>
              <a:rPr lang="en-US" sz="1200" spc="-40">
                <a:solidFill>
                  <a:schemeClr val="bg2"/>
                </a:solidFill>
              </a:rPr>
              <a:t>Jericho</a:t>
            </a:r>
          </a:p>
        </p:txBody>
      </p:sp>
      <p:sp>
        <p:nvSpPr>
          <p:cNvPr id="50" name="Chevron 49"/>
          <p:cNvSpPr/>
          <p:nvPr/>
        </p:nvSpPr>
        <p:spPr>
          <a:xfrm>
            <a:off x="3784049" y="808403"/>
            <a:ext cx="1529367" cy="322847"/>
          </a:xfrm>
          <a:prstGeom prst="chevron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5">
              <a:defRPr/>
            </a:pPr>
            <a:r>
              <a:rPr lang="en-US" sz="1200" spc="-40">
                <a:solidFill>
                  <a:schemeClr val="bg2"/>
                </a:solidFill>
              </a:rPr>
              <a:t>Jericho+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37B616-3AB4-0241-BED5-5EF0076F4BAF}"/>
              </a:ext>
            </a:extLst>
          </p:cNvPr>
          <p:cNvGrpSpPr/>
          <p:nvPr/>
        </p:nvGrpSpPr>
        <p:grpSpPr>
          <a:xfrm>
            <a:off x="6886209" y="433670"/>
            <a:ext cx="1100175" cy="1123463"/>
            <a:chOff x="4634003" y="971543"/>
            <a:chExt cx="879407" cy="873847"/>
          </a:xfrm>
        </p:grpSpPr>
        <p:grpSp>
          <p:nvGrpSpPr>
            <p:cNvPr id="39" name="Group 38"/>
            <p:cNvGrpSpPr/>
            <p:nvPr/>
          </p:nvGrpSpPr>
          <p:grpSpPr>
            <a:xfrm>
              <a:off x="4635946" y="971543"/>
              <a:ext cx="873847" cy="873847"/>
              <a:chOff x="522685" y="1353128"/>
              <a:chExt cx="1365468" cy="1365468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865881" y="1701393"/>
                <a:ext cx="679077" cy="67907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77825" y="1613337"/>
                <a:ext cx="855189" cy="855189"/>
              </a:xfrm>
              <a:prstGeom prst="ellipse">
                <a:avLst/>
              </a:prstGeom>
              <a:noFill/>
              <a:ln w="12700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672530" y="1508042"/>
                <a:ext cx="1065778" cy="1065778"/>
              </a:xfrm>
              <a:prstGeom prst="ellipse">
                <a:avLst/>
              </a:prstGeom>
              <a:noFill/>
              <a:ln w="12700">
                <a:solidFill>
                  <a:schemeClr val="accent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Arc 43"/>
              <p:cNvSpPr/>
              <p:nvPr/>
            </p:nvSpPr>
            <p:spPr>
              <a:xfrm>
                <a:off x="522685" y="1353128"/>
                <a:ext cx="1365468" cy="1365468"/>
              </a:xfrm>
              <a:prstGeom prst="arc">
                <a:avLst>
                  <a:gd name="adj1" fmla="val 5383017"/>
                  <a:gd name="adj2" fmla="val 10769700"/>
                </a:avLst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Chevron 50"/>
            <p:cNvSpPr/>
            <p:nvPr/>
          </p:nvSpPr>
          <p:spPr>
            <a:xfrm>
              <a:off x="4634003" y="1279802"/>
              <a:ext cx="879407" cy="259422"/>
            </a:xfrm>
            <a:prstGeom prst="chevron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5">
                <a:defRPr/>
              </a:pPr>
              <a:r>
                <a:rPr lang="en-US" sz="1067" spc="-40">
                  <a:solidFill>
                    <a:schemeClr val="bg2"/>
                  </a:solidFill>
                </a:rPr>
                <a:t>Jericho2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164290" y="4630623"/>
            <a:ext cx="71525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>
              <a:defRPr/>
            </a:pPr>
            <a:r>
              <a:rPr lang="en-US" sz="1067">
                <a:solidFill>
                  <a:schemeClr val="tx2"/>
                </a:solidFill>
                <a:latin typeface="+mn-lt"/>
              </a:rPr>
              <a:t>NCS 5508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2254" y="4855364"/>
            <a:ext cx="1220721" cy="1798473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4966235" y="3858290"/>
            <a:ext cx="71525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>
              <a:defRPr/>
            </a:pPr>
            <a:r>
              <a:rPr lang="en-US" sz="1067">
                <a:solidFill>
                  <a:schemeClr val="tx2"/>
                </a:solidFill>
                <a:latin typeface="+mn-lt"/>
              </a:rPr>
              <a:t>NCS 5516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4626072" y="3926368"/>
            <a:ext cx="1433635" cy="2912877"/>
            <a:chOff x="6641642" y="1722243"/>
            <a:chExt cx="2067101" cy="3910607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4118" y="3052070"/>
              <a:ext cx="2064625" cy="258078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41642" y="1722243"/>
              <a:ext cx="2064623" cy="1612514"/>
            </a:xfrm>
            <a:prstGeom prst="rect">
              <a:avLst/>
            </a:prstGeom>
          </p:spPr>
        </p:pic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9535" y="5502456"/>
            <a:ext cx="1156477" cy="1287387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603126" y="5417894"/>
            <a:ext cx="715259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>
              <a:defRPr/>
            </a:pPr>
            <a:r>
              <a:rPr lang="en-US" sz="1067">
                <a:solidFill>
                  <a:schemeClr val="tx2"/>
                </a:solidFill>
                <a:latin typeface="+mn-lt"/>
              </a:rPr>
              <a:t>NCS 5504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439C81-8A25-E640-9B3B-86CB0B7D4E0E}"/>
              </a:ext>
            </a:extLst>
          </p:cNvPr>
          <p:cNvGrpSpPr/>
          <p:nvPr/>
        </p:nvGrpSpPr>
        <p:grpSpPr>
          <a:xfrm>
            <a:off x="8991363" y="450289"/>
            <a:ext cx="1119771" cy="1123461"/>
            <a:chOff x="7669993" y="942427"/>
            <a:chExt cx="895071" cy="87384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48CAEE13-600C-CD46-A0EA-BDE3BA45FBAE}"/>
                </a:ext>
              </a:extLst>
            </p:cNvPr>
            <p:cNvGrpSpPr/>
            <p:nvPr/>
          </p:nvGrpSpPr>
          <p:grpSpPr>
            <a:xfrm>
              <a:off x="7691220" y="942427"/>
              <a:ext cx="873844" cy="873846"/>
              <a:chOff x="3270117" y="1322257"/>
              <a:chExt cx="1365467" cy="1365468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0A8DA599-EDA7-514B-A653-BBE9FE992575}"/>
                  </a:ext>
                </a:extLst>
              </p:cNvPr>
              <p:cNvSpPr/>
              <p:nvPr/>
            </p:nvSpPr>
            <p:spPr>
              <a:xfrm>
                <a:off x="3610139" y="1698305"/>
                <a:ext cx="679079" cy="679076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BC9F02FB-13FE-FF49-BB1C-84C7D949B6E0}"/>
                  </a:ext>
                </a:extLst>
              </p:cNvPr>
              <p:cNvSpPr/>
              <p:nvPr/>
            </p:nvSpPr>
            <p:spPr>
              <a:xfrm>
                <a:off x="3515739" y="1614881"/>
                <a:ext cx="855187" cy="867538"/>
              </a:xfrm>
              <a:prstGeom prst="ellipse">
                <a:avLst/>
              </a:prstGeom>
              <a:noFill/>
              <a:ln w="12700">
                <a:solidFill>
                  <a:schemeClr val="accent6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AB6BC322-02E4-EB4D-8BBF-38E7CD278CEB}"/>
                  </a:ext>
                </a:extLst>
              </p:cNvPr>
              <p:cNvSpPr/>
              <p:nvPr/>
            </p:nvSpPr>
            <p:spPr>
              <a:xfrm>
                <a:off x="3416788" y="1509586"/>
                <a:ext cx="1065778" cy="1065778"/>
              </a:xfrm>
              <a:prstGeom prst="ellipse">
                <a:avLst/>
              </a:prstGeom>
              <a:noFill/>
              <a:ln w="12700"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CA244733-45DF-3F42-9631-EA7FEC41028D}"/>
                  </a:ext>
                </a:extLst>
              </p:cNvPr>
              <p:cNvSpPr/>
              <p:nvPr/>
            </p:nvSpPr>
            <p:spPr>
              <a:xfrm>
                <a:off x="3270117" y="1322257"/>
                <a:ext cx="1365467" cy="1365468"/>
              </a:xfrm>
              <a:prstGeom prst="arc">
                <a:avLst>
                  <a:gd name="adj1" fmla="val 5383017"/>
                  <a:gd name="adj2" fmla="val 10769700"/>
                </a:avLst>
              </a:prstGeom>
              <a:ln w="127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Chevron 93">
              <a:extLst>
                <a:ext uri="{FF2B5EF4-FFF2-40B4-BE49-F238E27FC236}">
                  <a16:creationId xmlns:a16="http://schemas.microsoft.com/office/drawing/2014/main" id="{1344EF38-E8A2-8547-B540-1F44A5706FD8}"/>
                </a:ext>
              </a:extLst>
            </p:cNvPr>
            <p:cNvSpPr/>
            <p:nvPr/>
          </p:nvSpPr>
          <p:spPr>
            <a:xfrm>
              <a:off x="7669993" y="1246527"/>
              <a:ext cx="879407" cy="259422"/>
            </a:xfrm>
            <a:prstGeom prst="chevron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457155">
                <a:defRPr/>
              </a:pPr>
              <a:r>
                <a:rPr lang="en-US" sz="900" spc="-40">
                  <a:solidFill>
                    <a:schemeClr val="bg2"/>
                  </a:solidFill>
                </a:rPr>
                <a:t>Jericho2C/</a:t>
              </a:r>
            </a:p>
            <a:p>
              <a:pPr algn="ctr" defTabSz="457155">
                <a:defRPr/>
              </a:pPr>
              <a:r>
                <a:rPr lang="en-US" sz="900" spc="-40">
                  <a:solidFill>
                    <a:schemeClr val="bg2"/>
                  </a:solidFill>
                </a:rPr>
                <a:t>Qumran2C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5787A2F-E767-4048-81DD-6406C2DB59C1}"/>
              </a:ext>
            </a:extLst>
          </p:cNvPr>
          <p:cNvSpPr txBox="1"/>
          <p:nvPr/>
        </p:nvSpPr>
        <p:spPr>
          <a:xfrm>
            <a:off x="7621416" y="6404759"/>
            <a:ext cx="246286" cy="256545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pPr algn="ctr" defTabSz="914060">
              <a:defRPr/>
            </a:pPr>
            <a:endParaRPr lang="en-US" sz="867">
              <a:latin typeface="+mn-lt"/>
            </a:endParaRPr>
          </a:p>
        </p:txBody>
      </p:sp>
      <p:pic>
        <p:nvPicPr>
          <p:cNvPr id="11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2CE96AF-86BC-4258-A412-658D1C92A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8152" y="4063379"/>
            <a:ext cx="2228465" cy="2808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AB0F88-85A5-46E2-87AD-A17507F377DD}"/>
              </a:ext>
            </a:extLst>
          </p:cNvPr>
          <p:cNvSpPr txBox="1"/>
          <p:nvPr/>
        </p:nvSpPr>
        <p:spPr>
          <a:xfrm>
            <a:off x="6949994" y="3858086"/>
            <a:ext cx="1441452" cy="287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09570">
              <a:defRPr/>
            </a:pPr>
            <a:r>
              <a:rPr lang="en-US" sz="1067" b="1">
                <a:latin typeface="+mn-lt"/>
                <a:ea typeface="ＭＳ Ｐゴシック"/>
              </a:rPr>
              <a:t>NC57-36H-SE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67DED2-BD76-4B04-AD29-130046C18026}"/>
              </a:ext>
            </a:extLst>
          </p:cNvPr>
          <p:cNvSpPr txBox="1"/>
          <p:nvPr/>
        </p:nvSpPr>
        <p:spPr>
          <a:xfrm>
            <a:off x="6833007" y="4276619"/>
            <a:ext cx="1729252" cy="28732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1067" b="1">
                <a:latin typeface="+mn-lt"/>
                <a:ea typeface="ＭＳ Ｐゴシック"/>
              </a:rPr>
              <a:t>NC57-36H6D-S</a:t>
            </a:r>
          </a:p>
        </p:txBody>
      </p:sp>
      <p:pic>
        <p:nvPicPr>
          <p:cNvPr id="26" name="Picture 7" descr="A picture containing music, guitar&#10;&#10;Description automatically generated">
            <a:extLst>
              <a:ext uri="{FF2B5EF4-FFF2-40B4-BE49-F238E27FC236}">
                <a16:creationId xmlns:a16="http://schemas.microsoft.com/office/drawing/2014/main" id="{26829DBA-8E16-4C0F-9415-8EFE893E5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1646" y="3634962"/>
            <a:ext cx="2285952" cy="29945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CAAB751-965F-4A21-94E6-2879DA80CEDF}"/>
              </a:ext>
            </a:extLst>
          </p:cNvPr>
          <p:cNvSpPr txBox="1"/>
          <p:nvPr/>
        </p:nvSpPr>
        <p:spPr>
          <a:xfrm>
            <a:off x="6964172" y="3426967"/>
            <a:ext cx="1224299" cy="287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67" b="1">
                <a:latin typeface="+mn-lt"/>
                <a:ea typeface="ＭＳ Ｐゴシック"/>
              </a:rPr>
              <a:t>NC57-24DD</a:t>
            </a:r>
            <a:endParaRPr lang="en-US" sz="1067">
              <a:ea typeface="ＭＳ Ｐゴシック"/>
            </a:endParaRP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32FFC987-E219-4288-8B51-B4703E8611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0915" y="3206044"/>
            <a:ext cx="2325703" cy="2817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9221337-89E5-4FBC-8286-ED818E30BB47}"/>
              </a:ext>
            </a:extLst>
          </p:cNvPr>
          <p:cNvSpPr txBox="1"/>
          <p:nvPr/>
        </p:nvSpPr>
        <p:spPr>
          <a:xfrm>
            <a:off x="6869812" y="3010674"/>
            <a:ext cx="1560101" cy="28732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1067" b="1">
                <a:latin typeface="+mn-lt"/>
                <a:ea typeface="ＭＳ Ｐゴシック"/>
              </a:rPr>
              <a:t>NC57-18DD-SE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8FEC93B-0AC9-488B-9213-2BFFF662F89C}"/>
              </a:ext>
            </a:extLst>
          </p:cNvPr>
          <p:cNvSpPr txBox="1"/>
          <p:nvPr/>
        </p:nvSpPr>
        <p:spPr>
          <a:xfrm>
            <a:off x="7133305" y="6575162"/>
            <a:ext cx="24004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+mn-lt"/>
                <a:ea typeface="ＭＳ Ｐゴシック"/>
              </a:rPr>
              <a:t>4/8/16 J2 Ready FC2 &amp; FAN2</a:t>
            </a:r>
            <a:r>
              <a:rPr lang="en-US" sz="1200" b="1">
                <a:solidFill>
                  <a:schemeClr val="bg2"/>
                </a:solidFill>
                <a:latin typeface="+mn-lt"/>
                <a:ea typeface="ＭＳ Ｐゴシック"/>
              </a:rPr>
              <a:t> </a:t>
            </a:r>
            <a:endParaRPr lang="en-US" sz="1200">
              <a:solidFill>
                <a:schemeClr val="bg2"/>
              </a:solidFill>
              <a:ea typeface="ＭＳ Ｐゴシック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FDFD6C7-2932-4C48-B112-9B8EB66FC3C4}"/>
              </a:ext>
            </a:extLst>
          </p:cNvPr>
          <p:cNvGrpSpPr/>
          <p:nvPr/>
        </p:nvGrpSpPr>
        <p:grpSpPr>
          <a:xfrm>
            <a:off x="6753224" y="5063935"/>
            <a:ext cx="2593504" cy="1573033"/>
            <a:chOff x="5544864" y="3762820"/>
            <a:chExt cx="2485072" cy="1179775"/>
          </a:xfrm>
        </p:grpSpPr>
        <p:pic>
          <p:nvPicPr>
            <p:cNvPr id="33" name="Picture 33">
              <a:extLst>
                <a:ext uri="{FF2B5EF4-FFF2-40B4-BE49-F238E27FC236}">
                  <a16:creationId xmlns:a16="http://schemas.microsoft.com/office/drawing/2014/main" id="{1BEAFCD2-3425-46C3-A1E2-6F864C8F9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27634" y="3821875"/>
              <a:ext cx="229897" cy="1117283"/>
            </a:xfrm>
            <a:prstGeom prst="rect">
              <a:avLst/>
            </a:prstGeom>
          </p:spPr>
        </p:pic>
        <p:pic>
          <p:nvPicPr>
            <p:cNvPr id="35" name="Picture 35" descr="A picture containing indoor, rack&#10;&#10;Description automatically generated">
              <a:extLst>
                <a:ext uri="{FF2B5EF4-FFF2-40B4-BE49-F238E27FC236}">
                  <a16:creationId xmlns:a16="http://schemas.microsoft.com/office/drawing/2014/main" id="{31A04128-8BC8-4A15-8215-0583D75FA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80723" y="4113920"/>
              <a:ext cx="203628" cy="828675"/>
            </a:xfrm>
            <a:prstGeom prst="rect">
              <a:avLst/>
            </a:prstGeom>
          </p:spPr>
        </p:pic>
        <p:pic>
          <p:nvPicPr>
            <p:cNvPr id="36" name="Picture 36">
              <a:extLst>
                <a:ext uri="{FF2B5EF4-FFF2-40B4-BE49-F238E27FC236}">
                  <a16:creationId xmlns:a16="http://schemas.microsoft.com/office/drawing/2014/main" id="{E9A770C1-11DA-46CC-B42E-831794972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44864" y="4331462"/>
              <a:ext cx="185737" cy="600075"/>
            </a:xfrm>
            <a:prstGeom prst="rect">
              <a:avLst/>
            </a:prstGeom>
          </p:spPr>
        </p:pic>
        <p:pic>
          <p:nvPicPr>
            <p:cNvPr id="19" name="Picture 24" descr="A picture containing text, chain, device&#10;&#10;Description automatically generated">
              <a:extLst>
                <a:ext uri="{FF2B5EF4-FFF2-40B4-BE49-F238E27FC236}">
                  <a16:creationId xmlns:a16="http://schemas.microsoft.com/office/drawing/2014/main" id="{FD82C07E-9B8C-46C3-A82F-C59AC64E8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82286" y="3762820"/>
              <a:ext cx="247650" cy="1177290"/>
            </a:xfrm>
            <a:prstGeom prst="rect">
              <a:avLst/>
            </a:prstGeom>
          </p:spPr>
        </p:pic>
        <p:pic>
          <p:nvPicPr>
            <p:cNvPr id="25" name="Picture 36">
              <a:extLst>
                <a:ext uri="{FF2B5EF4-FFF2-40B4-BE49-F238E27FC236}">
                  <a16:creationId xmlns:a16="http://schemas.microsoft.com/office/drawing/2014/main" id="{400E4E31-499E-4F04-B816-0C7F3FE18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2239" y="4133343"/>
              <a:ext cx="257175" cy="805815"/>
            </a:xfrm>
            <a:prstGeom prst="rect">
              <a:avLst/>
            </a:prstGeom>
          </p:spPr>
        </p:pic>
        <p:pic>
          <p:nvPicPr>
            <p:cNvPr id="37" name="Picture 37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F78FE568-9C7A-4579-806D-27F79F9E5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046956" y="4412425"/>
              <a:ext cx="228600" cy="525780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6520A08-4F90-456C-B21A-E0D74BDE7FC5}"/>
              </a:ext>
            </a:extLst>
          </p:cNvPr>
          <p:cNvSpPr txBox="1"/>
          <p:nvPr/>
        </p:nvSpPr>
        <p:spPr>
          <a:xfrm>
            <a:off x="4649344" y="3215824"/>
            <a:ext cx="1572437" cy="287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67">
                <a:solidFill>
                  <a:schemeClr val="tx2"/>
                </a:solidFill>
                <a:latin typeface="+mn-lt"/>
                <a:ea typeface="ＭＳ Ｐゴシック"/>
              </a:rPr>
              <a:t>NC55-32T16Q4H-A</a:t>
            </a:r>
          </a:p>
        </p:txBody>
      </p:sp>
      <p:pic>
        <p:nvPicPr>
          <p:cNvPr id="52" name="Picture 52" descr="A picture containing text, device, case&#10;&#10;Description automatically generated">
            <a:extLst>
              <a:ext uri="{FF2B5EF4-FFF2-40B4-BE49-F238E27FC236}">
                <a16:creationId xmlns:a16="http://schemas.microsoft.com/office/drawing/2014/main" id="{3242CD85-6CA6-46B4-949C-C3A2552B0D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32424" y="3431797"/>
            <a:ext cx="1647145" cy="20969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8FD6A5D-82B0-4D5C-A683-752B03EB4BA0}"/>
              </a:ext>
            </a:extLst>
          </p:cNvPr>
          <p:cNvSpPr txBox="1"/>
          <p:nvPr/>
        </p:nvSpPr>
        <p:spPr>
          <a:xfrm>
            <a:off x="2891375" y="3134193"/>
            <a:ext cx="15842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67">
                <a:solidFill>
                  <a:schemeClr val="tx2"/>
                </a:solidFill>
                <a:latin typeface="+mn-lt"/>
                <a:ea typeface="ＭＳ Ｐゴシック"/>
              </a:rPr>
              <a:t>NC55-MOD-A-S</a:t>
            </a:r>
            <a:r>
              <a:rPr lang="fr-FR" sz="1067">
                <a:solidFill>
                  <a:schemeClr val="tx2"/>
                </a:solidFill>
                <a:latin typeface="CiscoSansTT ExtraLight"/>
                <a:ea typeface="ＭＳ Ｐゴシック"/>
              </a:rPr>
              <a:t>/SE</a:t>
            </a:r>
            <a:r>
              <a:rPr lang="en-US" sz="1600">
                <a:latin typeface="Calibri"/>
                <a:ea typeface="ＭＳ Ｐゴシック"/>
              </a:rPr>
              <a:t> </a:t>
            </a:r>
            <a:endParaRPr lang="en-US">
              <a:ea typeface="ＭＳ Ｐゴシック"/>
            </a:endParaRPr>
          </a:p>
        </p:txBody>
      </p:sp>
      <p:pic>
        <p:nvPicPr>
          <p:cNvPr id="54" name="Picture 5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F5C835AC-5FFF-4819-826A-067DC0B8EB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5978" y="4641227"/>
            <a:ext cx="1720113" cy="198885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E73924D-183C-44E6-B47C-5E2E7EEEEBBF}"/>
              </a:ext>
            </a:extLst>
          </p:cNvPr>
          <p:cNvSpPr txBox="1"/>
          <p:nvPr/>
        </p:nvSpPr>
        <p:spPr>
          <a:xfrm>
            <a:off x="1348338" y="4383222"/>
            <a:ext cx="1263285" cy="287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67">
                <a:solidFill>
                  <a:schemeClr val="tx2"/>
                </a:solidFill>
                <a:latin typeface="+mn-lt"/>
                <a:ea typeface="ＭＳ Ｐゴシック"/>
              </a:rPr>
              <a:t>NC55-18H18F</a:t>
            </a:r>
          </a:p>
        </p:txBody>
      </p:sp>
      <p:pic>
        <p:nvPicPr>
          <p:cNvPr id="63" name="Picture 7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7BC4A6-242C-4FB3-84B8-F6B2ADB5E3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164" y="3178968"/>
            <a:ext cx="761009" cy="588408"/>
          </a:xfrm>
          <a:prstGeom prst="rect">
            <a:avLst/>
          </a:prstGeom>
        </p:spPr>
      </p:pic>
      <p:grpSp>
        <p:nvGrpSpPr>
          <p:cNvPr id="70" name="Group 194">
            <a:extLst>
              <a:ext uri="{FF2B5EF4-FFF2-40B4-BE49-F238E27FC236}">
                <a16:creationId xmlns:a16="http://schemas.microsoft.com/office/drawing/2014/main" id="{1E420802-4403-45D1-AA46-A5DA154C1A8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8375" y="5239014"/>
            <a:ext cx="638893" cy="529561"/>
            <a:chOff x="336" y="1362"/>
            <a:chExt cx="658" cy="363"/>
          </a:xfrm>
        </p:grpSpPr>
        <p:sp>
          <p:nvSpPr>
            <p:cNvPr id="131" name="Freeform 195">
              <a:extLst>
                <a:ext uri="{FF2B5EF4-FFF2-40B4-BE49-F238E27FC236}">
                  <a16:creationId xmlns:a16="http://schemas.microsoft.com/office/drawing/2014/main" id="{C3D6D22A-BA39-41D1-B62B-FEA180720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" y="1416"/>
              <a:ext cx="151" cy="271"/>
            </a:xfrm>
            <a:custGeom>
              <a:avLst/>
              <a:gdLst>
                <a:gd name="T0" fmla="*/ 84 w 101"/>
                <a:gd name="T1" fmla="*/ 181 h 181"/>
                <a:gd name="T2" fmla="*/ 17 w 101"/>
                <a:gd name="T3" fmla="*/ 181 h 181"/>
                <a:gd name="T4" fmla="*/ 0 w 101"/>
                <a:gd name="T5" fmla="*/ 164 h 181"/>
                <a:gd name="T6" fmla="*/ 0 w 101"/>
                <a:gd name="T7" fmla="*/ 16 h 181"/>
                <a:gd name="T8" fmla="*/ 17 w 101"/>
                <a:gd name="T9" fmla="*/ 0 h 181"/>
                <a:gd name="T10" fmla="*/ 84 w 101"/>
                <a:gd name="T11" fmla="*/ 0 h 181"/>
                <a:gd name="T12" fmla="*/ 101 w 101"/>
                <a:gd name="T13" fmla="*/ 16 h 181"/>
                <a:gd name="T14" fmla="*/ 101 w 101"/>
                <a:gd name="T15" fmla="*/ 164 h 181"/>
                <a:gd name="T16" fmla="*/ 84 w 101"/>
                <a:gd name="T1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81">
                  <a:moveTo>
                    <a:pt x="84" y="181"/>
                  </a:moveTo>
                  <a:cubicBezTo>
                    <a:pt x="17" y="181"/>
                    <a:pt x="17" y="181"/>
                    <a:pt x="17" y="181"/>
                  </a:cubicBezTo>
                  <a:cubicBezTo>
                    <a:pt x="8" y="181"/>
                    <a:pt x="0" y="173"/>
                    <a:pt x="0" y="1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1" y="7"/>
                    <a:pt x="101" y="16"/>
                  </a:cubicBezTo>
                  <a:cubicBezTo>
                    <a:pt x="101" y="164"/>
                    <a:pt x="101" y="164"/>
                    <a:pt x="101" y="164"/>
                  </a:cubicBezTo>
                  <a:cubicBezTo>
                    <a:pt x="101" y="173"/>
                    <a:pt x="93" y="181"/>
                    <a:pt x="84" y="181"/>
                  </a:cubicBezTo>
                  <a:close/>
                </a:path>
              </a:pathLst>
            </a:custGeom>
            <a:solidFill>
              <a:srgbClr val="6EB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196">
              <a:extLst>
                <a:ext uri="{FF2B5EF4-FFF2-40B4-BE49-F238E27FC236}">
                  <a16:creationId xmlns:a16="http://schemas.microsoft.com/office/drawing/2014/main" id="{94B3A2E8-2563-428B-B725-2258502353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" y="1460"/>
              <a:ext cx="75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197">
              <a:extLst>
                <a:ext uri="{FF2B5EF4-FFF2-40B4-BE49-F238E27FC236}">
                  <a16:creationId xmlns:a16="http://schemas.microsoft.com/office/drawing/2014/main" id="{D4C59F5C-A587-4F9D-9F45-A833380D4A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" y="1503"/>
              <a:ext cx="75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198">
              <a:extLst>
                <a:ext uri="{FF2B5EF4-FFF2-40B4-BE49-F238E27FC236}">
                  <a16:creationId xmlns:a16="http://schemas.microsoft.com/office/drawing/2014/main" id="{0F3EAC50-DE8D-47A8-9B4F-A4410B0D13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" y="1548"/>
              <a:ext cx="75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199">
              <a:extLst>
                <a:ext uri="{FF2B5EF4-FFF2-40B4-BE49-F238E27FC236}">
                  <a16:creationId xmlns:a16="http://schemas.microsoft.com/office/drawing/2014/main" id="{E84EC6EC-55BC-4ACA-9AD7-A3F3E5281F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" y="1592"/>
              <a:ext cx="75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200">
              <a:extLst>
                <a:ext uri="{FF2B5EF4-FFF2-40B4-BE49-F238E27FC236}">
                  <a16:creationId xmlns:a16="http://schemas.microsoft.com/office/drawing/2014/main" id="{C2DE1C92-8254-4148-B1EB-78DD7AE95D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3" y="1636"/>
              <a:ext cx="75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201">
              <a:extLst>
                <a:ext uri="{FF2B5EF4-FFF2-40B4-BE49-F238E27FC236}">
                  <a16:creationId xmlns:a16="http://schemas.microsoft.com/office/drawing/2014/main" id="{4CC90ABC-A9E5-4EC9-811D-1A89C9997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" y="1362"/>
              <a:ext cx="150" cy="363"/>
            </a:xfrm>
            <a:custGeom>
              <a:avLst/>
              <a:gdLst>
                <a:gd name="T0" fmla="*/ 84 w 101"/>
                <a:gd name="T1" fmla="*/ 243 h 243"/>
                <a:gd name="T2" fmla="*/ 17 w 101"/>
                <a:gd name="T3" fmla="*/ 243 h 243"/>
                <a:gd name="T4" fmla="*/ 0 w 101"/>
                <a:gd name="T5" fmla="*/ 226 h 243"/>
                <a:gd name="T6" fmla="*/ 0 w 101"/>
                <a:gd name="T7" fmla="*/ 17 h 243"/>
                <a:gd name="T8" fmla="*/ 17 w 101"/>
                <a:gd name="T9" fmla="*/ 0 h 243"/>
                <a:gd name="T10" fmla="*/ 84 w 101"/>
                <a:gd name="T11" fmla="*/ 0 h 243"/>
                <a:gd name="T12" fmla="*/ 101 w 101"/>
                <a:gd name="T13" fmla="*/ 17 h 243"/>
                <a:gd name="T14" fmla="*/ 101 w 101"/>
                <a:gd name="T15" fmla="*/ 226 h 243"/>
                <a:gd name="T16" fmla="*/ 84 w 101"/>
                <a:gd name="T17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243">
                  <a:moveTo>
                    <a:pt x="84" y="243"/>
                  </a:moveTo>
                  <a:cubicBezTo>
                    <a:pt x="17" y="243"/>
                    <a:pt x="17" y="243"/>
                    <a:pt x="17" y="243"/>
                  </a:cubicBezTo>
                  <a:cubicBezTo>
                    <a:pt x="8" y="243"/>
                    <a:pt x="0" y="235"/>
                    <a:pt x="0" y="22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1" y="8"/>
                    <a:pt x="101" y="17"/>
                  </a:cubicBezTo>
                  <a:cubicBezTo>
                    <a:pt x="101" y="226"/>
                    <a:pt x="101" y="226"/>
                    <a:pt x="101" y="226"/>
                  </a:cubicBezTo>
                  <a:cubicBezTo>
                    <a:pt x="101" y="235"/>
                    <a:pt x="93" y="243"/>
                    <a:pt x="84" y="243"/>
                  </a:cubicBezTo>
                  <a:close/>
                </a:path>
              </a:pathLst>
            </a:custGeom>
            <a:solidFill>
              <a:srgbClr val="FBAB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202">
              <a:extLst>
                <a:ext uri="{FF2B5EF4-FFF2-40B4-BE49-F238E27FC236}">
                  <a16:creationId xmlns:a16="http://schemas.microsoft.com/office/drawing/2014/main" id="{3AEA6849-2139-4059-A229-E2CC476E3E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" y="1406"/>
              <a:ext cx="76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203">
              <a:extLst>
                <a:ext uri="{FF2B5EF4-FFF2-40B4-BE49-F238E27FC236}">
                  <a16:creationId xmlns:a16="http://schemas.microsoft.com/office/drawing/2014/main" id="{044C2177-F6CF-4503-AD10-FFF9574EE2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" y="1451"/>
              <a:ext cx="76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204">
              <a:extLst>
                <a:ext uri="{FF2B5EF4-FFF2-40B4-BE49-F238E27FC236}">
                  <a16:creationId xmlns:a16="http://schemas.microsoft.com/office/drawing/2014/main" id="{1F6C38C0-81B4-4D17-90FD-DBD42788B3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" y="1495"/>
              <a:ext cx="76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205">
              <a:extLst>
                <a:ext uri="{FF2B5EF4-FFF2-40B4-BE49-F238E27FC236}">
                  <a16:creationId xmlns:a16="http://schemas.microsoft.com/office/drawing/2014/main" id="{ED71F112-5D43-4EE2-841C-91506CFC4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" y="1539"/>
              <a:ext cx="76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206">
              <a:extLst>
                <a:ext uri="{FF2B5EF4-FFF2-40B4-BE49-F238E27FC236}">
                  <a16:creationId xmlns:a16="http://schemas.microsoft.com/office/drawing/2014/main" id="{E8DD8495-7102-4673-9F89-9A5AC9B38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2" y="1584"/>
              <a:ext cx="76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207">
              <a:extLst>
                <a:ext uri="{FF2B5EF4-FFF2-40B4-BE49-F238E27FC236}">
                  <a16:creationId xmlns:a16="http://schemas.microsoft.com/office/drawing/2014/main" id="{7ACA21F6-A57A-4843-9A59-89449D819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" y="1416"/>
              <a:ext cx="148" cy="271"/>
            </a:xfrm>
            <a:custGeom>
              <a:avLst/>
              <a:gdLst>
                <a:gd name="T0" fmla="*/ 84 w 100"/>
                <a:gd name="T1" fmla="*/ 181 h 181"/>
                <a:gd name="T2" fmla="*/ 16 w 100"/>
                <a:gd name="T3" fmla="*/ 181 h 181"/>
                <a:gd name="T4" fmla="*/ 0 w 100"/>
                <a:gd name="T5" fmla="*/ 164 h 181"/>
                <a:gd name="T6" fmla="*/ 0 w 100"/>
                <a:gd name="T7" fmla="*/ 16 h 181"/>
                <a:gd name="T8" fmla="*/ 16 w 100"/>
                <a:gd name="T9" fmla="*/ 0 h 181"/>
                <a:gd name="T10" fmla="*/ 84 w 100"/>
                <a:gd name="T11" fmla="*/ 0 h 181"/>
                <a:gd name="T12" fmla="*/ 100 w 100"/>
                <a:gd name="T13" fmla="*/ 16 h 181"/>
                <a:gd name="T14" fmla="*/ 100 w 100"/>
                <a:gd name="T15" fmla="*/ 164 h 181"/>
                <a:gd name="T16" fmla="*/ 84 w 100"/>
                <a:gd name="T1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81">
                  <a:moveTo>
                    <a:pt x="84" y="181"/>
                  </a:moveTo>
                  <a:cubicBezTo>
                    <a:pt x="16" y="181"/>
                    <a:pt x="16" y="181"/>
                    <a:pt x="16" y="181"/>
                  </a:cubicBezTo>
                  <a:cubicBezTo>
                    <a:pt x="7" y="181"/>
                    <a:pt x="0" y="173"/>
                    <a:pt x="0" y="1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0" y="7"/>
                    <a:pt x="100" y="16"/>
                  </a:cubicBezTo>
                  <a:cubicBezTo>
                    <a:pt x="100" y="164"/>
                    <a:pt x="100" y="164"/>
                    <a:pt x="100" y="164"/>
                  </a:cubicBezTo>
                  <a:cubicBezTo>
                    <a:pt x="100" y="173"/>
                    <a:pt x="93" y="181"/>
                    <a:pt x="84" y="181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208">
              <a:extLst>
                <a:ext uri="{FF2B5EF4-FFF2-40B4-BE49-F238E27FC236}">
                  <a16:creationId xmlns:a16="http://schemas.microsoft.com/office/drawing/2014/main" id="{D0322B5F-6374-4094-AFB2-1F0DC0176B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3" y="1460"/>
              <a:ext cx="74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209">
              <a:extLst>
                <a:ext uri="{FF2B5EF4-FFF2-40B4-BE49-F238E27FC236}">
                  <a16:creationId xmlns:a16="http://schemas.microsoft.com/office/drawing/2014/main" id="{DCA6366E-E1CF-4ACE-8BE9-53619484D9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3" y="1503"/>
              <a:ext cx="74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210">
              <a:extLst>
                <a:ext uri="{FF2B5EF4-FFF2-40B4-BE49-F238E27FC236}">
                  <a16:creationId xmlns:a16="http://schemas.microsoft.com/office/drawing/2014/main" id="{E65AC483-9445-4452-A699-2978E06DC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3" y="1548"/>
              <a:ext cx="74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211">
              <a:extLst>
                <a:ext uri="{FF2B5EF4-FFF2-40B4-BE49-F238E27FC236}">
                  <a16:creationId xmlns:a16="http://schemas.microsoft.com/office/drawing/2014/main" id="{CFB9524E-6943-41F0-BF09-D1EDB8A967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3" y="1592"/>
              <a:ext cx="74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212">
              <a:extLst>
                <a:ext uri="{FF2B5EF4-FFF2-40B4-BE49-F238E27FC236}">
                  <a16:creationId xmlns:a16="http://schemas.microsoft.com/office/drawing/2014/main" id="{DA0D1D8F-5A7D-46B5-829C-0D9CE469B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3" y="1636"/>
              <a:ext cx="74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213">
              <a:extLst>
                <a:ext uri="{FF2B5EF4-FFF2-40B4-BE49-F238E27FC236}">
                  <a16:creationId xmlns:a16="http://schemas.microsoft.com/office/drawing/2014/main" id="{BC3F2655-671C-47DD-BCAB-5819DACEA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1416"/>
              <a:ext cx="149" cy="271"/>
            </a:xfrm>
            <a:custGeom>
              <a:avLst/>
              <a:gdLst>
                <a:gd name="T0" fmla="*/ 84 w 100"/>
                <a:gd name="T1" fmla="*/ 181 h 181"/>
                <a:gd name="T2" fmla="*/ 16 w 100"/>
                <a:gd name="T3" fmla="*/ 181 h 181"/>
                <a:gd name="T4" fmla="*/ 0 w 100"/>
                <a:gd name="T5" fmla="*/ 164 h 181"/>
                <a:gd name="T6" fmla="*/ 0 w 100"/>
                <a:gd name="T7" fmla="*/ 16 h 181"/>
                <a:gd name="T8" fmla="*/ 16 w 100"/>
                <a:gd name="T9" fmla="*/ 0 h 181"/>
                <a:gd name="T10" fmla="*/ 84 w 100"/>
                <a:gd name="T11" fmla="*/ 0 h 181"/>
                <a:gd name="T12" fmla="*/ 100 w 100"/>
                <a:gd name="T13" fmla="*/ 16 h 181"/>
                <a:gd name="T14" fmla="*/ 100 w 100"/>
                <a:gd name="T15" fmla="*/ 164 h 181"/>
                <a:gd name="T16" fmla="*/ 84 w 100"/>
                <a:gd name="T17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181">
                  <a:moveTo>
                    <a:pt x="84" y="181"/>
                  </a:moveTo>
                  <a:cubicBezTo>
                    <a:pt x="16" y="181"/>
                    <a:pt x="16" y="181"/>
                    <a:pt x="16" y="181"/>
                  </a:cubicBezTo>
                  <a:cubicBezTo>
                    <a:pt x="7" y="181"/>
                    <a:pt x="0" y="173"/>
                    <a:pt x="0" y="1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93" y="0"/>
                    <a:pt x="100" y="7"/>
                    <a:pt x="100" y="16"/>
                  </a:cubicBezTo>
                  <a:cubicBezTo>
                    <a:pt x="100" y="164"/>
                    <a:pt x="100" y="164"/>
                    <a:pt x="100" y="164"/>
                  </a:cubicBezTo>
                  <a:cubicBezTo>
                    <a:pt x="100" y="173"/>
                    <a:pt x="93" y="181"/>
                    <a:pt x="84" y="181"/>
                  </a:cubicBezTo>
                  <a:close/>
                </a:path>
              </a:pathLst>
            </a:custGeom>
            <a:solidFill>
              <a:srgbClr val="00BC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214">
              <a:extLst>
                <a:ext uri="{FF2B5EF4-FFF2-40B4-BE49-F238E27FC236}">
                  <a16:creationId xmlns:a16="http://schemas.microsoft.com/office/drawing/2014/main" id="{7F240700-5885-4E11-97FF-F4152E8991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" y="1460"/>
              <a:ext cx="74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215">
              <a:extLst>
                <a:ext uri="{FF2B5EF4-FFF2-40B4-BE49-F238E27FC236}">
                  <a16:creationId xmlns:a16="http://schemas.microsoft.com/office/drawing/2014/main" id="{232739F6-9568-4F74-B5D2-5A143BCA30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" y="1503"/>
              <a:ext cx="74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216">
              <a:extLst>
                <a:ext uri="{FF2B5EF4-FFF2-40B4-BE49-F238E27FC236}">
                  <a16:creationId xmlns:a16="http://schemas.microsoft.com/office/drawing/2014/main" id="{98A90107-CA83-41EC-9A6C-81C7F960C7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" y="1548"/>
              <a:ext cx="74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217">
              <a:extLst>
                <a:ext uri="{FF2B5EF4-FFF2-40B4-BE49-F238E27FC236}">
                  <a16:creationId xmlns:a16="http://schemas.microsoft.com/office/drawing/2014/main" id="{9539B572-EC9D-467D-A5B2-C36DC1C5F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" y="1592"/>
              <a:ext cx="74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218">
              <a:extLst>
                <a:ext uri="{FF2B5EF4-FFF2-40B4-BE49-F238E27FC236}">
                  <a16:creationId xmlns:a16="http://schemas.microsoft.com/office/drawing/2014/main" id="{6A47DE67-DB0A-4D9A-ABB1-D7788AD09E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" y="1636"/>
              <a:ext cx="74" cy="0"/>
            </a:xfrm>
            <a:prstGeom prst="line">
              <a:avLst/>
            </a:prstGeom>
            <a:noFill/>
            <a:ln w="20638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98C47506-4647-42AE-93BC-A24B51E34FC7}"/>
              </a:ext>
            </a:extLst>
          </p:cNvPr>
          <p:cNvSpPr txBox="1"/>
          <p:nvPr/>
        </p:nvSpPr>
        <p:spPr>
          <a:xfrm>
            <a:off x="1243847" y="3580684"/>
            <a:ext cx="1472019" cy="287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67">
                <a:solidFill>
                  <a:schemeClr val="tx2"/>
                </a:solidFill>
                <a:latin typeface="+mn-lt"/>
                <a:ea typeface="ＭＳ Ｐゴシック"/>
              </a:rPr>
              <a:t>NC55-24H12F-SE</a:t>
            </a:r>
          </a:p>
        </p:txBody>
      </p:sp>
      <p:pic>
        <p:nvPicPr>
          <p:cNvPr id="74" name="Picture 7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95A53FD-48A8-4899-8A4C-CD695066D3B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2249" y="3814646"/>
            <a:ext cx="1637415" cy="18727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053B3411-4000-43E9-9F95-A3709F9E63B6}"/>
              </a:ext>
            </a:extLst>
          </p:cNvPr>
          <p:cNvSpPr txBox="1"/>
          <p:nvPr/>
        </p:nvSpPr>
        <p:spPr>
          <a:xfrm>
            <a:off x="1178620" y="3979774"/>
            <a:ext cx="1800173" cy="287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67">
                <a:solidFill>
                  <a:schemeClr val="tx2"/>
                </a:solidFill>
                <a:latin typeface="+mn-lt"/>
                <a:ea typeface="ＭＳ Ｐゴシック"/>
              </a:rPr>
              <a:t>NC55-24X100G-SE</a:t>
            </a:r>
          </a:p>
        </p:txBody>
      </p:sp>
      <p:pic>
        <p:nvPicPr>
          <p:cNvPr id="76" name="Picture 76">
            <a:extLst>
              <a:ext uri="{FF2B5EF4-FFF2-40B4-BE49-F238E27FC236}">
                <a16:creationId xmlns:a16="http://schemas.microsoft.com/office/drawing/2014/main" id="{3D44F079-8DBB-4AFE-9446-A9E1DEC5063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2238" y="4209202"/>
            <a:ext cx="1720113" cy="17235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A407F042-BBCC-472E-BA64-FDCFAAB1B1D9}"/>
              </a:ext>
            </a:extLst>
          </p:cNvPr>
          <p:cNvSpPr txBox="1"/>
          <p:nvPr/>
        </p:nvSpPr>
        <p:spPr>
          <a:xfrm>
            <a:off x="1058497" y="4807365"/>
            <a:ext cx="1891415" cy="287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67">
                <a:solidFill>
                  <a:schemeClr val="tx2"/>
                </a:solidFill>
                <a:latin typeface="+mn-lt"/>
                <a:ea typeface="ＭＳ Ｐゴシック"/>
              </a:rPr>
              <a:t>NC55-6x200-DWDM-S</a:t>
            </a:r>
          </a:p>
        </p:txBody>
      </p:sp>
      <p:pic>
        <p:nvPicPr>
          <p:cNvPr id="78" name="Picture 8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19325EE-C7CB-40D6-A958-12F4CCD84D6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35088" y="5023241"/>
            <a:ext cx="1702393" cy="165947"/>
          </a:xfrm>
          <a:prstGeom prst="rect">
            <a:avLst/>
          </a:prstGeom>
        </p:spPr>
      </p:pic>
      <p:pic>
        <p:nvPicPr>
          <p:cNvPr id="85" name="Picture 154" descr="A picture containing text&#10;&#10;Description automatically generated">
            <a:extLst>
              <a:ext uri="{FF2B5EF4-FFF2-40B4-BE49-F238E27FC236}">
                <a16:creationId xmlns:a16="http://schemas.microsoft.com/office/drawing/2014/main" id="{42C9E66B-1BE9-429C-8BE4-DA76F175C6F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26823" y="3985061"/>
            <a:ext cx="1661043" cy="183207"/>
          </a:xfrm>
          <a:prstGeom prst="rect">
            <a:avLst/>
          </a:prstGeom>
        </p:spPr>
      </p:pic>
      <p:sp>
        <p:nvSpPr>
          <p:cNvPr id="155" name="TextBox 154">
            <a:extLst>
              <a:ext uri="{FF2B5EF4-FFF2-40B4-BE49-F238E27FC236}">
                <a16:creationId xmlns:a16="http://schemas.microsoft.com/office/drawing/2014/main" id="{432DCBDF-A340-4899-A13D-1021D2BF1541}"/>
              </a:ext>
            </a:extLst>
          </p:cNvPr>
          <p:cNvSpPr txBox="1"/>
          <p:nvPr/>
        </p:nvSpPr>
        <p:spPr>
          <a:xfrm>
            <a:off x="2860205" y="3686443"/>
            <a:ext cx="16488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67">
                <a:solidFill>
                  <a:schemeClr val="tx2"/>
                </a:solidFill>
                <a:latin typeface="+mn-lt"/>
                <a:ea typeface="ＭＳ Ｐゴシック"/>
              </a:rPr>
              <a:t>NC55-36X100G-A-SE</a:t>
            </a:r>
            <a:r>
              <a:rPr lang="en-US" sz="1600">
                <a:latin typeface="Calibri"/>
                <a:ea typeface="ＭＳ Ｐゴシック"/>
                <a:cs typeface="Calibri"/>
              </a:rPr>
              <a:t>​</a:t>
            </a:r>
            <a:endParaRPr lang="en-US">
              <a:ea typeface="ＭＳ Ｐゴシック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30ACC9C-A7BF-4178-A60A-9258419813E4}"/>
              </a:ext>
            </a:extLst>
          </p:cNvPr>
          <p:cNvSpPr txBox="1"/>
          <p:nvPr/>
        </p:nvSpPr>
        <p:spPr>
          <a:xfrm>
            <a:off x="1223958" y="3193951"/>
            <a:ext cx="1635641" cy="287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67">
                <a:solidFill>
                  <a:schemeClr val="tx2"/>
                </a:solidFill>
                <a:latin typeface="+mn-lt"/>
                <a:ea typeface="ＭＳ Ｐゴシック"/>
              </a:rPr>
              <a:t>NC55-36X100G/-S</a:t>
            </a:r>
          </a:p>
        </p:txBody>
      </p:sp>
      <p:pic>
        <p:nvPicPr>
          <p:cNvPr id="157" name="Picture 157" descr="A picture containing text&#10;&#10;Description automatically generated">
            <a:extLst>
              <a:ext uri="{FF2B5EF4-FFF2-40B4-BE49-F238E27FC236}">
                <a16:creationId xmlns:a16="http://schemas.microsoft.com/office/drawing/2014/main" id="{C4886096-C9E3-4AB7-8B27-ACD17F24E80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12859" y="3407017"/>
            <a:ext cx="1666949" cy="178051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010D7E1F-DD89-495A-B67C-3B441D0B98B8}"/>
              </a:ext>
            </a:extLst>
          </p:cNvPr>
          <p:cNvSpPr txBox="1"/>
          <p:nvPr/>
        </p:nvSpPr>
        <p:spPr>
          <a:xfrm>
            <a:off x="-2242" y="5818153"/>
            <a:ext cx="11306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+mn-lt"/>
                <a:ea typeface="ＭＳ Ｐゴシック"/>
              </a:rPr>
              <a:t>Modular</a:t>
            </a:r>
            <a:endParaRPr lang="en-US" sz="160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49C571FA-1D30-4208-82A0-4882CEB3ED4E}"/>
              </a:ext>
            </a:extLst>
          </p:cNvPr>
          <p:cNvSpPr txBox="1"/>
          <p:nvPr/>
        </p:nvSpPr>
        <p:spPr>
          <a:xfrm>
            <a:off x="-48167" y="3708559"/>
            <a:ext cx="12707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err="1">
                <a:latin typeface="+mn-lt"/>
                <a:ea typeface="ＭＳ Ｐゴシック"/>
              </a:rPr>
              <a:t>Linecards</a:t>
            </a:r>
            <a:endParaRPr lang="en-US" sz="1600" err="1"/>
          </a:p>
        </p:txBody>
      </p:sp>
      <p:pic>
        <p:nvPicPr>
          <p:cNvPr id="62" name="Picture 5">
            <a:extLst>
              <a:ext uri="{FF2B5EF4-FFF2-40B4-BE49-F238E27FC236}">
                <a16:creationId xmlns:a16="http://schemas.microsoft.com/office/drawing/2014/main" id="{F4BCB3FE-3F49-4A03-9A7A-09AB99B9241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71647" y="4446651"/>
            <a:ext cx="2325703" cy="33232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9ED4D08E-BD58-D545-87D4-73F6D1C89993}"/>
              </a:ext>
            </a:extLst>
          </p:cNvPr>
          <p:cNvGrpSpPr/>
          <p:nvPr/>
        </p:nvGrpSpPr>
        <p:grpSpPr>
          <a:xfrm>
            <a:off x="75201" y="1584402"/>
            <a:ext cx="10779389" cy="1254349"/>
            <a:chOff x="40341" y="1107110"/>
            <a:chExt cx="8084543" cy="940762"/>
          </a:xfrm>
        </p:grpSpPr>
        <p:sp>
          <p:nvSpPr>
            <p:cNvPr id="68" name="TextBox 67"/>
            <p:cNvSpPr txBox="1"/>
            <p:nvPr/>
          </p:nvSpPr>
          <p:spPr>
            <a:xfrm>
              <a:off x="2085325" y="1447724"/>
              <a:ext cx="1003400" cy="215492"/>
            </a:xfrm>
            <a:prstGeom prst="rect">
              <a:avLst/>
            </a:prstGeom>
            <a:noFill/>
          </p:spPr>
          <p:txBody>
            <a:bodyPr wrap="none" lIns="121920" tIns="60960" rIns="121920" bIns="60960" rtlCol="0" anchor="t">
              <a:spAutoFit/>
            </a:bodyPr>
            <a:lstStyle/>
            <a:p>
              <a:pPr defTabSz="609570">
                <a:defRPr/>
              </a:pPr>
              <a:r>
                <a:rPr lang="en-US" sz="1067">
                  <a:solidFill>
                    <a:schemeClr val="tx2"/>
                  </a:solidFill>
                  <a:latin typeface="+mn-lt"/>
                  <a:ea typeface="ＭＳ Ｐゴシック"/>
                </a:rPr>
                <a:t>NCS 55A1-36H-S/SE</a:t>
              </a:r>
              <a:endParaRPr lang="en-US" sz="1067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257076" y="1727342"/>
              <a:ext cx="742030" cy="1924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570">
                <a:defRPr/>
              </a:pPr>
              <a:r>
                <a:rPr lang="en-US" sz="1067">
                  <a:solidFill>
                    <a:schemeClr val="tx2"/>
                  </a:solidFill>
                  <a:latin typeface="+mn-lt"/>
                </a:rPr>
                <a:t>NCS 55A1-24H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17A0B5-68A7-485B-B9B2-1225A2AA75B8}"/>
                </a:ext>
              </a:extLst>
            </p:cNvPr>
            <p:cNvSpPr txBox="1"/>
            <p:nvPr/>
          </p:nvSpPr>
          <p:spPr>
            <a:xfrm>
              <a:off x="6402764" y="1143064"/>
              <a:ext cx="1722120" cy="21549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50" b="1">
                  <a:latin typeface="+mn-lt"/>
                  <a:ea typeface="ＭＳ Ｐゴシック"/>
                </a:rPr>
                <a:t>NCS-57C3-MOD/SE</a:t>
              </a:r>
              <a:endParaRPr lang="en-US" sz="1050">
                <a:ea typeface="ＭＳ Ｐゴシック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007993" y="1110853"/>
              <a:ext cx="719668" cy="215492"/>
            </a:xfrm>
            <a:prstGeom prst="rect">
              <a:avLst/>
            </a:prstGeom>
            <a:noFill/>
          </p:spPr>
          <p:txBody>
            <a:bodyPr wrap="none" lIns="121920" tIns="60960" rIns="121920" bIns="60960" rtlCol="0" anchor="t">
              <a:spAutoFit/>
            </a:bodyPr>
            <a:lstStyle/>
            <a:p>
              <a:pPr algn="ctr" defTabSz="609570">
                <a:defRPr/>
              </a:pPr>
              <a:r>
                <a:rPr lang="en-US" sz="1067">
                  <a:solidFill>
                    <a:schemeClr val="tx2"/>
                  </a:solidFill>
                  <a:latin typeface="+mn-lt"/>
                  <a:ea typeface="ＭＳ Ｐゴシック"/>
                </a:rPr>
                <a:t>NCS 5502/SE</a:t>
              </a:r>
              <a:endParaRPr lang="en-US" sz="1067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990448" y="1519123"/>
              <a:ext cx="719668" cy="215492"/>
            </a:xfrm>
            <a:prstGeom prst="rect">
              <a:avLst/>
            </a:prstGeom>
            <a:noFill/>
          </p:spPr>
          <p:txBody>
            <a:bodyPr wrap="none" lIns="121920" tIns="60960" rIns="121920" bIns="60960" rtlCol="0" anchor="t">
              <a:spAutoFit/>
            </a:bodyPr>
            <a:lstStyle/>
            <a:p>
              <a:pPr algn="ctr" defTabSz="609570">
                <a:defRPr/>
              </a:pPr>
              <a:r>
                <a:rPr lang="en-US" sz="1067">
                  <a:solidFill>
                    <a:schemeClr val="tx2"/>
                  </a:solidFill>
                  <a:latin typeface="+mn-lt"/>
                  <a:ea typeface="ＭＳ Ｐゴシック"/>
                </a:rPr>
                <a:t>NCS 5501/SE</a:t>
              </a:r>
              <a:endParaRPr lang="en-US" sz="1067">
                <a:solidFill>
                  <a:schemeClr val="tx2"/>
                </a:solidFill>
                <a:latin typeface="+mn-lt"/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291" y="1236487"/>
              <a:ext cx="1047573" cy="245347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3238779" y="1107110"/>
              <a:ext cx="1630123" cy="215492"/>
            </a:xfrm>
            <a:prstGeom prst="rect">
              <a:avLst/>
            </a:prstGeom>
            <a:noFill/>
          </p:spPr>
          <p:txBody>
            <a:bodyPr wrap="square" lIns="121920" tIns="60960" rIns="121920" bIns="60960" rtlCol="0" anchor="t">
              <a:spAutoFit/>
            </a:bodyPr>
            <a:lstStyle/>
            <a:p>
              <a:pPr algn="ctr" defTabSz="609570">
                <a:defRPr/>
              </a:pPr>
              <a:r>
                <a:rPr lang="en-US" sz="1067">
                  <a:solidFill>
                    <a:schemeClr val="tx2"/>
                  </a:solidFill>
                  <a:latin typeface="+mn-lt"/>
                  <a:ea typeface="ＭＳ Ｐゴシック"/>
                </a:rPr>
                <a:t>NCS 55A2-MOD-S/SE/HD/HX</a:t>
              </a:r>
              <a:endParaRPr lang="en-US" sz="1067">
                <a:solidFill>
                  <a:schemeClr val="tx2"/>
                </a:solidFill>
                <a:latin typeface="+mn-lt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E110595-88A8-B542-8B47-91E8EA17895C}"/>
                </a:ext>
              </a:extLst>
            </p:cNvPr>
            <p:cNvSpPr txBox="1"/>
            <p:nvPr/>
          </p:nvSpPr>
          <p:spPr>
            <a:xfrm>
              <a:off x="5066068" y="1161125"/>
              <a:ext cx="1109198" cy="215492"/>
            </a:xfrm>
            <a:prstGeom prst="rect">
              <a:avLst/>
            </a:prstGeom>
            <a:noFill/>
          </p:spPr>
          <p:txBody>
            <a:bodyPr wrap="none" lIns="121920" tIns="60960" rIns="121920" bIns="60960" rtlCol="0" anchor="t">
              <a:spAutoFit/>
            </a:bodyPr>
            <a:lstStyle/>
            <a:p>
              <a:pPr defTabSz="609570">
                <a:defRPr/>
              </a:pPr>
              <a:r>
                <a:rPr lang="en-US" sz="1067" b="1">
                  <a:latin typeface="+mn-lt"/>
                  <a:ea typeface="ＭＳ Ｐゴシック"/>
                  <a:cs typeface="Arial"/>
                </a:rPr>
                <a:t>NCS-57B1-6D24/5DSE</a:t>
              </a:r>
              <a:endParaRPr lang="en-US" sz="1067">
                <a:latin typeface="+mn-lt"/>
              </a:endParaRPr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B3E7ECEF-CA4F-FE47-8167-F46708EC2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2127616" y="1899730"/>
              <a:ext cx="1161663" cy="14814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CE4336-5498-4350-BA99-41EA589DA249}"/>
                </a:ext>
              </a:extLst>
            </p:cNvPr>
            <p:cNvSpPr txBox="1"/>
            <p:nvPr/>
          </p:nvSpPr>
          <p:spPr>
            <a:xfrm>
              <a:off x="2196345" y="1122814"/>
              <a:ext cx="1265359" cy="21549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67">
                  <a:solidFill>
                    <a:schemeClr val="tx2"/>
                  </a:solidFill>
                  <a:latin typeface="+mn-lt"/>
                  <a:ea typeface="ＭＳ Ｐゴシック"/>
                </a:rPr>
                <a:t>NCS-55A1-48Q6H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7252FD3-DA60-4BFB-8C33-F797B0730AC2}"/>
                </a:ext>
              </a:extLst>
            </p:cNvPr>
            <p:cNvSpPr txBox="1"/>
            <p:nvPr/>
          </p:nvSpPr>
          <p:spPr>
            <a:xfrm>
              <a:off x="3431108" y="1581549"/>
              <a:ext cx="1404636" cy="21549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067">
                  <a:solidFill>
                    <a:schemeClr val="tx2"/>
                  </a:solidFill>
                  <a:latin typeface="+mn-lt"/>
                  <a:ea typeface="ＭＳ Ｐゴシック"/>
                </a:rPr>
                <a:t>NCS-55A1-24Q6H-S/SS</a:t>
              </a:r>
              <a:endParaRPr lang="en-IN" sz="1067">
                <a:solidFill>
                  <a:schemeClr val="tx2"/>
                </a:solidFill>
                <a:latin typeface="+mn-lt"/>
                <a:ea typeface="ＭＳ Ｐゴシック"/>
              </a:endParaRPr>
            </a:p>
          </p:txBody>
        </p:sp>
        <p:pic>
          <p:nvPicPr>
            <p:cNvPr id="5" name="Picture 4" descr="A picture containing text, computer, accordion&#10;&#10;Description automatically generated">
              <a:extLst>
                <a:ext uri="{FF2B5EF4-FFF2-40B4-BE49-F238E27FC236}">
                  <a16:creationId xmlns:a16="http://schemas.microsoft.com/office/drawing/2014/main" id="{A933B45C-867D-40D3-89C1-CD7A09735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579834" y="1315577"/>
              <a:ext cx="1338092" cy="424178"/>
            </a:xfrm>
            <a:prstGeom prst="rect">
              <a:avLst/>
            </a:prstGeom>
          </p:spPr>
        </p:pic>
        <p:pic>
          <p:nvPicPr>
            <p:cNvPr id="38" name="Picture 42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C53BB0D1-35AE-4941-8525-695474B77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93988" y="1666574"/>
              <a:ext cx="1039598" cy="195534"/>
            </a:xfrm>
            <a:prstGeom prst="rect">
              <a:avLst/>
            </a:prstGeom>
          </p:spPr>
        </p:pic>
        <p:pic>
          <p:nvPicPr>
            <p:cNvPr id="43" name="Picture 4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16EED76-44AA-4CB4-9620-EB3EED4F8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407513" y="1732853"/>
              <a:ext cx="1258894" cy="164823"/>
            </a:xfrm>
            <a:prstGeom prst="rect">
              <a:avLst/>
            </a:prstGeom>
          </p:spPr>
        </p:pic>
        <p:pic>
          <p:nvPicPr>
            <p:cNvPr id="45" name="Picture 45" descr="A picture containing text, computer&#10;&#10;Description automatically generated">
              <a:extLst>
                <a:ext uri="{FF2B5EF4-FFF2-40B4-BE49-F238E27FC236}">
                  <a16:creationId xmlns:a16="http://schemas.microsoft.com/office/drawing/2014/main" id="{B9B4337F-893B-405F-972C-B0D7BA091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434916" y="1285687"/>
              <a:ext cx="1230630" cy="235001"/>
            </a:xfrm>
            <a:prstGeom prst="rect">
              <a:avLst/>
            </a:prstGeom>
          </p:spPr>
        </p:pic>
        <p:pic>
          <p:nvPicPr>
            <p:cNvPr id="46" name="Picture 46">
              <a:extLst>
                <a:ext uri="{FF2B5EF4-FFF2-40B4-BE49-F238E27FC236}">
                  <a16:creationId xmlns:a16="http://schemas.microsoft.com/office/drawing/2014/main" id="{467A3356-1DC3-45C5-9F86-27A122A08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117937" y="1294654"/>
              <a:ext cx="1146810" cy="144590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06DC55F-FB15-4DE8-B242-A8F065BC16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7879" y="1287322"/>
              <a:ext cx="476009" cy="415962"/>
              <a:chOff x="6146801" y="2133602"/>
              <a:chExt cx="644525" cy="566738"/>
            </a:xfrm>
          </p:grpSpPr>
          <p:sp>
            <p:nvSpPr>
              <p:cNvPr id="88" name="Freeform 278">
                <a:extLst>
                  <a:ext uri="{FF2B5EF4-FFF2-40B4-BE49-F238E27FC236}">
                    <a16:creationId xmlns:a16="http://schemas.microsoft.com/office/drawing/2014/main" id="{EA4A528F-3259-4FDE-81A4-78C27C506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2482852"/>
                <a:ext cx="644525" cy="103188"/>
              </a:xfrm>
              <a:custGeom>
                <a:avLst/>
                <a:gdLst>
                  <a:gd name="T0" fmla="*/ 387 w 387"/>
                  <a:gd name="T1" fmla="*/ 10 h 62"/>
                  <a:gd name="T2" fmla="*/ 387 w 387"/>
                  <a:gd name="T3" fmla="*/ 52 h 62"/>
                  <a:gd name="T4" fmla="*/ 376 w 387"/>
                  <a:gd name="T5" fmla="*/ 62 h 62"/>
                  <a:gd name="T6" fmla="*/ 11 w 387"/>
                  <a:gd name="T7" fmla="*/ 62 h 62"/>
                  <a:gd name="T8" fmla="*/ 0 w 387"/>
                  <a:gd name="T9" fmla="*/ 52 h 62"/>
                  <a:gd name="T10" fmla="*/ 0 w 387"/>
                  <a:gd name="T11" fmla="*/ 10 h 62"/>
                  <a:gd name="T12" fmla="*/ 11 w 387"/>
                  <a:gd name="T13" fmla="*/ 0 h 62"/>
                  <a:gd name="T14" fmla="*/ 376 w 387"/>
                  <a:gd name="T15" fmla="*/ 0 h 62"/>
                  <a:gd name="T16" fmla="*/ 387 w 387"/>
                  <a:gd name="T17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62">
                    <a:moveTo>
                      <a:pt x="387" y="10"/>
                    </a:moveTo>
                    <a:cubicBezTo>
                      <a:pt x="387" y="52"/>
                      <a:pt x="387" y="52"/>
                      <a:pt x="387" y="52"/>
                    </a:cubicBezTo>
                    <a:cubicBezTo>
                      <a:pt x="387" y="57"/>
                      <a:pt x="382" y="62"/>
                      <a:pt x="376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5" y="62"/>
                      <a:pt x="0" y="57"/>
                      <a:pt x="0" y="5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376" y="0"/>
                      <a:pt x="376" y="0"/>
                      <a:pt x="376" y="0"/>
                    </a:cubicBezTo>
                    <a:cubicBezTo>
                      <a:pt x="382" y="0"/>
                      <a:pt x="387" y="5"/>
                      <a:pt x="387" y="1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89" name="Line 279">
                <a:extLst>
                  <a:ext uri="{FF2B5EF4-FFF2-40B4-BE49-F238E27FC236}">
                    <a16:creationId xmlns:a16="http://schemas.microsoft.com/office/drawing/2014/main" id="{251E3B75-7EFA-4DF4-9594-B79BEB8118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6964" y="2508252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91" name="Line 280">
                <a:extLst>
                  <a:ext uri="{FF2B5EF4-FFF2-40B4-BE49-F238E27FC236}">
                    <a16:creationId xmlns:a16="http://schemas.microsoft.com/office/drawing/2014/main" id="{B8BF6153-E7C7-40F1-A463-5482D2175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126" y="2508252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92" name="Line 281">
                <a:extLst>
                  <a:ext uri="{FF2B5EF4-FFF2-40B4-BE49-F238E27FC236}">
                    <a16:creationId xmlns:a16="http://schemas.microsoft.com/office/drawing/2014/main" id="{63782E16-C9F4-4F5B-9100-37F09FE975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8876" y="2508252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99" name="Line 282">
                <a:extLst>
                  <a:ext uri="{FF2B5EF4-FFF2-40B4-BE49-F238E27FC236}">
                    <a16:creationId xmlns:a16="http://schemas.microsoft.com/office/drawing/2014/main" id="{8E2CF806-C0B8-4EBD-A6C5-64306E4510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7451" y="2508252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00" name="Line 283">
                <a:extLst>
                  <a:ext uri="{FF2B5EF4-FFF2-40B4-BE49-F238E27FC236}">
                    <a16:creationId xmlns:a16="http://schemas.microsoft.com/office/drawing/2014/main" id="{3B39F07F-E8D3-43EE-A26A-2445704ABB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7614" y="2508252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02" name="Freeform 284">
                <a:extLst>
                  <a:ext uri="{FF2B5EF4-FFF2-40B4-BE49-F238E27FC236}">
                    <a16:creationId xmlns:a16="http://schemas.microsoft.com/office/drawing/2014/main" id="{AEA2CF5F-1632-48B5-8BB9-F774F4A49B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2598740"/>
                <a:ext cx="644525" cy="101600"/>
              </a:xfrm>
              <a:custGeom>
                <a:avLst/>
                <a:gdLst>
                  <a:gd name="T0" fmla="*/ 387 w 387"/>
                  <a:gd name="T1" fmla="*/ 10 h 61"/>
                  <a:gd name="T2" fmla="*/ 387 w 387"/>
                  <a:gd name="T3" fmla="*/ 51 h 61"/>
                  <a:gd name="T4" fmla="*/ 376 w 387"/>
                  <a:gd name="T5" fmla="*/ 61 h 61"/>
                  <a:gd name="T6" fmla="*/ 11 w 387"/>
                  <a:gd name="T7" fmla="*/ 61 h 61"/>
                  <a:gd name="T8" fmla="*/ 0 w 387"/>
                  <a:gd name="T9" fmla="*/ 51 h 61"/>
                  <a:gd name="T10" fmla="*/ 0 w 387"/>
                  <a:gd name="T11" fmla="*/ 10 h 61"/>
                  <a:gd name="T12" fmla="*/ 11 w 387"/>
                  <a:gd name="T13" fmla="*/ 0 h 61"/>
                  <a:gd name="T14" fmla="*/ 376 w 387"/>
                  <a:gd name="T15" fmla="*/ 0 h 61"/>
                  <a:gd name="T16" fmla="*/ 387 w 387"/>
                  <a:gd name="T17" fmla="*/ 1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61">
                    <a:moveTo>
                      <a:pt x="387" y="10"/>
                    </a:moveTo>
                    <a:cubicBezTo>
                      <a:pt x="387" y="51"/>
                      <a:pt x="387" y="51"/>
                      <a:pt x="387" y="51"/>
                    </a:cubicBezTo>
                    <a:cubicBezTo>
                      <a:pt x="387" y="57"/>
                      <a:pt x="382" y="61"/>
                      <a:pt x="376" y="61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5" y="61"/>
                      <a:pt x="0" y="57"/>
                      <a:pt x="0" y="5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376" y="0"/>
                      <a:pt x="376" y="0"/>
                      <a:pt x="376" y="0"/>
                    </a:cubicBezTo>
                    <a:cubicBezTo>
                      <a:pt x="382" y="0"/>
                      <a:pt x="387" y="4"/>
                      <a:pt x="3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03" name="Line 285">
                <a:extLst>
                  <a:ext uri="{FF2B5EF4-FFF2-40B4-BE49-F238E27FC236}">
                    <a16:creationId xmlns:a16="http://schemas.microsoft.com/office/drawing/2014/main" id="{1E4559C2-A618-48A8-B151-0619576D0E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6964" y="262414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04" name="Line 286">
                <a:extLst>
                  <a:ext uri="{FF2B5EF4-FFF2-40B4-BE49-F238E27FC236}">
                    <a16:creationId xmlns:a16="http://schemas.microsoft.com/office/drawing/2014/main" id="{0A93D3D3-0A21-4AD7-B661-18794E8B43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126" y="262414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05" name="Line 287">
                <a:extLst>
                  <a:ext uri="{FF2B5EF4-FFF2-40B4-BE49-F238E27FC236}">
                    <a16:creationId xmlns:a16="http://schemas.microsoft.com/office/drawing/2014/main" id="{FBF7CFBB-7406-4A01-94A5-C166E8D219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8876" y="262414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06" name="Line 288">
                <a:extLst>
                  <a:ext uri="{FF2B5EF4-FFF2-40B4-BE49-F238E27FC236}">
                    <a16:creationId xmlns:a16="http://schemas.microsoft.com/office/drawing/2014/main" id="{B8C75E12-82AC-4444-8339-A64DC5E8CF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7451" y="262414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07" name="Line 289">
                <a:extLst>
                  <a:ext uri="{FF2B5EF4-FFF2-40B4-BE49-F238E27FC236}">
                    <a16:creationId xmlns:a16="http://schemas.microsoft.com/office/drawing/2014/main" id="{3203CB6A-6BA3-4F68-B615-76B4D545CA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7614" y="262414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08" name="Freeform 290">
                <a:extLst>
                  <a:ext uri="{FF2B5EF4-FFF2-40B4-BE49-F238E27FC236}">
                    <a16:creationId xmlns:a16="http://schemas.microsoft.com/office/drawing/2014/main" id="{7917E828-3727-47AD-95BF-A112E6EFF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2133602"/>
                <a:ext cx="644525" cy="103188"/>
              </a:xfrm>
              <a:custGeom>
                <a:avLst/>
                <a:gdLst>
                  <a:gd name="T0" fmla="*/ 387 w 387"/>
                  <a:gd name="T1" fmla="*/ 11 h 62"/>
                  <a:gd name="T2" fmla="*/ 387 w 387"/>
                  <a:gd name="T3" fmla="*/ 52 h 62"/>
                  <a:gd name="T4" fmla="*/ 376 w 387"/>
                  <a:gd name="T5" fmla="*/ 62 h 62"/>
                  <a:gd name="T6" fmla="*/ 11 w 387"/>
                  <a:gd name="T7" fmla="*/ 62 h 62"/>
                  <a:gd name="T8" fmla="*/ 0 w 387"/>
                  <a:gd name="T9" fmla="*/ 52 h 62"/>
                  <a:gd name="T10" fmla="*/ 0 w 387"/>
                  <a:gd name="T11" fmla="*/ 11 h 62"/>
                  <a:gd name="T12" fmla="*/ 11 w 387"/>
                  <a:gd name="T13" fmla="*/ 0 h 62"/>
                  <a:gd name="T14" fmla="*/ 376 w 387"/>
                  <a:gd name="T15" fmla="*/ 0 h 62"/>
                  <a:gd name="T16" fmla="*/ 387 w 387"/>
                  <a:gd name="T17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62">
                    <a:moveTo>
                      <a:pt x="387" y="11"/>
                    </a:moveTo>
                    <a:cubicBezTo>
                      <a:pt x="387" y="52"/>
                      <a:pt x="387" y="52"/>
                      <a:pt x="387" y="52"/>
                    </a:cubicBezTo>
                    <a:cubicBezTo>
                      <a:pt x="387" y="57"/>
                      <a:pt x="382" y="62"/>
                      <a:pt x="376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5" y="62"/>
                      <a:pt x="0" y="57"/>
                      <a:pt x="0" y="5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376" y="0"/>
                      <a:pt x="376" y="0"/>
                      <a:pt x="376" y="0"/>
                    </a:cubicBezTo>
                    <a:cubicBezTo>
                      <a:pt x="382" y="0"/>
                      <a:pt x="387" y="5"/>
                      <a:pt x="387" y="11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09" name="Line 291">
                <a:extLst>
                  <a:ext uri="{FF2B5EF4-FFF2-40B4-BE49-F238E27FC236}">
                    <a16:creationId xmlns:a16="http://schemas.microsoft.com/office/drawing/2014/main" id="{3BDF3937-0392-45C2-AB7F-53FE72BAAC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6964" y="216059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11" name="Line 292">
                <a:extLst>
                  <a:ext uri="{FF2B5EF4-FFF2-40B4-BE49-F238E27FC236}">
                    <a16:creationId xmlns:a16="http://schemas.microsoft.com/office/drawing/2014/main" id="{9CC3B87D-F88E-4B24-A363-729F646A24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126" y="216059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12" name="Line 293">
                <a:extLst>
                  <a:ext uri="{FF2B5EF4-FFF2-40B4-BE49-F238E27FC236}">
                    <a16:creationId xmlns:a16="http://schemas.microsoft.com/office/drawing/2014/main" id="{715F61DE-7A47-41F4-8CAD-78DB41857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8876" y="216059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13" name="Line 294">
                <a:extLst>
                  <a:ext uri="{FF2B5EF4-FFF2-40B4-BE49-F238E27FC236}">
                    <a16:creationId xmlns:a16="http://schemas.microsoft.com/office/drawing/2014/main" id="{5443A457-5153-4239-8162-D2A600950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7451" y="216059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14" name="Line 295">
                <a:extLst>
                  <a:ext uri="{FF2B5EF4-FFF2-40B4-BE49-F238E27FC236}">
                    <a16:creationId xmlns:a16="http://schemas.microsoft.com/office/drawing/2014/main" id="{B91FE7BC-3481-4BFA-AF4B-92D2FED129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7614" y="2160590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15" name="Freeform 296">
                <a:extLst>
                  <a:ext uri="{FF2B5EF4-FFF2-40B4-BE49-F238E27FC236}">
                    <a16:creationId xmlns:a16="http://schemas.microsoft.com/office/drawing/2014/main" id="{83A3897C-A9B0-4FF2-AF2B-1EDB968DC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2365377"/>
                <a:ext cx="644525" cy="103188"/>
              </a:xfrm>
              <a:custGeom>
                <a:avLst/>
                <a:gdLst>
                  <a:gd name="T0" fmla="*/ 387 w 387"/>
                  <a:gd name="T1" fmla="*/ 11 h 62"/>
                  <a:gd name="T2" fmla="*/ 387 w 387"/>
                  <a:gd name="T3" fmla="*/ 52 h 62"/>
                  <a:gd name="T4" fmla="*/ 376 w 387"/>
                  <a:gd name="T5" fmla="*/ 62 h 62"/>
                  <a:gd name="T6" fmla="*/ 11 w 387"/>
                  <a:gd name="T7" fmla="*/ 62 h 62"/>
                  <a:gd name="T8" fmla="*/ 0 w 387"/>
                  <a:gd name="T9" fmla="*/ 52 h 62"/>
                  <a:gd name="T10" fmla="*/ 0 w 387"/>
                  <a:gd name="T11" fmla="*/ 11 h 62"/>
                  <a:gd name="T12" fmla="*/ 11 w 387"/>
                  <a:gd name="T13" fmla="*/ 0 h 62"/>
                  <a:gd name="T14" fmla="*/ 376 w 387"/>
                  <a:gd name="T15" fmla="*/ 0 h 62"/>
                  <a:gd name="T16" fmla="*/ 387 w 387"/>
                  <a:gd name="T17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62">
                    <a:moveTo>
                      <a:pt x="387" y="11"/>
                    </a:moveTo>
                    <a:cubicBezTo>
                      <a:pt x="387" y="52"/>
                      <a:pt x="387" y="52"/>
                      <a:pt x="387" y="52"/>
                    </a:cubicBezTo>
                    <a:cubicBezTo>
                      <a:pt x="387" y="58"/>
                      <a:pt x="382" y="62"/>
                      <a:pt x="376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5" y="62"/>
                      <a:pt x="0" y="58"/>
                      <a:pt x="0" y="5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376" y="0"/>
                      <a:pt x="376" y="0"/>
                      <a:pt x="376" y="0"/>
                    </a:cubicBezTo>
                    <a:cubicBezTo>
                      <a:pt x="382" y="0"/>
                      <a:pt x="387" y="5"/>
                      <a:pt x="387" y="11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16" name="Line 297">
                <a:extLst>
                  <a:ext uri="{FF2B5EF4-FFF2-40B4-BE49-F238E27FC236}">
                    <a16:creationId xmlns:a16="http://schemas.microsoft.com/office/drawing/2014/main" id="{9F06D036-FFD1-499D-A67A-FB3047501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6964" y="2392365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17" name="Line 298">
                <a:extLst>
                  <a:ext uri="{FF2B5EF4-FFF2-40B4-BE49-F238E27FC236}">
                    <a16:creationId xmlns:a16="http://schemas.microsoft.com/office/drawing/2014/main" id="{D2B37CC3-5F97-42B8-988C-0B13BCFDDE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126" y="2392365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18" name="Line 299">
                <a:extLst>
                  <a:ext uri="{FF2B5EF4-FFF2-40B4-BE49-F238E27FC236}">
                    <a16:creationId xmlns:a16="http://schemas.microsoft.com/office/drawing/2014/main" id="{B6800DD9-DD63-48C5-9494-B00375A39B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8876" y="2392365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19" name="Line 300">
                <a:extLst>
                  <a:ext uri="{FF2B5EF4-FFF2-40B4-BE49-F238E27FC236}">
                    <a16:creationId xmlns:a16="http://schemas.microsoft.com/office/drawing/2014/main" id="{A766E4F5-D5D9-43E1-BC54-EFA810275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7451" y="2392365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20" name="Line 301">
                <a:extLst>
                  <a:ext uri="{FF2B5EF4-FFF2-40B4-BE49-F238E27FC236}">
                    <a16:creationId xmlns:a16="http://schemas.microsoft.com/office/drawing/2014/main" id="{8633F3EB-902C-4B80-86D9-FE578D6E6C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7614" y="2392365"/>
                <a:ext cx="0" cy="50800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21" name="Freeform 302">
                <a:extLst>
                  <a:ext uri="{FF2B5EF4-FFF2-40B4-BE49-F238E27FC236}">
                    <a16:creationId xmlns:a16="http://schemas.microsoft.com/office/drawing/2014/main" id="{D29E8575-1936-463F-9864-E6F173078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6801" y="2251077"/>
                <a:ext cx="644525" cy="103188"/>
              </a:xfrm>
              <a:custGeom>
                <a:avLst/>
                <a:gdLst>
                  <a:gd name="T0" fmla="*/ 387 w 387"/>
                  <a:gd name="T1" fmla="*/ 10 h 62"/>
                  <a:gd name="T2" fmla="*/ 387 w 387"/>
                  <a:gd name="T3" fmla="*/ 51 h 62"/>
                  <a:gd name="T4" fmla="*/ 376 w 387"/>
                  <a:gd name="T5" fmla="*/ 62 h 62"/>
                  <a:gd name="T6" fmla="*/ 11 w 387"/>
                  <a:gd name="T7" fmla="*/ 62 h 62"/>
                  <a:gd name="T8" fmla="*/ 0 w 387"/>
                  <a:gd name="T9" fmla="*/ 51 h 62"/>
                  <a:gd name="T10" fmla="*/ 0 w 387"/>
                  <a:gd name="T11" fmla="*/ 10 h 62"/>
                  <a:gd name="T12" fmla="*/ 11 w 387"/>
                  <a:gd name="T13" fmla="*/ 0 h 62"/>
                  <a:gd name="T14" fmla="*/ 376 w 387"/>
                  <a:gd name="T15" fmla="*/ 0 h 62"/>
                  <a:gd name="T16" fmla="*/ 387 w 387"/>
                  <a:gd name="T17" fmla="*/ 1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7" h="62">
                    <a:moveTo>
                      <a:pt x="387" y="10"/>
                    </a:moveTo>
                    <a:cubicBezTo>
                      <a:pt x="387" y="51"/>
                      <a:pt x="387" y="51"/>
                      <a:pt x="387" y="51"/>
                    </a:cubicBezTo>
                    <a:cubicBezTo>
                      <a:pt x="387" y="57"/>
                      <a:pt x="382" y="62"/>
                      <a:pt x="376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5" y="62"/>
                      <a:pt x="0" y="57"/>
                      <a:pt x="0" y="5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376" y="0"/>
                      <a:pt x="376" y="0"/>
                      <a:pt x="376" y="0"/>
                    </a:cubicBezTo>
                    <a:cubicBezTo>
                      <a:pt x="382" y="0"/>
                      <a:pt x="387" y="4"/>
                      <a:pt x="387" y="1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22" name="Line 303">
                <a:extLst>
                  <a:ext uri="{FF2B5EF4-FFF2-40B4-BE49-F238E27FC236}">
                    <a16:creationId xmlns:a16="http://schemas.microsoft.com/office/drawing/2014/main" id="{6732D054-5D41-40D2-947C-DBAC8336A4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76964" y="2274890"/>
                <a:ext cx="0" cy="52388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23" name="Line 304">
                <a:extLst>
                  <a:ext uri="{FF2B5EF4-FFF2-40B4-BE49-F238E27FC236}">
                    <a16:creationId xmlns:a16="http://schemas.microsoft.com/office/drawing/2014/main" id="{0EAF6F03-EBCD-4AA4-8FEE-C0D7827CC1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07126" y="2274890"/>
                <a:ext cx="0" cy="52388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24" name="Line 305">
                <a:extLst>
                  <a:ext uri="{FF2B5EF4-FFF2-40B4-BE49-F238E27FC236}">
                    <a16:creationId xmlns:a16="http://schemas.microsoft.com/office/drawing/2014/main" id="{61A6EBF2-607F-4C42-8CAF-E3A7A20CC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38876" y="2274890"/>
                <a:ext cx="0" cy="52388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25" name="Line 306">
                <a:extLst>
                  <a:ext uri="{FF2B5EF4-FFF2-40B4-BE49-F238E27FC236}">
                    <a16:creationId xmlns:a16="http://schemas.microsoft.com/office/drawing/2014/main" id="{FAFEE051-2231-438F-8C3F-F60D3F90E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67451" y="2274890"/>
                <a:ext cx="0" cy="52388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  <p:sp>
            <p:nvSpPr>
              <p:cNvPr id="126" name="Line 307">
                <a:extLst>
                  <a:ext uri="{FF2B5EF4-FFF2-40B4-BE49-F238E27FC236}">
                    <a16:creationId xmlns:a16="http://schemas.microsoft.com/office/drawing/2014/main" id="{165A89EF-7776-4B46-885A-E071AAE015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297614" y="2274890"/>
                <a:ext cx="0" cy="52388"/>
              </a:xfrm>
              <a:prstGeom prst="line">
                <a:avLst/>
              </a:prstGeom>
              <a:noFill/>
              <a:ln w="11113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067">
                  <a:solidFill>
                    <a:srgbClr val="282828"/>
                  </a:solidFill>
                </a:endParaRPr>
              </a:p>
            </p:txBody>
          </p:sp>
        </p:grp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85F5D4B5-3D19-4B85-8DF3-A5C4F01068E1}"/>
                </a:ext>
              </a:extLst>
            </p:cNvPr>
            <p:cNvSpPr txBox="1"/>
            <p:nvPr/>
          </p:nvSpPr>
          <p:spPr>
            <a:xfrm>
              <a:off x="40341" y="1691808"/>
              <a:ext cx="700929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latin typeface="+mn-lt"/>
                  <a:ea typeface="ＭＳ Ｐゴシック"/>
                </a:rPr>
                <a:t>Fixed</a:t>
              </a:r>
              <a:endParaRPr lang="en-US"/>
            </a:p>
          </p:txBody>
        </p:sp>
        <p:pic>
          <p:nvPicPr>
            <p:cNvPr id="162" name="Picture 1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027F1DD-2E3D-4F0C-9C9E-CC5A1ED91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083776" y="1615929"/>
              <a:ext cx="1213340" cy="148786"/>
            </a:xfrm>
            <a:prstGeom prst="rect">
              <a:avLst/>
            </a:prstGeom>
          </p:spPr>
        </p:pic>
        <p:pic>
          <p:nvPicPr>
            <p:cNvPr id="64" name="Picture 6" descr="A picture containing text, guitar&#10;&#10;Description automatically generated">
              <a:extLst>
                <a:ext uri="{FF2B5EF4-FFF2-40B4-BE49-F238E27FC236}">
                  <a16:creationId xmlns:a16="http://schemas.microsoft.com/office/drawing/2014/main" id="{2506F3A7-81BC-4E8D-84C1-FD9644935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4887292" y="1293280"/>
              <a:ext cx="1509365" cy="337412"/>
            </a:xfrm>
            <a:prstGeom prst="rect">
              <a:avLst/>
            </a:prstGeom>
          </p:spPr>
        </p:pic>
      </p:grpSp>
      <p:pic>
        <p:nvPicPr>
          <p:cNvPr id="2" name="Picture 2" descr="A picture containing guitar&#10;&#10;Description automatically generated">
            <a:extLst>
              <a:ext uri="{FF2B5EF4-FFF2-40B4-BE49-F238E27FC236}">
                <a16:creationId xmlns:a16="http://schemas.microsoft.com/office/drawing/2014/main" id="{976F4FEB-D5F6-4B74-9486-E637867D425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392621" y="3220207"/>
            <a:ext cx="1999129" cy="544284"/>
          </a:xfrm>
          <a:prstGeom prst="rect">
            <a:avLst/>
          </a:prstGeom>
        </p:spPr>
      </p:pic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8836F8B7-AEEA-AB4D-BF8E-37A36E5C128E}"/>
              </a:ext>
            </a:extLst>
          </p:cNvPr>
          <p:cNvSpPr/>
          <p:nvPr/>
        </p:nvSpPr>
        <p:spPr>
          <a:xfrm>
            <a:off x="6331615" y="395178"/>
            <a:ext cx="5803886" cy="6436735"/>
          </a:xfrm>
          <a:prstGeom prst="roundRect">
            <a:avLst/>
          </a:prstGeom>
          <a:noFill/>
          <a:ln>
            <a:solidFill>
              <a:schemeClr val="accent4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2E15A32-446B-4C8D-9FFF-C8B57DC52A69}"/>
              </a:ext>
            </a:extLst>
          </p:cNvPr>
          <p:cNvGrpSpPr/>
          <p:nvPr/>
        </p:nvGrpSpPr>
        <p:grpSpPr>
          <a:xfrm>
            <a:off x="10758458" y="436264"/>
            <a:ext cx="1101072" cy="1123461"/>
            <a:chOff x="7684940" y="942427"/>
            <a:chExt cx="880124" cy="873846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18162B50-DFE1-426A-B082-FA232FC3C269}"/>
                </a:ext>
              </a:extLst>
            </p:cNvPr>
            <p:cNvGrpSpPr/>
            <p:nvPr/>
          </p:nvGrpSpPr>
          <p:grpSpPr>
            <a:xfrm>
              <a:off x="7691220" y="942427"/>
              <a:ext cx="873844" cy="873846"/>
              <a:chOff x="3270116" y="1322257"/>
              <a:chExt cx="1365467" cy="1365468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4E6338D7-C549-457D-985B-6168744C1BCD}"/>
                  </a:ext>
                </a:extLst>
              </p:cNvPr>
              <p:cNvSpPr/>
              <p:nvPr/>
            </p:nvSpPr>
            <p:spPr>
              <a:xfrm>
                <a:off x="3610139" y="1698305"/>
                <a:ext cx="679079" cy="679076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DA8C7322-25EB-4447-80E8-BD59577061A3}"/>
                  </a:ext>
                </a:extLst>
              </p:cNvPr>
              <p:cNvSpPr/>
              <p:nvPr/>
            </p:nvSpPr>
            <p:spPr>
              <a:xfrm>
                <a:off x="3515739" y="1614881"/>
                <a:ext cx="855187" cy="867538"/>
              </a:xfrm>
              <a:prstGeom prst="ellipse">
                <a:avLst/>
              </a:prstGeom>
              <a:noFill/>
              <a:ln w="1270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8288F0D3-4943-472A-B2A2-5290DA70A3BE}"/>
                  </a:ext>
                </a:extLst>
              </p:cNvPr>
              <p:cNvSpPr/>
              <p:nvPr/>
            </p:nvSpPr>
            <p:spPr>
              <a:xfrm>
                <a:off x="3416788" y="1509586"/>
                <a:ext cx="1065778" cy="1065778"/>
              </a:xfrm>
              <a:prstGeom prst="ellipse">
                <a:avLst/>
              </a:prstGeom>
              <a:noFill/>
              <a:ln w="12700">
                <a:solidFill>
                  <a:srgbClr val="7030A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Arc 167">
                <a:extLst>
                  <a:ext uri="{FF2B5EF4-FFF2-40B4-BE49-F238E27FC236}">
                    <a16:creationId xmlns:a16="http://schemas.microsoft.com/office/drawing/2014/main" id="{83288419-2E90-4DC7-B61A-13612A8408BE}"/>
                  </a:ext>
                </a:extLst>
              </p:cNvPr>
              <p:cNvSpPr/>
              <p:nvPr/>
            </p:nvSpPr>
            <p:spPr>
              <a:xfrm>
                <a:off x="3270116" y="1322257"/>
                <a:ext cx="1365467" cy="1365468"/>
              </a:xfrm>
              <a:prstGeom prst="arc">
                <a:avLst>
                  <a:gd name="adj1" fmla="val 5383017"/>
                  <a:gd name="adj2" fmla="val 10769700"/>
                </a:avLst>
              </a:prstGeom>
              <a:ln w="127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Chevron 93">
              <a:extLst>
                <a:ext uri="{FF2B5EF4-FFF2-40B4-BE49-F238E27FC236}">
                  <a16:creationId xmlns:a16="http://schemas.microsoft.com/office/drawing/2014/main" id="{4CAFA9B2-D1F4-4A26-AD9E-9161779E7EDB}"/>
                </a:ext>
              </a:extLst>
            </p:cNvPr>
            <p:cNvSpPr/>
            <p:nvPr/>
          </p:nvSpPr>
          <p:spPr>
            <a:xfrm>
              <a:off x="7684940" y="1246527"/>
              <a:ext cx="879407" cy="259422"/>
            </a:xfrm>
            <a:prstGeom prst="chevron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457155">
                <a:defRPr/>
              </a:pPr>
              <a:r>
                <a:rPr lang="en-US" sz="900" spc="-40">
                  <a:solidFill>
                    <a:schemeClr val="bg2"/>
                  </a:solidFill>
                </a:rPr>
                <a:t>Jericho2C+</a:t>
              </a:r>
              <a:endParaRPr lang="en-US" sz="933" spc="-40">
                <a:solidFill>
                  <a:schemeClr val="bg2"/>
                </a:solidFill>
              </a:endParaRPr>
            </a:p>
          </p:txBody>
        </p:sp>
      </p:grpSp>
      <p:pic>
        <p:nvPicPr>
          <p:cNvPr id="4" name="Picture 2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6E36CA1-9371-4A30-87D9-E76E37C615E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639161" y="1888082"/>
            <a:ext cx="1483505" cy="356399"/>
          </a:xfrm>
          <a:prstGeom prst="rect">
            <a:avLst/>
          </a:prstGeom>
        </p:spPr>
      </p:pic>
      <p:pic>
        <p:nvPicPr>
          <p:cNvPr id="169" name="Picture 2" descr="A picture containing guitar&#10;&#10;Description automatically generated">
            <a:extLst>
              <a:ext uri="{FF2B5EF4-FFF2-40B4-BE49-F238E27FC236}">
                <a16:creationId xmlns:a16="http://schemas.microsoft.com/office/drawing/2014/main" id="{C7A5AFCB-415E-44E5-ABD7-7511AE7C4209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652354" y="3384364"/>
            <a:ext cx="2345067" cy="731278"/>
          </a:xfrm>
          <a:prstGeom prst="rect">
            <a:avLst/>
          </a:prstGeom>
        </p:spPr>
      </p:pic>
      <p:pic>
        <p:nvPicPr>
          <p:cNvPr id="30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3BF21C7F-D6ED-4F2A-B3F2-04742B64893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854948" y="2637110"/>
            <a:ext cx="1765514" cy="246773"/>
          </a:xfrm>
          <a:prstGeom prst="rect">
            <a:avLst/>
          </a:prstGeom>
        </p:spPr>
      </p:pic>
      <p:sp>
        <p:nvSpPr>
          <p:cNvPr id="170" name="Rectangle 169">
            <a:extLst>
              <a:ext uri="{FF2B5EF4-FFF2-40B4-BE49-F238E27FC236}">
                <a16:creationId xmlns:a16="http://schemas.microsoft.com/office/drawing/2014/main" id="{271CA555-8DEF-45D7-B2DE-C8F4E462F86A}"/>
              </a:ext>
            </a:extLst>
          </p:cNvPr>
          <p:cNvSpPr/>
          <p:nvPr/>
        </p:nvSpPr>
        <p:spPr>
          <a:xfrm>
            <a:off x="9038538" y="2423647"/>
            <a:ext cx="1289135" cy="253916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50" b="1">
                <a:latin typeface="+mn-lt"/>
                <a:ea typeface="ＭＳ Ｐゴシック"/>
              </a:rPr>
              <a:t>NCS-57C1-48Q6D-S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A47DBB-4227-4EBE-8E59-468C3E6E45EF}"/>
              </a:ext>
            </a:extLst>
          </p:cNvPr>
          <p:cNvSpPr txBox="1"/>
          <p:nvPr/>
        </p:nvSpPr>
        <p:spPr>
          <a:xfrm>
            <a:off x="9988277" y="1634326"/>
            <a:ext cx="27432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>
                <a:latin typeface="+mn-lt"/>
                <a:ea typeface="ＭＳ Ｐゴシック"/>
              </a:rPr>
              <a:t>NCS-57D2-18D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AA4273C6-02A8-41A6-A8C2-65CDA0EA7CB5}"/>
              </a:ext>
            </a:extLst>
          </p:cNvPr>
          <p:cNvSpPr/>
          <p:nvPr/>
        </p:nvSpPr>
        <p:spPr>
          <a:xfrm>
            <a:off x="9183459" y="3383948"/>
            <a:ext cx="1268296" cy="253916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50" b="1">
                <a:latin typeface="+mn-lt"/>
                <a:ea typeface="ＭＳ Ｐゴシック"/>
              </a:rPr>
              <a:t>NC57-48Q2D-S/SE*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2FA1AFC1-1259-4A64-8645-94BFF9E9758B}"/>
              </a:ext>
            </a:extLst>
          </p:cNvPr>
          <p:cNvSpPr/>
          <p:nvPr/>
        </p:nvSpPr>
        <p:spPr>
          <a:xfrm>
            <a:off x="10531944" y="6550306"/>
            <a:ext cx="1281120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800"/>
              <a:t>* Under Consideration</a:t>
            </a:r>
          </a:p>
        </p:txBody>
      </p:sp>
      <p:pic>
        <p:nvPicPr>
          <p:cNvPr id="67" name="Picture 71" descr="A picture containing text, indoor, electronics, close&#10;&#10;Description automatically generated">
            <a:extLst>
              <a:ext uri="{FF2B5EF4-FFF2-40B4-BE49-F238E27FC236}">
                <a16:creationId xmlns:a16="http://schemas.microsoft.com/office/drawing/2014/main" id="{A9422C02-962B-46C7-A075-0175141CB328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508089" y="4871685"/>
            <a:ext cx="2298622" cy="316896"/>
          </a:xfrm>
          <a:prstGeom prst="rect">
            <a:avLst/>
          </a:prstGeom>
        </p:spPr>
      </p:pic>
      <p:sp>
        <p:nvSpPr>
          <p:cNvPr id="173" name="Rectangle 172">
            <a:extLst>
              <a:ext uri="{FF2B5EF4-FFF2-40B4-BE49-F238E27FC236}">
                <a16:creationId xmlns:a16="http://schemas.microsoft.com/office/drawing/2014/main" id="{1DD83955-DA80-4794-9BEA-6632017895BF}"/>
              </a:ext>
            </a:extLst>
          </p:cNvPr>
          <p:cNvSpPr/>
          <p:nvPr/>
        </p:nvSpPr>
        <p:spPr>
          <a:xfrm>
            <a:off x="7113079" y="4695175"/>
            <a:ext cx="962123" cy="25654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067" b="1">
                <a:latin typeface="+mn-lt"/>
                <a:ea typeface="ＭＳ Ｐゴシック"/>
              </a:rPr>
              <a:t>NC57-MOD-S </a:t>
            </a:r>
          </a:p>
        </p:txBody>
      </p:sp>
    </p:spTree>
    <p:extLst>
      <p:ext uri="{BB962C8B-B14F-4D97-AF65-F5344CB8AC3E}">
        <p14:creationId xmlns:p14="http://schemas.microsoft.com/office/powerpoint/2010/main" val="22048748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DB929-B567-0C42-B9C7-D294EFDCD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Route Scale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4F06DF8-7F99-CE4D-BD0E-23B69FF2D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728" y="3879127"/>
            <a:ext cx="3611337" cy="657620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4B5E1D-8BC2-FF46-9F36-6EC24D6DA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170" y="2638044"/>
            <a:ext cx="12700" cy="1143000"/>
          </a:xfrm>
          <a:prstGeom prst="rect">
            <a:avLst/>
          </a:prstGeom>
        </p:spPr>
      </p:pic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3AC525B9-8FC9-4741-A28A-8D6B3F63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728" y="1787708"/>
            <a:ext cx="4634410" cy="657620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16DC92BB-206D-F449-BE5B-1CDCA52F86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21" b="3246"/>
          <a:stretch/>
        </p:blipFill>
        <p:spPr>
          <a:xfrm>
            <a:off x="5189728" y="2736127"/>
            <a:ext cx="3754628" cy="824317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A4DBAC2-43F7-D64B-B7DF-CEDF7E12D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350070"/>
              </p:ext>
            </p:extLst>
          </p:nvPr>
        </p:nvGraphicFramePr>
        <p:xfrm>
          <a:off x="838200" y="1825625"/>
          <a:ext cx="3614928" cy="1899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8464">
                  <a:extLst>
                    <a:ext uri="{9D8B030D-6E8A-4147-A177-3AD203B41FA5}">
                      <a16:colId xmlns:a16="http://schemas.microsoft.com/office/drawing/2014/main" val="4116081555"/>
                    </a:ext>
                  </a:extLst>
                </a:gridCol>
                <a:gridCol w="1426464">
                  <a:extLst>
                    <a:ext uri="{9D8B030D-6E8A-4147-A177-3AD203B41FA5}">
                      <a16:colId xmlns:a16="http://schemas.microsoft.com/office/drawing/2014/main" val="315464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L3 Interfaces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8000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7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IPv4 ( Global/VRF) (uRPF)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1.3M/ 100K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1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IPv6 ( Global/ VRF)</a:t>
                      </a:r>
                    </a:p>
                    <a:p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(uRPF)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300K/ 100K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100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BGP Peers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894634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059F8E19-CAC9-3C4D-AA3D-6A77766EB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648" y="219120"/>
            <a:ext cx="1887663" cy="742765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67472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CE96F-E5D1-904C-A699-F5404B59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Security – ACL, BGP-Flowspec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A1CE55F-0824-A947-98EE-6EC078A6F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5309" y="1718287"/>
            <a:ext cx="2751494" cy="813822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DC76E061-6648-FE42-A429-0838100CD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09" y="3029079"/>
            <a:ext cx="7052006" cy="1257235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B94486-98B1-7A42-B035-19ADA164B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280354"/>
              </p:ext>
            </p:extLst>
          </p:nvPr>
        </p:nvGraphicFramePr>
        <p:xfrm>
          <a:off x="716280" y="2532109"/>
          <a:ext cx="3614928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2749">
                  <a:extLst>
                    <a:ext uri="{9D8B030D-6E8A-4147-A177-3AD203B41FA5}">
                      <a16:colId xmlns:a16="http://schemas.microsoft.com/office/drawing/2014/main" val="4116081555"/>
                    </a:ext>
                  </a:extLst>
                </a:gridCol>
                <a:gridCol w="1762179">
                  <a:extLst>
                    <a:ext uri="{9D8B030D-6E8A-4147-A177-3AD203B41FA5}">
                      <a16:colId xmlns:a16="http://schemas.microsoft.com/office/drawing/2014/main" val="315464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ACL Entries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37930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7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>
                          <a:solidFill>
                            <a:schemeClr val="bg2"/>
                          </a:solidFill>
                        </a:rPr>
                        <a:t>BGP Flowspec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20804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18955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B64AB0F-AB4A-284C-9CE8-3FB2EDAD432E}"/>
              </a:ext>
            </a:extLst>
          </p:cNvPr>
          <p:cNvSpPr/>
          <p:nvPr/>
        </p:nvSpPr>
        <p:spPr>
          <a:xfrm>
            <a:off x="6729385" y="2278560"/>
            <a:ext cx="631535" cy="253549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7E8600-89F7-A746-9172-1CE375D18CA7}"/>
              </a:ext>
            </a:extLst>
          </p:cNvPr>
          <p:cNvSpPr/>
          <p:nvPr/>
        </p:nvSpPr>
        <p:spPr>
          <a:xfrm>
            <a:off x="11005729" y="3948864"/>
            <a:ext cx="631535" cy="253549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4A26653F-01B0-364F-9D0E-CA76F9A6A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648" y="219120"/>
            <a:ext cx="1887663" cy="742765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5951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BF382-0ADD-C048-B93C-685A5430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Route scale – Transport IPv4/v6/ BGP LU</a:t>
            </a:r>
            <a:br>
              <a:rPr lang="en-US"/>
            </a:br>
            <a:r>
              <a:rPr lang="en-US" sz="2800"/>
              <a:t>Resources 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21B57E-C6D1-CB47-91AB-B6F6E122996A}"/>
              </a:ext>
            </a:extLst>
          </p:cNvPr>
          <p:cNvGrpSpPr/>
          <p:nvPr/>
        </p:nvGrpSpPr>
        <p:grpSpPr>
          <a:xfrm>
            <a:off x="878094" y="3908893"/>
            <a:ext cx="4348796" cy="1815930"/>
            <a:chOff x="1084330" y="1430868"/>
            <a:chExt cx="3981446" cy="1607056"/>
          </a:xfrm>
        </p:grpSpPr>
        <p:pic>
          <p:nvPicPr>
            <p:cNvPr id="10" name="Picture 9" descr="Table&#10;&#10;Description automatically generated with low confidence">
              <a:extLst>
                <a:ext uri="{FF2B5EF4-FFF2-40B4-BE49-F238E27FC236}">
                  <a16:creationId xmlns:a16="http://schemas.microsoft.com/office/drawing/2014/main" id="{BE32DE23-E94A-BA44-9764-CE9713A2C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4330" y="1430868"/>
              <a:ext cx="3981446" cy="1607056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635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D2E904-A031-2240-B0CE-DAB5B827F410}"/>
                </a:ext>
              </a:extLst>
            </p:cNvPr>
            <p:cNvSpPr/>
            <p:nvPr/>
          </p:nvSpPr>
          <p:spPr>
            <a:xfrm>
              <a:off x="3511296" y="2798064"/>
              <a:ext cx="1133856" cy="182880"/>
            </a:xfrm>
            <a:prstGeom prst="rect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9F2017-2D73-234D-A98B-3ED57E064DD2}"/>
              </a:ext>
            </a:extLst>
          </p:cNvPr>
          <p:cNvGrpSpPr/>
          <p:nvPr/>
        </p:nvGrpSpPr>
        <p:grpSpPr>
          <a:xfrm>
            <a:off x="6578389" y="1594782"/>
            <a:ext cx="4133026" cy="1632372"/>
            <a:chOff x="5486400" y="1430868"/>
            <a:chExt cx="4133026" cy="1632372"/>
          </a:xfrm>
        </p:grpSpPr>
        <p:pic>
          <p:nvPicPr>
            <p:cNvPr id="8" name="Picture 7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AAF62994-5DB5-D84F-A639-7252BEBCA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6400" y="1430868"/>
              <a:ext cx="4133026" cy="163237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635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5EF9955-3AA1-144D-890F-3C7A8C21200E}"/>
                </a:ext>
              </a:extLst>
            </p:cNvPr>
            <p:cNvSpPr/>
            <p:nvPr/>
          </p:nvSpPr>
          <p:spPr>
            <a:xfrm>
              <a:off x="7970520" y="2871216"/>
              <a:ext cx="1133856" cy="182880"/>
            </a:xfrm>
            <a:prstGeom prst="rect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B8AB4B-4970-5D46-ACAB-AAB66823D7DE}"/>
              </a:ext>
            </a:extLst>
          </p:cNvPr>
          <p:cNvGrpSpPr/>
          <p:nvPr/>
        </p:nvGrpSpPr>
        <p:grpSpPr>
          <a:xfrm>
            <a:off x="6510854" y="3881015"/>
            <a:ext cx="4205808" cy="2182622"/>
            <a:chOff x="5486400" y="3680292"/>
            <a:chExt cx="4205808" cy="2182622"/>
          </a:xfrm>
        </p:grpSpPr>
        <p:pic>
          <p:nvPicPr>
            <p:cNvPr id="4" name="Picture 3" descr="Table&#10;&#10;Description automatically generated with medium confidence">
              <a:extLst>
                <a:ext uri="{FF2B5EF4-FFF2-40B4-BE49-F238E27FC236}">
                  <a16:creationId xmlns:a16="http://schemas.microsoft.com/office/drawing/2014/main" id="{69AAA2E1-9690-3B4A-B4A4-EE3F81921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6400" y="3680292"/>
              <a:ext cx="4205808" cy="218262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6350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FF46EAF-88ED-1B4B-9AE7-C33DF81DE000}"/>
                </a:ext>
              </a:extLst>
            </p:cNvPr>
            <p:cNvSpPr/>
            <p:nvPr/>
          </p:nvSpPr>
          <p:spPr>
            <a:xfrm>
              <a:off x="8269224" y="5427132"/>
              <a:ext cx="1133856" cy="182880"/>
            </a:xfrm>
            <a:prstGeom prst="rect">
              <a:avLst/>
            </a:prstGeom>
            <a:noFill/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40E41645-C5DD-BE48-BE48-CCA9985B8936}"/>
              </a:ext>
            </a:extLst>
          </p:cNvPr>
          <p:cNvGraphicFramePr>
            <a:graphicFrameLocks noGrp="1"/>
          </p:cNvGraphicFramePr>
          <p:nvPr/>
        </p:nvGraphicFramePr>
        <p:xfrm>
          <a:off x="878094" y="1654594"/>
          <a:ext cx="3019783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7042">
                  <a:extLst>
                    <a:ext uri="{9D8B030D-6E8A-4147-A177-3AD203B41FA5}">
                      <a16:colId xmlns:a16="http://schemas.microsoft.com/office/drawing/2014/main" val="4116081555"/>
                    </a:ext>
                  </a:extLst>
                </a:gridCol>
                <a:gridCol w="1012741">
                  <a:extLst>
                    <a:ext uri="{9D8B030D-6E8A-4147-A177-3AD203B41FA5}">
                      <a16:colId xmlns:a16="http://schemas.microsoft.com/office/drawing/2014/main" val="315464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IPv4 Route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7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IPv6 route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443371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1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BGP-LU (MPLS Label)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100787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6B18532-ACAC-D14D-AC95-0F5CB4A3BA63}"/>
              </a:ext>
            </a:extLst>
          </p:cNvPr>
          <p:cNvSpPr txBox="1"/>
          <p:nvPr/>
        </p:nvSpPr>
        <p:spPr>
          <a:xfrm>
            <a:off x="6046753" y="3539561"/>
            <a:ext cx="453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MPLS Label: BGP-Labelled Unicast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07C9C2-74E8-5C4C-82BF-0CD711794713}"/>
              </a:ext>
            </a:extLst>
          </p:cNvPr>
          <p:cNvSpPr txBox="1"/>
          <p:nvPr/>
        </p:nvSpPr>
        <p:spPr>
          <a:xfrm>
            <a:off x="6096000" y="1265559"/>
            <a:ext cx="453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IPv4 Routes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3D82D3-83C4-F642-A1F8-3E69208CF35F}"/>
              </a:ext>
            </a:extLst>
          </p:cNvPr>
          <p:cNvSpPr txBox="1"/>
          <p:nvPr/>
        </p:nvSpPr>
        <p:spPr>
          <a:xfrm>
            <a:off x="542732" y="3539561"/>
            <a:ext cx="453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IPv6 Routes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C9D114-9545-8944-BCF7-347E8FB60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037" y="2627200"/>
            <a:ext cx="12700" cy="1143000"/>
          </a:xfrm>
          <a:prstGeom prst="rect">
            <a:avLst/>
          </a:prstGeom>
        </p:spPr>
      </p:pic>
      <p:pic>
        <p:nvPicPr>
          <p:cNvPr id="17" name="Picture 16" descr="A picture containing table&#10;&#10;Description automatically generated">
            <a:extLst>
              <a:ext uri="{FF2B5EF4-FFF2-40B4-BE49-F238E27FC236}">
                <a16:creationId xmlns:a16="http://schemas.microsoft.com/office/drawing/2014/main" id="{298DB3BC-F756-6643-A8CE-9B95091995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648" y="219120"/>
            <a:ext cx="1887663" cy="742765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45331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AC269-6AAA-8241-89A6-7A9F99602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Egress Encapsulation stored - EEDB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14568C1-1271-544B-9421-3514B8873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76" y="1831608"/>
            <a:ext cx="4932446" cy="4108274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AFD1DC-DE20-7E4A-A76D-D3FCDC419AA0}"/>
              </a:ext>
            </a:extLst>
          </p:cNvPr>
          <p:cNvSpPr txBox="1"/>
          <p:nvPr/>
        </p:nvSpPr>
        <p:spPr>
          <a:xfrm>
            <a:off x="7382750" y="2043680"/>
            <a:ext cx="403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Encapsulation for Outgoing packets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E79FAA-598F-2D40-B18E-005A8BD87498}"/>
              </a:ext>
            </a:extLst>
          </p:cNvPr>
          <p:cNvSpPr/>
          <p:nvPr/>
        </p:nvSpPr>
        <p:spPr>
          <a:xfrm>
            <a:off x="7498080" y="3852923"/>
            <a:ext cx="3211109" cy="1631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u="sng">
                <a:latin typeface="CiscoSans" panose="020B0503020201020303" pitchFamily="34" charset="0"/>
              </a:rPr>
              <a:t>EEDB Logical Phases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Encapsulation Database has upto 8 Phases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Each phase can be used by different applications and internally mapped to MDB resources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Resources Mapped  will vary based on Profile</a:t>
            </a:r>
          </a:p>
        </p:txBody>
      </p:sp>
      <p:graphicFrame>
        <p:nvGraphicFramePr>
          <p:cNvPr id="7" name="Table 16">
            <a:extLst>
              <a:ext uri="{FF2B5EF4-FFF2-40B4-BE49-F238E27FC236}">
                <a16:creationId xmlns:a16="http://schemas.microsoft.com/office/drawing/2014/main" id="{0E2DB04C-22F1-F241-8FB0-93624C854815}"/>
              </a:ext>
            </a:extLst>
          </p:cNvPr>
          <p:cNvGraphicFramePr>
            <a:graphicFrameLocks noGrp="1"/>
          </p:cNvGraphicFramePr>
          <p:nvPr/>
        </p:nvGraphicFramePr>
        <p:xfrm>
          <a:off x="7498080" y="2414659"/>
          <a:ext cx="359005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6059">
                  <a:extLst>
                    <a:ext uri="{9D8B030D-6E8A-4147-A177-3AD203B41FA5}">
                      <a16:colId xmlns:a16="http://schemas.microsoft.com/office/drawing/2014/main" val="4116081555"/>
                    </a:ext>
                  </a:extLst>
                </a:gridCol>
                <a:gridCol w="1203991">
                  <a:extLst>
                    <a:ext uri="{9D8B030D-6E8A-4147-A177-3AD203B41FA5}">
                      <a16:colId xmlns:a16="http://schemas.microsoft.com/office/drawing/2014/main" val="315464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IPv4 Next Hop (ARP)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1616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7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IPv6 Next Hop (ND)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1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MPLS ( Labelled/BGP-LU 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62057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81494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A5C0D2C0-DE22-C74E-9220-CBCE0F5EF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648" y="219120"/>
            <a:ext cx="1887663" cy="742765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325795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FC487-CFE9-E048-8C78-59E76F06B0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NCS5700 Deployments </a:t>
            </a:r>
            <a:br>
              <a:rPr lang="en-US"/>
            </a:br>
            <a:r>
              <a:rPr lang="en-US" sz="4000"/>
              <a:t>Use case #2 </a:t>
            </a:r>
            <a:r>
              <a:rPr lang="en-US" sz="4000">
                <a:solidFill>
                  <a:schemeClr val="bg2"/>
                </a:solidFill>
              </a:rPr>
              <a:t>Business L2 Services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5DED30-4E65-934B-BFB8-97F1A218EF53}"/>
              </a:ext>
            </a:extLst>
          </p:cNvPr>
          <p:cNvSpPr txBox="1"/>
          <p:nvPr/>
        </p:nvSpPr>
        <p:spPr>
          <a:xfrm>
            <a:off x="10406626" y="189506"/>
            <a:ext cx="1086067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L3Max-SE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1BF62-0B03-6F4D-AEC1-0D338845A636}"/>
              </a:ext>
            </a:extLst>
          </p:cNvPr>
          <p:cNvSpPr txBox="1"/>
          <p:nvPr/>
        </p:nvSpPr>
        <p:spPr>
          <a:xfrm>
            <a:off x="10406626" y="609698"/>
            <a:ext cx="65114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</a:rPr>
              <a:t>7.5.1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2574EF-4CA5-0040-A58B-0638AB59094A}"/>
              </a:ext>
            </a:extLst>
          </p:cNvPr>
          <p:cNvSpPr txBox="1"/>
          <p:nvPr/>
        </p:nvSpPr>
        <p:spPr>
          <a:xfrm>
            <a:off x="9080260" y="204292"/>
            <a:ext cx="13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latin typeface="+mn-lt"/>
              </a:rPr>
              <a:t>MDB Profile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38207-7FB3-864F-AD0E-26BDD28636F0}"/>
              </a:ext>
            </a:extLst>
          </p:cNvPr>
          <p:cNvSpPr txBox="1"/>
          <p:nvPr/>
        </p:nvSpPr>
        <p:spPr>
          <a:xfrm>
            <a:off x="9600988" y="609698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latin typeface="+mn-lt"/>
              </a:rPr>
              <a:t>IOS XR</a:t>
            </a:r>
          </a:p>
        </p:txBody>
      </p:sp>
    </p:spTree>
    <p:extLst>
      <p:ext uri="{BB962C8B-B14F-4D97-AF65-F5344CB8AC3E}">
        <p14:creationId xmlns:p14="http://schemas.microsoft.com/office/powerpoint/2010/main" val="40028647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roup 318">
            <a:extLst>
              <a:ext uri="{FF2B5EF4-FFF2-40B4-BE49-F238E27FC236}">
                <a16:creationId xmlns:a16="http://schemas.microsoft.com/office/drawing/2014/main" id="{8B7472BC-A9CD-1B49-B06F-74C50FB6E93D}"/>
              </a:ext>
            </a:extLst>
          </p:cNvPr>
          <p:cNvGrpSpPr/>
          <p:nvPr/>
        </p:nvGrpSpPr>
        <p:grpSpPr>
          <a:xfrm rot="5400000" flipH="1">
            <a:off x="5843695" y="2891365"/>
            <a:ext cx="234535" cy="632917"/>
            <a:chOff x="1053576" y="768122"/>
            <a:chExt cx="234535" cy="1054143"/>
          </a:xfrm>
        </p:grpSpPr>
        <p:sp>
          <p:nvSpPr>
            <p:cNvPr id="320" name="Arc 319">
              <a:extLst>
                <a:ext uri="{FF2B5EF4-FFF2-40B4-BE49-F238E27FC236}">
                  <a16:creationId xmlns:a16="http://schemas.microsoft.com/office/drawing/2014/main" id="{A1B51AF3-7469-6F41-AD4B-626F7F8D7329}"/>
                </a:ext>
              </a:extLst>
            </p:cNvPr>
            <p:cNvSpPr/>
            <p:nvPr/>
          </p:nvSpPr>
          <p:spPr>
            <a:xfrm rot="10800000">
              <a:off x="1053577" y="1587731"/>
              <a:ext cx="234534" cy="234534"/>
            </a:xfrm>
            <a:prstGeom prst="arc">
              <a:avLst/>
            </a:prstGeom>
            <a:ln w="22225" cap="rnd">
              <a:solidFill>
                <a:schemeClr val="accent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F56054E7-CEBA-834A-AA9C-BE0B261AB59A}"/>
                </a:ext>
              </a:extLst>
            </p:cNvPr>
            <p:cNvCxnSpPr>
              <a:cxnSpLocks/>
              <a:endCxn id="320" idx="2"/>
            </p:cNvCxnSpPr>
            <p:nvPr/>
          </p:nvCxnSpPr>
          <p:spPr>
            <a:xfrm rot="5400000" flipV="1">
              <a:off x="585139" y="1236559"/>
              <a:ext cx="936875" cy="1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34A270C-E22A-D845-A646-88A87B136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L2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E51CB-F88E-1444-A058-6B50AB3AD3A4}"/>
              </a:ext>
            </a:extLst>
          </p:cNvPr>
          <p:cNvSpPr txBox="1"/>
          <p:nvPr/>
        </p:nvSpPr>
        <p:spPr>
          <a:xfrm>
            <a:off x="5560767" y="4465716"/>
            <a:ext cx="60459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pitchFamily="34" charset="-128"/>
              </a:rPr>
              <a:t>L2 Services - Point to Point, Point to Multi-Point ; BGP - L2VPN(EVPN) </a:t>
            </a:r>
          </a:p>
        </p:txBody>
      </p:sp>
      <p:sp>
        <p:nvSpPr>
          <p:cNvPr id="19" name="Freeform 48">
            <a:extLst>
              <a:ext uri="{FF2B5EF4-FFF2-40B4-BE49-F238E27FC236}">
                <a16:creationId xmlns:a16="http://schemas.microsoft.com/office/drawing/2014/main" id="{8354CF31-F7B0-0D43-96D3-B4D2245F72FB}"/>
              </a:ext>
            </a:extLst>
          </p:cNvPr>
          <p:cNvSpPr>
            <a:spLocks/>
          </p:cNvSpPr>
          <p:nvPr/>
        </p:nvSpPr>
        <p:spPr bwMode="auto">
          <a:xfrm>
            <a:off x="5951379" y="3109924"/>
            <a:ext cx="1828800" cy="886968"/>
          </a:xfrm>
          <a:custGeom>
            <a:avLst/>
            <a:gdLst>
              <a:gd name="T0" fmla="*/ 361 w 432"/>
              <a:gd name="T1" fmla="*/ 121 h 268"/>
              <a:gd name="T2" fmla="*/ 364 w 432"/>
              <a:gd name="T3" fmla="*/ 96 h 268"/>
              <a:gd name="T4" fmla="*/ 268 w 432"/>
              <a:gd name="T5" fmla="*/ 0 h 268"/>
              <a:gd name="T6" fmla="*/ 175 w 432"/>
              <a:gd name="T7" fmla="*/ 71 h 268"/>
              <a:gd name="T8" fmla="*/ 138 w 432"/>
              <a:gd name="T9" fmla="*/ 62 h 268"/>
              <a:gd name="T10" fmla="*/ 54 w 432"/>
              <a:gd name="T11" fmla="*/ 146 h 268"/>
              <a:gd name="T12" fmla="*/ 55 w 432"/>
              <a:gd name="T13" fmla="*/ 156 h 268"/>
              <a:gd name="T14" fmla="*/ 54 w 432"/>
              <a:gd name="T15" fmla="*/ 156 h 268"/>
              <a:gd name="T16" fmla="*/ 0 w 432"/>
              <a:gd name="T17" fmla="*/ 212 h 268"/>
              <a:gd name="T18" fmla="*/ 54 w 432"/>
              <a:gd name="T19" fmla="*/ 268 h 268"/>
              <a:gd name="T20" fmla="*/ 360 w 432"/>
              <a:gd name="T21" fmla="*/ 268 h 268"/>
              <a:gd name="T22" fmla="*/ 432 w 432"/>
              <a:gd name="T23" fmla="*/ 194 h 268"/>
              <a:gd name="T24" fmla="*/ 361 w 432"/>
              <a:gd name="T25" fmla="*/ 121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2" h="268">
                <a:moveTo>
                  <a:pt x="361" y="121"/>
                </a:moveTo>
                <a:cubicBezTo>
                  <a:pt x="363" y="113"/>
                  <a:pt x="364" y="104"/>
                  <a:pt x="364" y="96"/>
                </a:cubicBezTo>
                <a:cubicBezTo>
                  <a:pt x="364" y="43"/>
                  <a:pt x="321" y="0"/>
                  <a:pt x="268" y="0"/>
                </a:cubicBezTo>
                <a:cubicBezTo>
                  <a:pt x="224" y="0"/>
                  <a:pt x="186" y="30"/>
                  <a:pt x="175" y="71"/>
                </a:cubicBezTo>
                <a:cubicBezTo>
                  <a:pt x="164" y="65"/>
                  <a:pt x="151" y="62"/>
                  <a:pt x="138" y="62"/>
                </a:cubicBezTo>
                <a:cubicBezTo>
                  <a:pt x="92" y="62"/>
                  <a:pt x="54" y="100"/>
                  <a:pt x="54" y="146"/>
                </a:cubicBezTo>
                <a:cubicBezTo>
                  <a:pt x="54" y="149"/>
                  <a:pt x="54" y="153"/>
                  <a:pt x="55" y="156"/>
                </a:cubicBezTo>
                <a:cubicBezTo>
                  <a:pt x="54" y="156"/>
                  <a:pt x="54" y="156"/>
                  <a:pt x="54" y="156"/>
                </a:cubicBezTo>
                <a:cubicBezTo>
                  <a:pt x="24" y="156"/>
                  <a:pt x="0" y="182"/>
                  <a:pt x="0" y="212"/>
                </a:cubicBezTo>
                <a:cubicBezTo>
                  <a:pt x="0" y="242"/>
                  <a:pt x="24" y="268"/>
                  <a:pt x="54" y="268"/>
                </a:cubicBezTo>
                <a:cubicBezTo>
                  <a:pt x="360" y="268"/>
                  <a:pt x="360" y="268"/>
                  <a:pt x="360" y="268"/>
                </a:cubicBezTo>
                <a:cubicBezTo>
                  <a:pt x="400" y="268"/>
                  <a:pt x="432" y="234"/>
                  <a:pt x="432" y="194"/>
                </a:cubicBezTo>
                <a:cubicBezTo>
                  <a:pt x="432" y="155"/>
                  <a:pt x="400" y="121"/>
                  <a:pt x="361" y="12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BCEB"/>
            </a:solidFill>
            <a:prstDash val="solid"/>
          </a:ln>
          <a:effectLst/>
        </p:spPr>
        <p:txBody>
          <a:bodyPr lIns="91400" tIns="45700" rIns="91400" bIns="45700" rtlCol="0" anchor="ctr"/>
          <a:lstStyle/>
          <a:p>
            <a:pPr marL="0" marR="0" lvl="0" indent="0" algn="ctr" defTabSz="9123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sp>
        <p:nvSpPr>
          <p:cNvPr id="46" name="Freeform 48">
            <a:extLst>
              <a:ext uri="{FF2B5EF4-FFF2-40B4-BE49-F238E27FC236}">
                <a16:creationId xmlns:a16="http://schemas.microsoft.com/office/drawing/2014/main" id="{0C5DAC42-4621-404E-A3FF-BE277F67DC72}"/>
              </a:ext>
            </a:extLst>
          </p:cNvPr>
          <p:cNvSpPr>
            <a:spLocks/>
          </p:cNvSpPr>
          <p:nvPr/>
        </p:nvSpPr>
        <p:spPr bwMode="auto">
          <a:xfrm flipH="1">
            <a:off x="9376632" y="3081648"/>
            <a:ext cx="1828800" cy="886968"/>
          </a:xfrm>
          <a:custGeom>
            <a:avLst/>
            <a:gdLst>
              <a:gd name="T0" fmla="*/ 361 w 432"/>
              <a:gd name="T1" fmla="*/ 121 h 268"/>
              <a:gd name="T2" fmla="*/ 364 w 432"/>
              <a:gd name="T3" fmla="*/ 96 h 268"/>
              <a:gd name="T4" fmla="*/ 268 w 432"/>
              <a:gd name="T5" fmla="*/ 0 h 268"/>
              <a:gd name="T6" fmla="*/ 175 w 432"/>
              <a:gd name="T7" fmla="*/ 71 h 268"/>
              <a:gd name="T8" fmla="*/ 138 w 432"/>
              <a:gd name="T9" fmla="*/ 62 h 268"/>
              <a:gd name="T10" fmla="*/ 54 w 432"/>
              <a:gd name="T11" fmla="*/ 146 h 268"/>
              <a:gd name="T12" fmla="*/ 55 w 432"/>
              <a:gd name="T13" fmla="*/ 156 h 268"/>
              <a:gd name="T14" fmla="*/ 54 w 432"/>
              <a:gd name="T15" fmla="*/ 156 h 268"/>
              <a:gd name="T16" fmla="*/ 0 w 432"/>
              <a:gd name="T17" fmla="*/ 212 h 268"/>
              <a:gd name="T18" fmla="*/ 54 w 432"/>
              <a:gd name="T19" fmla="*/ 268 h 268"/>
              <a:gd name="T20" fmla="*/ 360 w 432"/>
              <a:gd name="T21" fmla="*/ 268 h 268"/>
              <a:gd name="T22" fmla="*/ 432 w 432"/>
              <a:gd name="T23" fmla="*/ 194 h 268"/>
              <a:gd name="T24" fmla="*/ 361 w 432"/>
              <a:gd name="T25" fmla="*/ 121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32" h="268">
                <a:moveTo>
                  <a:pt x="361" y="121"/>
                </a:moveTo>
                <a:cubicBezTo>
                  <a:pt x="363" y="113"/>
                  <a:pt x="364" y="104"/>
                  <a:pt x="364" y="96"/>
                </a:cubicBezTo>
                <a:cubicBezTo>
                  <a:pt x="364" y="43"/>
                  <a:pt x="321" y="0"/>
                  <a:pt x="268" y="0"/>
                </a:cubicBezTo>
                <a:cubicBezTo>
                  <a:pt x="224" y="0"/>
                  <a:pt x="186" y="30"/>
                  <a:pt x="175" y="71"/>
                </a:cubicBezTo>
                <a:cubicBezTo>
                  <a:pt x="164" y="65"/>
                  <a:pt x="151" y="62"/>
                  <a:pt x="138" y="62"/>
                </a:cubicBezTo>
                <a:cubicBezTo>
                  <a:pt x="92" y="62"/>
                  <a:pt x="54" y="100"/>
                  <a:pt x="54" y="146"/>
                </a:cubicBezTo>
                <a:cubicBezTo>
                  <a:pt x="54" y="149"/>
                  <a:pt x="54" y="153"/>
                  <a:pt x="55" y="156"/>
                </a:cubicBezTo>
                <a:cubicBezTo>
                  <a:pt x="54" y="156"/>
                  <a:pt x="54" y="156"/>
                  <a:pt x="54" y="156"/>
                </a:cubicBezTo>
                <a:cubicBezTo>
                  <a:pt x="24" y="156"/>
                  <a:pt x="0" y="182"/>
                  <a:pt x="0" y="212"/>
                </a:cubicBezTo>
                <a:cubicBezTo>
                  <a:pt x="0" y="242"/>
                  <a:pt x="24" y="268"/>
                  <a:pt x="54" y="268"/>
                </a:cubicBezTo>
                <a:cubicBezTo>
                  <a:pt x="360" y="268"/>
                  <a:pt x="360" y="268"/>
                  <a:pt x="360" y="268"/>
                </a:cubicBezTo>
                <a:cubicBezTo>
                  <a:pt x="400" y="268"/>
                  <a:pt x="432" y="234"/>
                  <a:pt x="432" y="194"/>
                </a:cubicBezTo>
                <a:cubicBezTo>
                  <a:pt x="432" y="155"/>
                  <a:pt x="400" y="121"/>
                  <a:pt x="361" y="12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rgbClr val="00BCEB"/>
            </a:solidFill>
            <a:prstDash val="solid"/>
          </a:ln>
          <a:effectLst/>
        </p:spPr>
        <p:txBody>
          <a:bodyPr lIns="91400" tIns="45700" rIns="91400" bIns="45700" rtlCol="0" anchor="ctr"/>
          <a:lstStyle/>
          <a:p>
            <a:pPr marL="0" marR="0" lvl="0" indent="0" algn="ctr" defTabSz="9123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ExtraLight"/>
              <a:ea typeface="ＭＳ Ｐゴシック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624323B-28D8-BE44-94C0-12C7264E80D8}"/>
              </a:ext>
            </a:extLst>
          </p:cNvPr>
          <p:cNvGrpSpPr>
            <a:grpSpLocks noChangeAspect="1"/>
          </p:cNvGrpSpPr>
          <p:nvPr/>
        </p:nvGrpSpPr>
        <p:grpSpPr>
          <a:xfrm>
            <a:off x="7745269" y="3086568"/>
            <a:ext cx="1645920" cy="829659"/>
            <a:chOff x="3839259" y="2579081"/>
            <a:chExt cx="1848400" cy="931723"/>
          </a:xfrm>
        </p:grpSpPr>
        <p:sp>
          <p:nvSpPr>
            <p:cNvPr id="74" name="Freeform 48">
              <a:extLst>
                <a:ext uri="{FF2B5EF4-FFF2-40B4-BE49-F238E27FC236}">
                  <a16:creationId xmlns:a16="http://schemas.microsoft.com/office/drawing/2014/main" id="{6FE7DB82-E9CC-A944-9983-BAFCD4234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9259" y="2579081"/>
              <a:ext cx="1848400" cy="931723"/>
            </a:xfrm>
            <a:custGeom>
              <a:avLst/>
              <a:gdLst>
                <a:gd name="T0" fmla="*/ 361 w 432"/>
                <a:gd name="T1" fmla="*/ 121 h 268"/>
                <a:gd name="T2" fmla="*/ 364 w 432"/>
                <a:gd name="T3" fmla="*/ 96 h 268"/>
                <a:gd name="T4" fmla="*/ 268 w 432"/>
                <a:gd name="T5" fmla="*/ 0 h 268"/>
                <a:gd name="T6" fmla="*/ 175 w 432"/>
                <a:gd name="T7" fmla="*/ 71 h 268"/>
                <a:gd name="T8" fmla="*/ 138 w 432"/>
                <a:gd name="T9" fmla="*/ 62 h 268"/>
                <a:gd name="T10" fmla="*/ 54 w 432"/>
                <a:gd name="T11" fmla="*/ 146 h 268"/>
                <a:gd name="T12" fmla="*/ 55 w 432"/>
                <a:gd name="T13" fmla="*/ 156 h 268"/>
                <a:gd name="T14" fmla="*/ 54 w 432"/>
                <a:gd name="T15" fmla="*/ 156 h 268"/>
                <a:gd name="T16" fmla="*/ 0 w 432"/>
                <a:gd name="T17" fmla="*/ 212 h 268"/>
                <a:gd name="T18" fmla="*/ 54 w 432"/>
                <a:gd name="T19" fmla="*/ 268 h 268"/>
                <a:gd name="T20" fmla="*/ 360 w 432"/>
                <a:gd name="T21" fmla="*/ 268 h 268"/>
                <a:gd name="T22" fmla="*/ 432 w 432"/>
                <a:gd name="T23" fmla="*/ 194 h 268"/>
                <a:gd name="T24" fmla="*/ 361 w 432"/>
                <a:gd name="T25" fmla="*/ 12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268">
                  <a:moveTo>
                    <a:pt x="361" y="121"/>
                  </a:moveTo>
                  <a:cubicBezTo>
                    <a:pt x="363" y="113"/>
                    <a:pt x="364" y="104"/>
                    <a:pt x="364" y="96"/>
                  </a:cubicBezTo>
                  <a:cubicBezTo>
                    <a:pt x="364" y="43"/>
                    <a:pt x="321" y="0"/>
                    <a:pt x="268" y="0"/>
                  </a:cubicBezTo>
                  <a:cubicBezTo>
                    <a:pt x="224" y="0"/>
                    <a:pt x="186" y="30"/>
                    <a:pt x="175" y="71"/>
                  </a:cubicBezTo>
                  <a:cubicBezTo>
                    <a:pt x="164" y="65"/>
                    <a:pt x="151" y="62"/>
                    <a:pt x="138" y="62"/>
                  </a:cubicBezTo>
                  <a:cubicBezTo>
                    <a:pt x="92" y="62"/>
                    <a:pt x="54" y="100"/>
                    <a:pt x="54" y="146"/>
                  </a:cubicBezTo>
                  <a:cubicBezTo>
                    <a:pt x="54" y="149"/>
                    <a:pt x="54" y="153"/>
                    <a:pt x="55" y="156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24" y="156"/>
                    <a:pt x="0" y="182"/>
                    <a:pt x="0" y="212"/>
                  </a:cubicBezTo>
                  <a:cubicBezTo>
                    <a:pt x="0" y="242"/>
                    <a:pt x="24" y="268"/>
                    <a:pt x="54" y="268"/>
                  </a:cubicBezTo>
                  <a:cubicBezTo>
                    <a:pt x="360" y="268"/>
                    <a:pt x="360" y="268"/>
                    <a:pt x="360" y="268"/>
                  </a:cubicBezTo>
                  <a:cubicBezTo>
                    <a:pt x="400" y="268"/>
                    <a:pt x="432" y="234"/>
                    <a:pt x="432" y="194"/>
                  </a:cubicBezTo>
                  <a:cubicBezTo>
                    <a:pt x="432" y="155"/>
                    <a:pt x="400" y="121"/>
                    <a:pt x="361" y="121"/>
                  </a:cubicBezTo>
                  <a:close/>
                </a:path>
              </a:pathLst>
            </a:custGeom>
            <a:solidFill>
              <a:schemeClr val="bg2">
                <a:lumMod val="95000"/>
              </a:schemeClr>
            </a:solidFill>
            <a:ln w="19050" cap="flat" cmpd="sng" algn="ctr">
              <a:solidFill>
                <a:schemeClr val="bg2">
                  <a:lumMod val="65000"/>
                </a:schemeClr>
              </a:solidFill>
              <a:prstDash val="solid"/>
            </a:ln>
            <a:effectLst/>
          </p:spPr>
          <p:txBody>
            <a:bodyPr lIns="91400" tIns="45700" rIns="91400" bIns="45700" rtlCol="0" anchor="ctr"/>
            <a:lstStyle/>
            <a:p>
              <a:pPr marL="0" marR="0" lvl="0" indent="0" algn="ctr" defTabSz="9123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charset="0"/>
              </a:endParaRPr>
            </a:p>
          </p:txBody>
        </p:sp>
        <p:grpSp>
          <p:nvGrpSpPr>
            <p:cNvPr id="75" name="Group 194">
              <a:extLst>
                <a:ext uri="{FF2B5EF4-FFF2-40B4-BE49-F238E27FC236}">
                  <a16:creationId xmlns:a16="http://schemas.microsoft.com/office/drawing/2014/main" id="{A4081E69-69FC-9D4F-8081-CD24E6E9A18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75127" y="2976298"/>
              <a:ext cx="815720" cy="471644"/>
              <a:chOff x="336" y="1362"/>
              <a:chExt cx="658" cy="363"/>
            </a:xfr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grpSpPr>
          <p:sp>
            <p:nvSpPr>
              <p:cNvPr id="77" name="Freeform 195">
                <a:extLst>
                  <a:ext uri="{FF2B5EF4-FFF2-40B4-BE49-F238E27FC236}">
                    <a16:creationId xmlns:a16="http://schemas.microsoft.com/office/drawing/2014/main" id="{4C7BB785-16D3-534B-BA08-7720B0972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" y="1416"/>
                <a:ext cx="151" cy="271"/>
              </a:xfrm>
              <a:custGeom>
                <a:avLst/>
                <a:gdLst>
                  <a:gd name="T0" fmla="*/ 84 w 101"/>
                  <a:gd name="T1" fmla="*/ 181 h 181"/>
                  <a:gd name="T2" fmla="*/ 17 w 101"/>
                  <a:gd name="T3" fmla="*/ 181 h 181"/>
                  <a:gd name="T4" fmla="*/ 0 w 101"/>
                  <a:gd name="T5" fmla="*/ 164 h 181"/>
                  <a:gd name="T6" fmla="*/ 0 w 101"/>
                  <a:gd name="T7" fmla="*/ 16 h 181"/>
                  <a:gd name="T8" fmla="*/ 17 w 101"/>
                  <a:gd name="T9" fmla="*/ 0 h 181"/>
                  <a:gd name="T10" fmla="*/ 84 w 101"/>
                  <a:gd name="T11" fmla="*/ 0 h 181"/>
                  <a:gd name="T12" fmla="*/ 101 w 101"/>
                  <a:gd name="T13" fmla="*/ 16 h 181"/>
                  <a:gd name="T14" fmla="*/ 101 w 101"/>
                  <a:gd name="T15" fmla="*/ 164 h 181"/>
                  <a:gd name="T16" fmla="*/ 84 w 101"/>
                  <a:gd name="T17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181">
                    <a:moveTo>
                      <a:pt x="84" y="181"/>
                    </a:moveTo>
                    <a:cubicBezTo>
                      <a:pt x="17" y="181"/>
                      <a:pt x="17" y="181"/>
                      <a:pt x="17" y="181"/>
                    </a:cubicBezTo>
                    <a:cubicBezTo>
                      <a:pt x="8" y="181"/>
                      <a:pt x="0" y="173"/>
                      <a:pt x="0" y="16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7"/>
                      <a:pt x="101" y="16"/>
                    </a:cubicBezTo>
                    <a:cubicBezTo>
                      <a:pt x="101" y="164"/>
                      <a:pt x="101" y="164"/>
                      <a:pt x="101" y="164"/>
                    </a:cubicBezTo>
                    <a:cubicBezTo>
                      <a:pt x="101" y="173"/>
                      <a:pt x="93" y="181"/>
                      <a:pt x="84" y="1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78" name="Line 196">
                <a:extLst>
                  <a:ext uri="{FF2B5EF4-FFF2-40B4-BE49-F238E27FC236}">
                    <a16:creationId xmlns:a16="http://schemas.microsoft.com/office/drawing/2014/main" id="{173CB863-5AB5-E74A-893D-79734FB461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" y="1460"/>
                <a:ext cx="75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79" name="Line 197">
                <a:extLst>
                  <a:ext uri="{FF2B5EF4-FFF2-40B4-BE49-F238E27FC236}">
                    <a16:creationId xmlns:a16="http://schemas.microsoft.com/office/drawing/2014/main" id="{45C8B45B-2777-DA44-8B05-63D7D3813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" y="1503"/>
                <a:ext cx="75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80" name="Line 198">
                <a:extLst>
                  <a:ext uri="{FF2B5EF4-FFF2-40B4-BE49-F238E27FC236}">
                    <a16:creationId xmlns:a16="http://schemas.microsoft.com/office/drawing/2014/main" id="{DFD2C943-9373-414D-AC64-BF1229F00A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" y="1548"/>
                <a:ext cx="75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81" name="Line 199">
                <a:extLst>
                  <a:ext uri="{FF2B5EF4-FFF2-40B4-BE49-F238E27FC236}">
                    <a16:creationId xmlns:a16="http://schemas.microsoft.com/office/drawing/2014/main" id="{587F06C4-0C94-0B47-A90B-F0248043E1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" y="1592"/>
                <a:ext cx="75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82" name="Line 200">
                <a:extLst>
                  <a:ext uri="{FF2B5EF4-FFF2-40B4-BE49-F238E27FC236}">
                    <a16:creationId xmlns:a16="http://schemas.microsoft.com/office/drawing/2014/main" id="{A8A31303-C27B-FF48-B78C-74A5FAE470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" y="1636"/>
                <a:ext cx="75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83" name="Freeform 201">
                <a:extLst>
                  <a:ext uri="{FF2B5EF4-FFF2-40B4-BE49-F238E27FC236}">
                    <a16:creationId xmlns:a16="http://schemas.microsoft.com/office/drawing/2014/main" id="{8A8A31D3-0E90-8A4D-AC22-65ECC8E7B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" y="1362"/>
                <a:ext cx="150" cy="363"/>
              </a:xfrm>
              <a:custGeom>
                <a:avLst/>
                <a:gdLst>
                  <a:gd name="T0" fmla="*/ 84 w 101"/>
                  <a:gd name="T1" fmla="*/ 243 h 243"/>
                  <a:gd name="T2" fmla="*/ 17 w 101"/>
                  <a:gd name="T3" fmla="*/ 243 h 243"/>
                  <a:gd name="T4" fmla="*/ 0 w 101"/>
                  <a:gd name="T5" fmla="*/ 226 h 243"/>
                  <a:gd name="T6" fmla="*/ 0 w 101"/>
                  <a:gd name="T7" fmla="*/ 17 h 243"/>
                  <a:gd name="T8" fmla="*/ 17 w 101"/>
                  <a:gd name="T9" fmla="*/ 0 h 243"/>
                  <a:gd name="T10" fmla="*/ 84 w 101"/>
                  <a:gd name="T11" fmla="*/ 0 h 243"/>
                  <a:gd name="T12" fmla="*/ 101 w 101"/>
                  <a:gd name="T13" fmla="*/ 17 h 243"/>
                  <a:gd name="T14" fmla="*/ 101 w 101"/>
                  <a:gd name="T15" fmla="*/ 226 h 243"/>
                  <a:gd name="T16" fmla="*/ 84 w 101"/>
                  <a:gd name="T17" fmla="*/ 243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1" h="243">
                    <a:moveTo>
                      <a:pt x="84" y="243"/>
                    </a:moveTo>
                    <a:cubicBezTo>
                      <a:pt x="17" y="243"/>
                      <a:pt x="17" y="243"/>
                      <a:pt x="17" y="243"/>
                    </a:cubicBezTo>
                    <a:cubicBezTo>
                      <a:pt x="8" y="243"/>
                      <a:pt x="0" y="235"/>
                      <a:pt x="0" y="22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1" y="8"/>
                      <a:pt x="101" y="17"/>
                    </a:cubicBezTo>
                    <a:cubicBezTo>
                      <a:pt x="101" y="226"/>
                      <a:pt x="101" y="226"/>
                      <a:pt x="101" y="226"/>
                    </a:cubicBezTo>
                    <a:cubicBezTo>
                      <a:pt x="101" y="235"/>
                      <a:pt x="93" y="243"/>
                      <a:pt x="84" y="2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84" name="Line 202">
                <a:extLst>
                  <a:ext uri="{FF2B5EF4-FFF2-40B4-BE49-F238E27FC236}">
                    <a16:creationId xmlns:a16="http://schemas.microsoft.com/office/drawing/2014/main" id="{769F35C4-89E0-0E4A-BBB5-DBD8807095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2" y="1406"/>
                <a:ext cx="76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85" name="Line 203">
                <a:extLst>
                  <a:ext uri="{FF2B5EF4-FFF2-40B4-BE49-F238E27FC236}">
                    <a16:creationId xmlns:a16="http://schemas.microsoft.com/office/drawing/2014/main" id="{BF065D9B-F77E-5C48-AA38-DAD5106D3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2" y="1451"/>
                <a:ext cx="76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86" name="Line 204">
                <a:extLst>
                  <a:ext uri="{FF2B5EF4-FFF2-40B4-BE49-F238E27FC236}">
                    <a16:creationId xmlns:a16="http://schemas.microsoft.com/office/drawing/2014/main" id="{A58DC650-5D08-D24D-9416-8011FA1429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2" y="1495"/>
                <a:ext cx="76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87" name="Line 205">
                <a:extLst>
                  <a:ext uri="{FF2B5EF4-FFF2-40B4-BE49-F238E27FC236}">
                    <a16:creationId xmlns:a16="http://schemas.microsoft.com/office/drawing/2014/main" id="{A767DCB1-59FD-754E-939A-28BD6A08B1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2" y="1539"/>
                <a:ext cx="76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88" name="Line 206">
                <a:extLst>
                  <a:ext uri="{FF2B5EF4-FFF2-40B4-BE49-F238E27FC236}">
                    <a16:creationId xmlns:a16="http://schemas.microsoft.com/office/drawing/2014/main" id="{BA9DC148-6A33-BF46-BFB9-E128707EBA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2" y="1584"/>
                <a:ext cx="76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89" name="Freeform 207">
                <a:extLst>
                  <a:ext uri="{FF2B5EF4-FFF2-40B4-BE49-F238E27FC236}">
                    <a16:creationId xmlns:a16="http://schemas.microsoft.com/office/drawing/2014/main" id="{9263C662-4991-E148-842C-BD740899E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" y="1416"/>
                <a:ext cx="148" cy="271"/>
              </a:xfrm>
              <a:custGeom>
                <a:avLst/>
                <a:gdLst>
                  <a:gd name="T0" fmla="*/ 84 w 100"/>
                  <a:gd name="T1" fmla="*/ 181 h 181"/>
                  <a:gd name="T2" fmla="*/ 16 w 100"/>
                  <a:gd name="T3" fmla="*/ 181 h 181"/>
                  <a:gd name="T4" fmla="*/ 0 w 100"/>
                  <a:gd name="T5" fmla="*/ 164 h 181"/>
                  <a:gd name="T6" fmla="*/ 0 w 100"/>
                  <a:gd name="T7" fmla="*/ 16 h 181"/>
                  <a:gd name="T8" fmla="*/ 16 w 100"/>
                  <a:gd name="T9" fmla="*/ 0 h 181"/>
                  <a:gd name="T10" fmla="*/ 84 w 100"/>
                  <a:gd name="T11" fmla="*/ 0 h 181"/>
                  <a:gd name="T12" fmla="*/ 100 w 100"/>
                  <a:gd name="T13" fmla="*/ 16 h 181"/>
                  <a:gd name="T14" fmla="*/ 100 w 100"/>
                  <a:gd name="T15" fmla="*/ 164 h 181"/>
                  <a:gd name="T16" fmla="*/ 84 w 100"/>
                  <a:gd name="T17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181">
                    <a:moveTo>
                      <a:pt x="84" y="181"/>
                    </a:moveTo>
                    <a:cubicBezTo>
                      <a:pt x="16" y="181"/>
                      <a:pt x="16" y="181"/>
                      <a:pt x="16" y="181"/>
                    </a:cubicBezTo>
                    <a:cubicBezTo>
                      <a:pt x="7" y="181"/>
                      <a:pt x="0" y="173"/>
                      <a:pt x="0" y="16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0" y="7"/>
                      <a:pt x="100" y="16"/>
                    </a:cubicBezTo>
                    <a:cubicBezTo>
                      <a:pt x="100" y="164"/>
                      <a:pt x="100" y="164"/>
                      <a:pt x="100" y="164"/>
                    </a:cubicBezTo>
                    <a:cubicBezTo>
                      <a:pt x="100" y="173"/>
                      <a:pt x="93" y="181"/>
                      <a:pt x="84" y="1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90" name="Line 208">
                <a:extLst>
                  <a:ext uri="{FF2B5EF4-FFF2-40B4-BE49-F238E27FC236}">
                    <a16:creationId xmlns:a16="http://schemas.microsoft.com/office/drawing/2014/main" id="{F9AB58F7-A69F-EE44-933B-408064CA4D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3" y="1460"/>
                <a:ext cx="74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91" name="Line 209">
                <a:extLst>
                  <a:ext uri="{FF2B5EF4-FFF2-40B4-BE49-F238E27FC236}">
                    <a16:creationId xmlns:a16="http://schemas.microsoft.com/office/drawing/2014/main" id="{E9B30A4A-5C76-934C-A859-0FF306E947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3" y="1503"/>
                <a:ext cx="74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92" name="Line 210">
                <a:extLst>
                  <a:ext uri="{FF2B5EF4-FFF2-40B4-BE49-F238E27FC236}">
                    <a16:creationId xmlns:a16="http://schemas.microsoft.com/office/drawing/2014/main" id="{D9508153-5FCC-D244-B68F-60D4AD0D82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3" y="1548"/>
                <a:ext cx="74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93" name="Line 211">
                <a:extLst>
                  <a:ext uri="{FF2B5EF4-FFF2-40B4-BE49-F238E27FC236}">
                    <a16:creationId xmlns:a16="http://schemas.microsoft.com/office/drawing/2014/main" id="{FDBE165C-D110-C343-8A62-F76BFC4641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3" y="1592"/>
                <a:ext cx="74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94" name="Line 212">
                <a:extLst>
                  <a:ext uri="{FF2B5EF4-FFF2-40B4-BE49-F238E27FC236}">
                    <a16:creationId xmlns:a16="http://schemas.microsoft.com/office/drawing/2014/main" id="{2B056EC4-9F1D-9A43-85E7-D93EE0B819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3" y="1636"/>
                <a:ext cx="74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95" name="Freeform 213">
                <a:extLst>
                  <a:ext uri="{FF2B5EF4-FFF2-40B4-BE49-F238E27FC236}">
                    <a16:creationId xmlns:a16="http://schemas.microsoft.com/office/drawing/2014/main" id="{3999D14D-92B3-F847-9F49-2EEE22D30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" y="1416"/>
                <a:ext cx="149" cy="271"/>
              </a:xfrm>
              <a:custGeom>
                <a:avLst/>
                <a:gdLst>
                  <a:gd name="T0" fmla="*/ 84 w 100"/>
                  <a:gd name="T1" fmla="*/ 181 h 181"/>
                  <a:gd name="T2" fmla="*/ 16 w 100"/>
                  <a:gd name="T3" fmla="*/ 181 h 181"/>
                  <a:gd name="T4" fmla="*/ 0 w 100"/>
                  <a:gd name="T5" fmla="*/ 164 h 181"/>
                  <a:gd name="T6" fmla="*/ 0 w 100"/>
                  <a:gd name="T7" fmla="*/ 16 h 181"/>
                  <a:gd name="T8" fmla="*/ 16 w 100"/>
                  <a:gd name="T9" fmla="*/ 0 h 181"/>
                  <a:gd name="T10" fmla="*/ 84 w 100"/>
                  <a:gd name="T11" fmla="*/ 0 h 181"/>
                  <a:gd name="T12" fmla="*/ 100 w 100"/>
                  <a:gd name="T13" fmla="*/ 16 h 181"/>
                  <a:gd name="T14" fmla="*/ 100 w 100"/>
                  <a:gd name="T15" fmla="*/ 164 h 181"/>
                  <a:gd name="T16" fmla="*/ 84 w 100"/>
                  <a:gd name="T17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181">
                    <a:moveTo>
                      <a:pt x="84" y="181"/>
                    </a:moveTo>
                    <a:cubicBezTo>
                      <a:pt x="16" y="181"/>
                      <a:pt x="16" y="181"/>
                      <a:pt x="16" y="181"/>
                    </a:cubicBezTo>
                    <a:cubicBezTo>
                      <a:pt x="7" y="181"/>
                      <a:pt x="0" y="173"/>
                      <a:pt x="0" y="16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93" y="0"/>
                      <a:pt x="100" y="7"/>
                      <a:pt x="100" y="16"/>
                    </a:cubicBezTo>
                    <a:cubicBezTo>
                      <a:pt x="100" y="164"/>
                      <a:pt x="100" y="164"/>
                      <a:pt x="100" y="164"/>
                    </a:cubicBezTo>
                    <a:cubicBezTo>
                      <a:pt x="100" y="173"/>
                      <a:pt x="93" y="181"/>
                      <a:pt x="84" y="1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96" name="Line 214">
                <a:extLst>
                  <a:ext uri="{FF2B5EF4-FFF2-40B4-BE49-F238E27FC236}">
                    <a16:creationId xmlns:a16="http://schemas.microsoft.com/office/drawing/2014/main" id="{02162366-95AB-0848-8733-F5200F5313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1460"/>
                <a:ext cx="74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97" name="Line 215">
                <a:extLst>
                  <a:ext uri="{FF2B5EF4-FFF2-40B4-BE49-F238E27FC236}">
                    <a16:creationId xmlns:a16="http://schemas.microsoft.com/office/drawing/2014/main" id="{D35DBC21-BF03-E042-8635-91EFE87EF3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1503"/>
                <a:ext cx="74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98" name="Line 216">
                <a:extLst>
                  <a:ext uri="{FF2B5EF4-FFF2-40B4-BE49-F238E27FC236}">
                    <a16:creationId xmlns:a16="http://schemas.microsoft.com/office/drawing/2014/main" id="{0200750B-1150-9646-B7A8-707D730061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1548"/>
                <a:ext cx="74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99" name="Line 217">
                <a:extLst>
                  <a:ext uri="{FF2B5EF4-FFF2-40B4-BE49-F238E27FC236}">
                    <a16:creationId xmlns:a16="http://schemas.microsoft.com/office/drawing/2014/main" id="{0F72EDD8-522C-914B-A7DD-0A5057F9A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1592"/>
                <a:ext cx="74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100" name="Line 218">
                <a:extLst>
                  <a:ext uri="{FF2B5EF4-FFF2-40B4-BE49-F238E27FC236}">
                    <a16:creationId xmlns:a16="http://schemas.microsoft.com/office/drawing/2014/main" id="{E29C93D6-4303-4A4E-85A3-4C4768702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" y="1636"/>
                <a:ext cx="74" cy="0"/>
              </a:xfrm>
              <a:prstGeom prst="line">
                <a:avLst/>
              </a:prstGeom>
              <a:grpFill/>
              <a:ln w="20638" cap="rnd">
                <a:solidFill>
                  <a:srgbClr val="0050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7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C34B985-A632-DC42-A903-07C6AED3769E}"/>
                </a:ext>
              </a:extLst>
            </p:cNvPr>
            <p:cNvSpPr txBox="1"/>
            <p:nvPr/>
          </p:nvSpPr>
          <p:spPr>
            <a:xfrm>
              <a:off x="4657301" y="2689596"/>
              <a:ext cx="540422" cy="285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16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rgbClr val="282828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rPr>
                <a:t>Core</a:t>
              </a:r>
            </a:p>
          </p:txBody>
        </p:sp>
      </p:grp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ED75F644-164B-BB46-A12B-11C30A400D2E}"/>
              </a:ext>
            </a:extLst>
          </p:cNvPr>
          <p:cNvCxnSpPr/>
          <p:nvPr/>
        </p:nvCxnSpPr>
        <p:spPr>
          <a:xfrm>
            <a:off x="7747911" y="1860170"/>
            <a:ext cx="0" cy="16551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AF405A7-5129-5840-8BC8-D3632EB05FD1}"/>
              </a:ext>
            </a:extLst>
          </p:cNvPr>
          <p:cNvCxnSpPr/>
          <p:nvPr/>
        </p:nvCxnSpPr>
        <p:spPr>
          <a:xfrm>
            <a:off x="9418184" y="1823867"/>
            <a:ext cx="0" cy="165510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67F022A-6DF6-7A4B-8D1B-27FE74013394}"/>
              </a:ext>
            </a:extLst>
          </p:cNvPr>
          <p:cNvGrpSpPr>
            <a:grpSpLocks noChangeAspect="1"/>
          </p:cNvGrpSpPr>
          <p:nvPr/>
        </p:nvGrpSpPr>
        <p:grpSpPr>
          <a:xfrm>
            <a:off x="11361054" y="3643738"/>
            <a:ext cx="320040" cy="320040"/>
            <a:chOff x="-139209" y="2425037"/>
            <a:chExt cx="381876" cy="381876"/>
          </a:xfrm>
        </p:grpSpPr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987BF5E9-5404-4243-A33F-849E7CAC4492}"/>
                </a:ext>
              </a:extLst>
            </p:cNvPr>
            <p:cNvSpPr/>
            <p:nvPr/>
          </p:nvSpPr>
          <p:spPr>
            <a:xfrm>
              <a:off x="-139209" y="2425037"/>
              <a:ext cx="381876" cy="3818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BDEAC4E-7394-9D46-BFE3-8EDE813D98C7}"/>
                </a:ext>
              </a:extLst>
            </p:cNvPr>
            <p:cNvGrpSpPr/>
            <p:nvPr/>
          </p:nvGrpSpPr>
          <p:grpSpPr>
            <a:xfrm>
              <a:off x="-39567" y="2490034"/>
              <a:ext cx="182594" cy="251882"/>
              <a:chOff x="858973" y="1403744"/>
              <a:chExt cx="643458" cy="887629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4F5F67AF-B23A-E044-A6C2-2B18EACB9A54}"/>
                  </a:ext>
                </a:extLst>
              </p:cNvPr>
              <p:cNvGrpSpPr/>
              <p:nvPr/>
            </p:nvGrpSpPr>
            <p:grpSpPr>
              <a:xfrm>
                <a:off x="858973" y="1403744"/>
                <a:ext cx="643458" cy="887629"/>
                <a:chOff x="565417" y="1536835"/>
                <a:chExt cx="996124" cy="1374120"/>
              </a:xfrm>
            </p:grpSpPr>
            <p:sp>
              <p:nvSpPr>
                <p:cNvPr id="120" name="Rounded Rectangle 63">
                  <a:extLst>
                    <a:ext uri="{FF2B5EF4-FFF2-40B4-BE49-F238E27FC236}">
                      <a16:creationId xmlns:a16="http://schemas.microsoft.com/office/drawing/2014/main" id="{F9AFE4F6-8942-8547-BFFB-64608B62E83E}"/>
                    </a:ext>
                  </a:extLst>
                </p:cNvPr>
                <p:cNvSpPr/>
                <p:nvPr/>
              </p:nvSpPr>
              <p:spPr>
                <a:xfrm>
                  <a:off x="853525" y="2461414"/>
                  <a:ext cx="443999" cy="449541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D274D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ED3DECEA-D3E3-E74B-A03E-DE5416DF3D95}"/>
                    </a:ext>
                  </a:extLst>
                </p:cNvPr>
                <p:cNvGrpSpPr/>
                <p:nvPr/>
              </p:nvGrpSpPr>
              <p:grpSpPr>
                <a:xfrm>
                  <a:off x="565417" y="1536835"/>
                  <a:ext cx="996124" cy="1374120"/>
                  <a:chOff x="352800" y="-7200"/>
                  <a:chExt cx="1984680" cy="2737800"/>
                </a:xfrm>
              </p:grpSpPr>
              <p:sp>
                <p:nvSpPr>
                  <p:cNvPr id="122" name="Freeform: Shape 1">
                    <a:extLst>
                      <a:ext uri="{FF2B5EF4-FFF2-40B4-BE49-F238E27FC236}">
                        <a16:creationId xmlns:a16="http://schemas.microsoft.com/office/drawing/2014/main" id="{B6F69E1F-7D77-C043-9B38-6527E3A4CC7A}"/>
                      </a:ext>
                    </a:extLst>
                  </p:cNvPr>
                  <p:cNvSpPr/>
                  <p:nvPr/>
                </p:nvSpPr>
                <p:spPr>
                  <a:xfrm>
                    <a:off x="352800" y="-7200"/>
                    <a:ext cx="1984680" cy="2737800"/>
                  </a:xfrm>
                  <a:custGeom>
                    <a:avLst/>
                    <a:gdLst/>
                    <a:ahLst/>
                    <a:cxnLst>
                      <a:cxn ang="3cd4">
                        <a:pos x="hc" y="t"/>
                      </a:cxn>
                      <a:cxn ang="cd2">
                        <a:pos x="l" y="vc"/>
                      </a:cxn>
                      <a:cxn ang="cd4">
                        <a:pos x="hc" y="b"/>
                      </a:cxn>
                      <a:cxn ang="0">
                        <a:pos x="r" y="vc"/>
                      </a:cxn>
                    </a:cxnLst>
                    <a:rect l="l" t="t" r="r" b="b"/>
                    <a:pathLst>
                      <a:path w="5514" h="7606">
                        <a:moveTo>
                          <a:pt x="2394" y="6121"/>
                        </a:moveTo>
                        <a:cubicBezTo>
                          <a:pt x="3121" y="6121"/>
                          <a:pt x="3121" y="6121"/>
                          <a:pt x="3121" y="6121"/>
                        </a:cubicBezTo>
                        <a:cubicBezTo>
                          <a:pt x="3242" y="6121"/>
                          <a:pt x="3303" y="6212"/>
                          <a:pt x="3303" y="6303"/>
                        </a:cubicBezTo>
                        <a:cubicBezTo>
                          <a:pt x="3303" y="7606"/>
                          <a:pt x="3303" y="7606"/>
                          <a:pt x="3303" y="7606"/>
                        </a:cubicBezTo>
                        <a:cubicBezTo>
                          <a:pt x="5514" y="7606"/>
                          <a:pt x="5514" y="7606"/>
                          <a:pt x="5514" y="7606"/>
                        </a:cubicBezTo>
                        <a:cubicBezTo>
                          <a:pt x="5514" y="0"/>
                          <a:pt x="5514" y="0"/>
                          <a:pt x="551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7606"/>
                          <a:pt x="0" y="7606"/>
                          <a:pt x="0" y="7606"/>
                        </a:cubicBezTo>
                        <a:cubicBezTo>
                          <a:pt x="2212" y="7606"/>
                          <a:pt x="2212" y="7606"/>
                          <a:pt x="2212" y="7606"/>
                        </a:cubicBezTo>
                        <a:cubicBezTo>
                          <a:pt x="2212" y="6303"/>
                          <a:pt x="2212" y="6303"/>
                          <a:pt x="2212" y="6303"/>
                        </a:cubicBezTo>
                        <a:cubicBezTo>
                          <a:pt x="2212" y="6212"/>
                          <a:pt x="2303" y="6121"/>
                          <a:pt x="2394" y="61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cap="flat">
                    <a:noFill/>
                    <a:prstDash val="solid"/>
                  </a:ln>
                </p:spPr>
                <p:txBody>
                  <a:bodyPr vert="horz" wrap="none" lIns="90000" tIns="45000" rIns="90000" bIns="45000" anchor="ctr" anchorCtr="1" compatLnSpc="0"/>
                  <a:lstStyle/>
                  <a:p>
                    <a:pPr marL="0" marR="0" lvl="0" indent="0" algn="l" defTabSz="457189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CiscoSansTT ExtraLight"/>
                      <a:ea typeface="Arial Unicode MS" pitchFamily="2"/>
                      <a:cs typeface="Arial Unicode MS" pitchFamily="2"/>
                    </a:endParaRPr>
                  </a:p>
                </p:txBody>
              </p:sp>
              <p:sp>
                <p:nvSpPr>
                  <p:cNvPr id="123" name="Freeform 57">
                    <a:extLst>
                      <a:ext uri="{FF2B5EF4-FFF2-40B4-BE49-F238E27FC236}">
                        <a16:creationId xmlns:a16="http://schemas.microsoft.com/office/drawing/2014/main" id="{25C04F95-0B7C-D348-B2FD-552E1FE0AE79}"/>
                      </a:ext>
                    </a:extLst>
                  </p:cNvPr>
                  <p:cNvSpPr/>
                  <p:nvPr/>
                </p:nvSpPr>
                <p:spPr>
                  <a:xfrm>
                    <a:off x="614520" y="276480"/>
                    <a:ext cx="1472399" cy="1472400"/>
                  </a:xfrm>
                  <a:custGeom>
                    <a:avLst/>
                    <a:gdLst>
                      <a:gd name="connsiteX0" fmla="*/ 1178232 w 1472399"/>
                      <a:gd name="connsiteY0" fmla="*/ 1134720 h 1472400"/>
                      <a:gd name="connsiteX1" fmla="*/ 1417737 w 1472399"/>
                      <a:gd name="connsiteY1" fmla="*/ 1134720 h 1472400"/>
                      <a:gd name="connsiteX2" fmla="*/ 1472399 w 1472399"/>
                      <a:gd name="connsiteY2" fmla="*/ 1189022 h 1472400"/>
                      <a:gd name="connsiteX3" fmla="*/ 1472399 w 1472399"/>
                      <a:gd name="connsiteY3" fmla="*/ 1428886 h 1472400"/>
                      <a:gd name="connsiteX4" fmla="*/ 1417737 w 1472399"/>
                      <a:gd name="connsiteY4" fmla="*/ 1472400 h 1472400"/>
                      <a:gd name="connsiteX5" fmla="*/ 1178232 w 1472399"/>
                      <a:gd name="connsiteY5" fmla="*/ 1472400 h 1472400"/>
                      <a:gd name="connsiteX6" fmla="*/ 1134359 w 1472399"/>
                      <a:gd name="connsiteY6" fmla="*/ 1428886 h 1472400"/>
                      <a:gd name="connsiteX7" fmla="*/ 1134359 w 1472399"/>
                      <a:gd name="connsiteY7" fmla="*/ 1189022 h 1472400"/>
                      <a:gd name="connsiteX8" fmla="*/ 1178232 w 1472399"/>
                      <a:gd name="connsiteY8" fmla="*/ 1134720 h 1472400"/>
                      <a:gd name="connsiteX9" fmla="*/ 610872 w 1472399"/>
                      <a:gd name="connsiteY9" fmla="*/ 1134720 h 1472400"/>
                      <a:gd name="connsiteX10" fmla="*/ 850368 w 1472399"/>
                      <a:gd name="connsiteY10" fmla="*/ 1134720 h 1472400"/>
                      <a:gd name="connsiteX11" fmla="*/ 893880 w 1472399"/>
                      <a:gd name="connsiteY11" fmla="*/ 1189022 h 1472400"/>
                      <a:gd name="connsiteX12" fmla="*/ 893880 w 1472399"/>
                      <a:gd name="connsiteY12" fmla="*/ 1428886 h 1472400"/>
                      <a:gd name="connsiteX13" fmla="*/ 850368 w 1472399"/>
                      <a:gd name="connsiteY13" fmla="*/ 1472400 h 1472400"/>
                      <a:gd name="connsiteX14" fmla="*/ 610872 w 1472399"/>
                      <a:gd name="connsiteY14" fmla="*/ 1472400 h 1472400"/>
                      <a:gd name="connsiteX15" fmla="*/ 567360 w 1472399"/>
                      <a:gd name="connsiteY15" fmla="*/ 1428886 h 1472400"/>
                      <a:gd name="connsiteX16" fmla="*/ 567360 w 1472399"/>
                      <a:gd name="connsiteY16" fmla="*/ 1189022 h 1472400"/>
                      <a:gd name="connsiteX17" fmla="*/ 610872 w 1472399"/>
                      <a:gd name="connsiteY17" fmla="*/ 1134720 h 1472400"/>
                      <a:gd name="connsiteX18" fmla="*/ 43512 w 1472399"/>
                      <a:gd name="connsiteY18" fmla="*/ 1134720 h 1472400"/>
                      <a:gd name="connsiteX19" fmla="*/ 283368 w 1472399"/>
                      <a:gd name="connsiteY19" fmla="*/ 1134720 h 1472400"/>
                      <a:gd name="connsiteX20" fmla="*/ 326880 w 1472399"/>
                      <a:gd name="connsiteY20" fmla="*/ 1189022 h 1472400"/>
                      <a:gd name="connsiteX21" fmla="*/ 326880 w 1472399"/>
                      <a:gd name="connsiteY21" fmla="*/ 1428886 h 1472400"/>
                      <a:gd name="connsiteX22" fmla="*/ 283368 w 1472399"/>
                      <a:gd name="connsiteY22" fmla="*/ 1472400 h 1472400"/>
                      <a:gd name="connsiteX23" fmla="*/ 43512 w 1472399"/>
                      <a:gd name="connsiteY23" fmla="*/ 1472400 h 1472400"/>
                      <a:gd name="connsiteX24" fmla="*/ 0 w 1472399"/>
                      <a:gd name="connsiteY24" fmla="*/ 1428886 h 1472400"/>
                      <a:gd name="connsiteX25" fmla="*/ 0 w 1472399"/>
                      <a:gd name="connsiteY25" fmla="*/ 1189022 h 1472400"/>
                      <a:gd name="connsiteX26" fmla="*/ 43512 w 1472399"/>
                      <a:gd name="connsiteY26" fmla="*/ 1134720 h 1472400"/>
                      <a:gd name="connsiteX27" fmla="*/ 1178232 w 1472399"/>
                      <a:gd name="connsiteY27" fmla="*/ 0 h 1472400"/>
                      <a:gd name="connsiteX28" fmla="*/ 1417737 w 1472399"/>
                      <a:gd name="connsiteY28" fmla="*/ 0 h 1472400"/>
                      <a:gd name="connsiteX29" fmla="*/ 1472399 w 1472399"/>
                      <a:gd name="connsiteY29" fmla="*/ 43873 h 1472400"/>
                      <a:gd name="connsiteX30" fmla="*/ 1472399 w 1472399"/>
                      <a:gd name="connsiteY30" fmla="*/ 283378 h 1472400"/>
                      <a:gd name="connsiteX31" fmla="*/ 1417737 w 1472399"/>
                      <a:gd name="connsiteY31" fmla="*/ 338040 h 1472400"/>
                      <a:gd name="connsiteX32" fmla="*/ 1178232 w 1472399"/>
                      <a:gd name="connsiteY32" fmla="*/ 338040 h 1472400"/>
                      <a:gd name="connsiteX33" fmla="*/ 1134359 w 1472399"/>
                      <a:gd name="connsiteY33" fmla="*/ 283378 h 1472400"/>
                      <a:gd name="connsiteX34" fmla="*/ 1134359 w 1472399"/>
                      <a:gd name="connsiteY34" fmla="*/ 43873 h 1472400"/>
                      <a:gd name="connsiteX35" fmla="*/ 1178232 w 1472399"/>
                      <a:gd name="connsiteY35" fmla="*/ 0 h 1472400"/>
                      <a:gd name="connsiteX36" fmla="*/ 610872 w 1472399"/>
                      <a:gd name="connsiteY36" fmla="*/ 0 h 1472400"/>
                      <a:gd name="connsiteX37" fmla="*/ 850368 w 1472399"/>
                      <a:gd name="connsiteY37" fmla="*/ 0 h 1472400"/>
                      <a:gd name="connsiteX38" fmla="*/ 893880 w 1472399"/>
                      <a:gd name="connsiteY38" fmla="*/ 43873 h 1472400"/>
                      <a:gd name="connsiteX39" fmla="*/ 893880 w 1472399"/>
                      <a:gd name="connsiteY39" fmla="*/ 283378 h 1472400"/>
                      <a:gd name="connsiteX40" fmla="*/ 850368 w 1472399"/>
                      <a:gd name="connsiteY40" fmla="*/ 338040 h 1472400"/>
                      <a:gd name="connsiteX41" fmla="*/ 610872 w 1472399"/>
                      <a:gd name="connsiteY41" fmla="*/ 338040 h 1472400"/>
                      <a:gd name="connsiteX42" fmla="*/ 567360 w 1472399"/>
                      <a:gd name="connsiteY42" fmla="*/ 283378 h 1472400"/>
                      <a:gd name="connsiteX43" fmla="*/ 567360 w 1472399"/>
                      <a:gd name="connsiteY43" fmla="*/ 43873 h 1472400"/>
                      <a:gd name="connsiteX44" fmla="*/ 610872 w 1472399"/>
                      <a:gd name="connsiteY44" fmla="*/ 0 h 1472400"/>
                      <a:gd name="connsiteX45" fmla="*/ 43512 w 1472399"/>
                      <a:gd name="connsiteY45" fmla="*/ 0 h 1472400"/>
                      <a:gd name="connsiteX46" fmla="*/ 283368 w 1472399"/>
                      <a:gd name="connsiteY46" fmla="*/ 0 h 1472400"/>
                      <a:gd name="connsiteX47" fmla="*/ 326880 w 1472399"/>
                      <a:gd name="connsiteY47" fmla="*/ 43873 h 1472400"/>
                      <a:gd name="connsiteX48" fmla="*/ 326880 w 1472399"/>
                      <a:gd name="connsiteY48" fmla="*/ 283378 h 1472400"/>
                      <a:gd name="connsiteX49" fmla="*/ 283368 w 1472399"/>
                      <a:gd name="connsiteY49" fmla="*/ 338040 h 1472400"/>
                      <a:gd name="connsiteX50" fmla="*/ 43512 w 1472399"/>
                      <a:gd name="connsiteY50" fmla="*/ 338040 h 1472400"/>
                      <a:gd name="connsiteX51" fmla="*/ 0 w 1472399"/>
                      <a:gd name="connsiteY51" fmla="*/ 283378 h 1472400"/>
                      <a:gd name="connsiteX52" fmla="*/ 0 w 1472399"/>
                      <a:gd name="connsiteY52" fmla="*/ 43873 h 1472400"/>
                      <a:gd name="connsiteX53" fmla="*/ 43512 w 1472399"/>
                      <a:gd name="connsiteY53" fmla="*/ 0 h 147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472399" h="1472400">
                        <a:moveTo>
                          <a:pt x="1178232" y="1134720"/>
                        </a:moveTo>
                        <a:cubicBezTo>
                          <a:pt x="1417737" y="1134720"/>
                          <a:pt x="1417737" y="1134720"/>
                          <a:pt x="1417737" y="1134720"/>
                        </a:cubicBezTo>
                        <a:cubicBezTo>
                          <a:pt x="1450462" y="1134720"/>
                          <a:pt x="1472399" y="1156297"/>
                          <a:pt x="1472399" y="1189022"/>
                        </a:cubicBezTo>
                        <a:cubicBezTo>
                          <a:pt x="1472399" y="1428886"/>
                          <a:pt x="1472399" y="1428886"/>
                          <a:pt x="1472399" y="1428886"/>
                        </a:cubicBezTo>
                        <a:cubicBezTo>
                          <a:pt x="1472399" y="1450463"/>
                          <a:pt x="1450462" y="1472400"/>
                          <a:pt x="1417737" y="1472400"/>
                        </a:cubicBezTo>
                        <a:cubicBezTo>
                          <a:pt x="1178232" y="1472400"/>
                          <a:pt x="1178232" y="1472400"/>
                          <a:pt x="1178232" y="1472400"/>
                        </a:cubicBezTo>
                        <a:cubicBezTo>
                          <a:pt x="1156296" y="1472400"/>
                          <a:pt x="1134359" y="1450463"/>
                          <a:pt x="1134359" y="1428886"/>
                        </a:cubicBezTo>
                        <a:cubicBezTo>
                          <a:pt x="1134359" y="1189022"/>
                          <a:pt x="1134359" y="1189022"/>
                          <a:pt x="1134359" y="1189022"/>
                        </a:cubicBezTo>
                        <a:cubicBezTo>
                          <a:pt x="1134359" y="1156297"/>
                          <a:pt x="1156296" y="1134720"/>
                          <a:pt x="1178232" y="1134720"/>
                        </a:cubicBezTo>
                        <a:close/>
                        <a:moveTo>
                          <a:pt x="610872" y="1134720"/>
                        </a:moveTo>
                        <a:cubicBezTo>
                          <a:pt x="850368" y="1134720"/>
                          <a:pt x="850368" y="1134720"/>
                          <a:pt x="850368" y="1134720"/>
                        </a:cubicBezTo>
                        <a:cubicBezTo>
                          <a:pt x="883092" y="1134720"/>
                          <a:pt x="893880" y="1156297"/>
                          <a:pt x="893880" y="1189022"/>
                        </a:cubicBezTo>
                        <a:cubicBezTo>
                          <a:pt x="893880" y="1428886"/>
                          <a:pt x="893880" y="1428886"/>
                          <a:pt x="893880" y="1428886"/>
                        </a:cubicBezTo>
                        <a:cubicBezTo>
                          <a:pt x="893880" y="1450463"/>
                          <a:pt x="883092" y="1472400"/>
                          <a:pt x="850368" y="1472400"/>
                        </a:cubicBezTo>
                        <a:cubicBezTo>
                          <a:pt x="610872" y="1472400"/>
                          <a:pt x="610872" y="1472400"/>
                          <a:pt x="610872" y="1472400"/>
                        </a:cubicBezTo>
                        <a:cubicBezTo>
                          <a:pt x="588936" y="1472400"/>
                          <a:pt x="567360" y="1450463"/>
                          <a:pt x="567360" y="1428886"/>
                        </a:cubicBezTo>
                        <a:cubicBezTo>
                          <a:pt x="567360" y="1189022"/>
                          <a:pt x="567360" y="1189022"/>
                          <a:pt x="567360" y="1189022"/>
                        </a:cubicBezTo>
                        <a:cubicBezTo>
                          <a:pt x="567360" y="1156297"/>
                          <a:pt x="588936" y="1134720"/>
                          <a:pt x="610872" y="1134720"/>
                        </a:cubicBezTo>
                        <a:close/>
                        <a:moveTo>
                          <a:pt x="43512" y="1134720"/>
                        </a:moveTo>
                        <a:cubicBezTo>
                          <a:pt x="283368" y="1134720"/>
                          <a:pt x="283368" y="1134720"/>
                          <a:pt x="283368" y="1134720"/>
                        </a:cubicBezTo>
                        <a:cubicBezTo>
                          <a:pt x="305304" y="1134720"/>
                          <a:pt x="326880" y="1156297"/>
                          <a:pt x="326880" y="1189022"/>
                        </a:cubicBezTo>
                        <a:cubicBezTo>
                          <a:pt x="326880" y="1428886"/>
                          <a:pt x="326880" y="1428886"/>
                          <a:pt x="326880" y="1428886"/>
                        </a:cubicBezTo>
                        <a:cubicBezTo>
                          <a:pt x="326880" y="1450463"/>
                          <a:pt x="305304" y="1472400"/>
                          <a:pt x="283368" y="1472400"/>
                        </a:cubicBezTo>
                        <a:cubicBezTo>
                          <a:pt x="43512" y="1472400"/>
                          <a:pt x="43512" y="1472400"/>
                          <a:pt x="43512" y="1472400"/>
                        </a:cubicBezTo>
                        <a:cubicBezTo>
                          <a:pt x="21576" y="1472400"/>
                          <a:pt x="0" y="1450463"/>
                          <a:pt x="0" y="1428886"/>
                        </a:cubicBezTo>
                        <a:cubicBezTo>
                          <a:pt x="0" y="1189022"/>
                          <a:pt x="0" y="1189022"/>
                          <a:pt x="0" y="1189022"/>
                        </a:cubicBezTo>
                        <a:cubicBezTo>
                          <a:pt x="0" y="1156297"/>
                          <a:pt x="21576" y="1134720"/>
                          <a:pt x="43512" y="1134720"/>
                        </a:cubicBezTo>
                        <a:close/>
                        <a:moveTo>
                          <a:pt x="1178232" y="0"/>
                        </a:moveTo>
                        <a:cubicBezTo>
                          <a:pt x="1417737" y="0"/>
                          <a:pt x="1417737" y="0"/>
                          <a:pt x="1417737" y="0"/>
                        </a:cubicBezTo>
                        <a:cubicBezTo>
                          <a:pt x="1450462" y="0"/>
                          <a:pt x="1472399" y="21577"/>
                          <a:pt x="1472399" y="43873"/>
                        </a:cubicBezTo>
                        <a:cubicBezTo>
                          <a:pt x="1472399" y="283378"/>
                          <a:pt x="1472399" y="283378"/>
                          <a:pt x="1472399" y="283378"/>
                        </a:cubicBezTo>
                        <a:cubicBezTo>
                          <a:pt x="1472399" y="316103"/>
                          <a:pt x="1450462" y="338040"/>
                          <a:pt x="1417737" y="338040"/>
                        </a:cubicBezTo>
                        <a:cubicBezTo>
                          <a:pt x="1178232" y="338040"/>
                          <a:pt x="1178232" y="338040"/>
                          <a:pt x="1178232" y="338040"/>
                        </a:cubicBezTo>
                        <a:cubicBezTo>
                          <a:pt x="1156296" y="338040"/>
                          <a:pt x="1134359" y="316103"/>
                          <a:pt x="1134359" y="283378"/>
                        </a:cubicBezTo>
                        <a:cubicBezTo>
                          <a:pt x="1134359" y="43873"/>
                          <a:pt x="1134359" y="43873"/>
                          <a:pt x="1134359" y="43873"/>
                        </a:cubicBezTo>
                        <a:cubicBezTo>
                          <a:pt x="1134359" y="21577"/>
                          <a:pt x="1156296" y="0"/>
                          <a:pt x="1178232" y="0"/>
                        </a:cubicBezTo>
                        <a:close/>
                        <a:moveTo>
                          <a:pt x="610872" y="0"/>
                        </a:moveTo>
                        <a:cubicBezTo>
                          <a:pt x="850368" y="0"/>
                          <a:pt x="850368" y="0"/>
                          <a:pt x="850368" y="0"/>
                        </a:cubicBezTo>
                        <a:cubicBezTo>
                          <a:pt x="883092" y="0"/>
                          <a:pt x="893880" y="21577"/>
                          <a:pt x="893880" y="43873"/>
                        </a:cubicBezTo>
                        <a:cubicBezTo>
                          <a:pt x="893880" y="283378"/>
                          <a:pt x="893880" y="283378"/>
                          <a:pt x="893880" y="283378"/>
                        </a:cubicBezTo>
                        <a:cubicBezTo>
                          <a:pt x="893880" y="316103"/>
                          <a:pt x="883092" y="338040"/>
                          <a:pt x="850368" y="338040"/>
                        </a:cubicBezTo>
                        <a:cubicBezTo>
                          <a:pt x="610872" y="338040"/>
                          <a:pt x="610872" y="338040"/>
                          <a:pt x="610872" y="338040"/>
                        </a:cubicBezTo>
                        <a:cubicBezTo>
                          <a:pt x="588936" y="338040"/>
                          <a:pt x="567360" y="316103"/>
                          <a:pt x="567360" y="283378"/>
                        </a:cubicBezTo>
                        <a:cubicBezTo>
                          <a:pt x="567360" y="43873"/>
                          <a:pt x="567360" y="43873"/>
                          <a:pt x="567360" y="43873"/>
                        </a:cubicBezTo>
                        <a:cubicBezTo>
                          <a:pt x="567360" y="21577"/>
                          <a:pt x="588936" y="0"/>
                          <a:pt x="610872" y="0"/>
                        </a:cubicBezTo>
                        <a:close/>
                        <a:moveTo>
                          <a:pt x="43512" y="0"/>
                        </a:moveTo>
                        <a:cubicBezTo>
                          <a:pt x="283368" y="0"/>
                          <a:pt x="283368" y="0"/>
                          <a:pt x="283368" y="0"/>
                        </a:cubicBezTo>
                        <a:cubicBezTo>
                          <a:pt x="305304" y="0"/>
                          <a:pt x="326880" y="21577"/>
                          <a:pt x="326880" y="43873"/>
                        </a:cubicBezTo>
                        <a:cubicBezTo>
                          <a:pt x="326880" y="283378"/>
                          <a:pt x="326880" y="283378"/>
                          <a:pt x="326880" y="283378"/>
                        </a:cubicBezTo>
                        <a:cubicBezTo>
                          <a:pt x="326880" y="316103"/>
                          <a:pt x="305304" y="338040"/>
                          <a:pt x="283368" y="338040"/>
                        </a:cubicBezTo>
                        <a:cubicBezTo>
                          <a:pt x="43512" y="338040"/>
                          <a:pt x="43512" y="338040"/>
                          <a:pt x="43512" y="338040"/>
                        </a:cubicBezTo>
                        <a:cubicBezTo>
                          <a:pt x="21576" y="338040"/>
                          <a:pt x="0" y="316103"/>
                          <a:pt x="0" y="283378"/>
                        </a:cubicBezTo>
                        <a:cubicBezTo>
                          <a:pt x="0" y="43873"/>
                          <a:pt x="0" y="43873"/>
                          <a:pt x="0" y="43873"/>
                        </a:cubicBezTo>
                        <a:cubicBezTo>
                          <a:pt x="0" y="21577"/>
                          <a:pt x="21576" y="0"/>
                          <a:pt x="43512" y="0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0000" tIns="45000" rIns="90000" bIns="45000" anchor="ctr" anchorCtr="1" compatLnSpc="0">
                    <a:noAutofit/>
                  </a:bodyPr>
                  <a:lstStyle/>
                  <a:p>
                    <a:pPr marL="0" marR="0" lvl="0" indent="0" algn="l" defTabSz="457189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CiscoSansTT ExtraLight"/>
                      <a:ea typeface="Arial Unicode MS" pitchFamily="2"/>
                      <a:cs typeface="Arial Unicode MS" pitchFamily="2"/>
                    </a:endParaRPr>
                  </a:p>
                </p:txBody>
              </p:sp>
            </p:grpSp>
          </p:grpSp>
          <p:sp>
            <p:nvSpPr>
              <p:cNvPr id="119" name="Freeform: Shape 796">
                <a:extLst>
                  <a:ext uri="{FF2B5EF4-FFF2-40B4-BE49-F238E27FC236}">
                    <a16:creationId xmlns:a16="http://schemas.microsoft.com/office/drawing/2014/main" id="{6B450AE8-52EF-D34E-B2C8-E572083D19CD}"/>
                  </a:ext>
                </a:extLst>
              </p:cNvPr>
              <p:cNvSpPr/>
              <p:nvPr/>
            </p:nvSpPr>
            <p:spPr>
              <a:xfrm>
                <a:off x="943825" y="1679662"/>
                <a:ext cx="477370" cy="109480"/>
              </a:xfrm>
              <a:custGeom>
                <a:avLst/>
                <a:gdLst>
                  <a:gd name="connsiteX0" fmla="*/ 381997 w 477370"/>
                  <a:gd name="connsiteY0" fmla="*/ 0 h 109480"/>
                  <a:gd name="connsiteX1" fmla="*/ 459648 w 477370"/>
                  <a:gd name="connsiteY1" fmla="*/ 0 h 109480"/>
                  <a:gd name="connsiteX2" fmla="*/ 477370 w 477370"/>
                  <a:gd name="connsiteY2" fmla="*/ 17605 h 109480"/>
                  <a:gd name="connsiteX3" fmla="*/ 477370 w 477370"/>
                  <a:gd name="connsiteY3" fmla="*/ 95372 h 109480"/>
                  <a:gd name="connsiteX4" fmla="*/ 459648 w 477370"/>
                  <a:gd name="connsiteY4" fmla="*/ 109480 h 109480"/>
                  <a:gd name="connsiteX5" fmla="*/ 381997 w 477370"/>
                  <a:gd name="connsiteY5" fmla="*/ 109480 h 109480"/>
                  <a:gd name="connsiteX6" fmla="*/ 367773 w 477370"/>
                  <a:gd name="connsiteY6" fmla="*/ 95372 h 109480"/>
                  <a:gd name="connsiteX7" fmla="*/ 367773 w 477370"/>
                  <a:gd name="connsiteY7" fmla="*/ 17605 h 109480"/>
                  <a:gd name="connsiteX8" fmla="*/ 381997 w 477370"/>
                  <a:gd name="connsiteY8" fmla="*/ 0 h 109480"/>
                  <a:gd name="connsiteX9" fmla="*/ 198052 w 477370"/>
                  <a:gd name="connsiteY9" fmla="*/ 0 h 109480"/>
                  <a:gd name="connsiteX10" fmla="*/ 275700 w 477370"/>
                  <a:gd name="connsiteY10" fmla="*/ 0 h 109480"/>
                  <a:gd name="connsiteX11" fmla="*/ 289807 w 477370"/>
                  <a:gd name="connsiteY11" fmla="*/ 17605 h 109480"/>
                  <a:gd name="connsiteX12" fmla="*/ 289807 w 477370"/>
                  <a:gd name="connsiteY12" fmla="*/ 95372 h 109480"/>
                  <a:gd name="connsiteX13" fmla="*/ 275700 w 477370"/>
                  <a:gd name="connsiteY13" fmla="*/ 109480 h 109480"/>
                  <a:gd name="connsiteX14" fmla="*/ 198052 w 477370"/>
                  <a:gd name="connsiteY14" fmla="*/ 109480 h 109480"/>
                  <a:gd name="connsiteX15" fmla="*/ 183945 w 477370"/>
                  <a:gd name="connsiteY15" fmla="*/ 95372 h 109480"/>
                  <a:gd name="connsiteX16" fmla="*/ 183945 w 477370"/>
                  <a:gd name="connsiteY16" fmla="*/ 17605 h 109480"/>
                  <a:gd name="connsiteX17" fmla="*/ 198052 w 477370"/>
                  <a:gd name="connsiteY17" fmla="*/ 0 h 109480"/>
                  <a:gd name="connsiteX18" fmla="*/ 14107 w 477370"/>
                  <a:gd name="connsiteY18" fmla="*/ 0 h 109480"/>
                  <a:gd name="connsiteX19" fmla="*/ 91872 w 477370"/>
                  <a:gd name="connsiteY19" fmla="*/ 0 h 109480"/>
                  <a:gd name="connsiteX20" fmla="*/ 105979 w 477370"/>
                  <a:gd name="connsiteY20" fmla="*/ 17605 h 109480"/>
                  <a:gd name="connsiteX21" fmla="*/ 105979 w 477370"/>
                  <a:gd name="connsiteY21" fmla="*/ 95372 h 109480"/>
                  <a:gd name="connsiteX22" fmla="*/ 91872 w 477370"/>
                  <a:gd name="connsiteY22" fmla="*/ 109480 h 109480"/>
                  <a:gd name="connsiteX23" fmla="*/ 14107 w 477370"/>
                  <a:gd name="connsiteY23" fmla="*/ 109480 h 109480"/>
                  <a:gd name="connsiteX24" fmla="*/ 0 w 477370"/>
                  <a:gd name="connsiteY24" fmla="*/ 95372 h 109480"/>
                  <a:gd name="connsiteX25" fmla="*/ 0 w 477370"/>
                  <a:gd name="connsiteY25" fmla="*/ 17605 h 109480"/>
                  <a:gd name="connsiteX26" fmla="*/ 14107 w 477370"/>
                  <a:gd name="connsiteY26" fmla="*/ 0 h 109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7370" h="109480">
                    <a:moveTo>
                      <a:pt x="381997" y="0"/>
                    </a:moveTo>
                    <a:cubicBezTo>
                      <a:pt x="459648" y="0"/>
                      <a:pt x="459648" y="0"/>
                      <a:pt x="459648" y="0"/>
                    </a:cubicBezTo>
                    <a:cubicBezTo>
                      <a:pt x="470258" y="0"/>
                      <a:pt x="477370" y="6996"/>
                      <a:pt x="477370" y="17605"/>
                    </a:cubicBezTo>
                    <a:cubicBezTo>
                      <a:pt x="477370" y="95372"/>
                      <a:pt x="477370" y="95372"/>
                      <a:pt x="477370" y="95372"/>
                    </a:cubicBezTo>
                    <a:cubicBezTo>
                      <a:pt x="477370" y="102368"/>
                      <a:pt x="470258" y="109480"/>
                      <a:pt x="459648" y="109480"/>
                    </a:cubicBezTo>
                    <a:cubicBezTo>
                      <a:pt x="381997" y="109480"/>
                      <a:pt x="381997" y="109480"/>
                      <a:pt x="381997" y="109480"/>
                    </a:cubicBezTo>
                    <a:cubicBezTo>
                      <a:pt x="374885" y="109480"/>
                      <a:pt x="367773" y="102368"/>
                      <a:pt x="367773" y="95372"/>
                    </a:cubicBezTo>
                    <a:cubicBezTo>
                      <a:pt x="367773" y="17605"/>
                      <a:pt x="367773" y="17605"/>
                      <a:pt x="367773" y="17605"/>
                    </a:cubicBezTo>
                    <a:cubicBezTo>
                      <a:pt x="367773" y="6996"/>
                      <a:pt x="374885" y="0"/>
                      <a:pt x="381997" y="0"/>
                    </a:cubicBezTo>
                    <a:close/>
                    <a:moveTo>
                      <a:pt x="198052" y="0"/>
                    </a:moveTo>
                    <a:cubicBezTo>
                      <a:pt x="275700" y="0"/>
                      <a:pt x="275700" y="0"/>
                      <a:pt x="275700" y="0"/>
                    </a:cubicBezTo>
                    <a:cubicBezTo>
                      <a:pt x="286309" y="0"/>
                      <a:pt x="289807" y="6996"/>
                      <a:pt x="289807" y="17605"/>
                    </a:cubicBezTo>
                    <a:cubicBezTo>
                      <a:pt x="289807" y="95372"/>
                      <a:pt x="289807" y="95372"/>
                      <a:pt x="289807" y="95372"/>
                    </a:cubicBezTo>
                    <a:cubicBezTo>
                      <a:pt x="289807" y="102368"/>
                      <a:pt x="286309" y="109480"/>
                      <a:pt x="275700" y="109480"/>
                    </a:cubicBezTo>
                    <a:cubicBezTo>
                      <a:pt x="198052" y="109480"/>
                      <a:pt x="198052" y="109480"/>
                      <a:pt x="198052" y="109480"/>
                    </a:cubicBezTo>
                    <a:cubicBezTo>
                      <a:pt x="190940" y="109480"/>
                      <a:pt x="183945" y="102368"/>
                      <a:pt x="183945" y="95372"/>
                    </a:cubicBezTo>
                    <a:cubicBezTo>
                      <a:pt x="183945" y="17605"/>
                      <a:pt x="183945" y="17605"/>
                      <a:pt x="183945" y="17605"/>
                    </a:cubicBezTo>
                    <a:cubicBezTo>
                      <a:pt x="183945" y="6996"/>
                      <a:pt x="190940" y="0"/>
                      <a:pt x="198052" y="0"/>
                    </a:cubicBezTo>
                    <a:close/>
                    <a:moveTo>
                      <a:pt x="14107" y="0"/>
                    </a:moveTo>
                    <a:cubicBezTo>
                      <a:pt x="91872" y="0"/>
                      <a:pt x="91872" y="0"/>
                      <a:pt x="91872" y="0"/>
                    </a:cubicBezTo>
                    <a:cubicBezTo>
                      <a:pt x="98984" y="0"/>
                      <a:pt x="105979" y="6996"/>
                      <a:pt x="105979" y="17605"/>
                    </a:cubicBezTo>
                    <a:cubicBezTo>
                      <a:pt x="105979" y="95372"/>
                      <a:pt x="105979" y="95372"/>
                      <a:pt x="105979" y="95372"/>
                    </a:cubicBezTo>
                    <a:cubicBezTo>
                      <a:pt x="105979" y="102368"/>
                      <a:pt x="98984" y="109480"/>
                      <a:pt x="91872" y="109480"/>
                    </a:cubicBezTo>
                    <a:cubicBezTo>
                      <a:pt x="14107" y="109480"/>
                      <a:pt x="14107" y="109480"/>
                      <a:pt x="14107" y="109480"/>
                    </a:cubicBezTo>
                    <a:cubicBezTo>
                      <a:pt x="6995" y="109480"/>
                      <a:pt x="0" y="102368"/>
                      <a:pt x="0" y="95372"/>
                    </a:cubicBezTo>
                    <a:cubicBezTo>
                      <a:pt x="0" y="17605"/>
                      <a:pt x="0" y="17605"/>
                      <a:pt x="0" y="17605"/>
                    </a:cubicBezTo>
                    <a:cubicBezTo>
                      <a:pt x="0" y="6996"/>
                      <a:pt x="6995" y="0"/>
                      <a:pt x="14107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>
                <a:noAutofit/>
              </a:bodyPr>
              <a:lstStyle/>
              <a:p>
                <a:pPr marL="0" marR="0" lvl="0" indent="0" algn="l" defTabSz="457189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1B13ACD6-3C74-384F-B84F-C16C029ED6DC}"/>
              </a:ext>
            </a:extLst>
          </p:cNvPr>
          <p:cNvCxnSpPr>
            <a:cxnSpLocks/>
          </p:cNvCxnSpPr>
          <p:nvPr/>
        </p:nvCxnSpPr>
        <p:spPr>
          <a:xfrm>
            <a:off x="11218662" y="3806279"/>
            <a:ext cx="142393" cy="0"/>
          </a:xfrm>
          <a:prstGeom prst="line">
            <a:avLst/>
          </a:prstGeom>
          <a:ln w="22225" cap="rnd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E7ADF4A1-5255-D549-AE0D-6E43A0D95F2B}"/>
              </a:ext>
            </a:extLst>
          </p:cNvPr>
          <p:cNvSpPr txBox="1"/>
          <p:nvPr/>
        </p:nvSpPr>
        <p:spPr>
          <a:xfrm>
            <a:off x="4876530" y="3670755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Business </a:t>
            </a:r>
          </a:p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Connectivity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9F8A3A0-8633-F044-A59C-E75C90E96F6B}"/>
              </a:ext>
            </a:extLst>
          </p:cNvPr>
          <p:cNvGrpSpPr>
            <a:grpSpLocks noChangeAspect="1"/>
          </p:cNvGrpSpPr>
          <p:nvPr/>
        </p:nvGrpSpPr>
        <p:grpSpPr>
          <a:xfrm>
            <a:off x="5512882" y="3643738"/>
            <a:ext cx="320040" cy="320040"/>
            <a:chOff x="-139209" y="2425037"/>
            <a:chExt cx="381876" cy="381876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DD6FFAB-D9A2-7745-A9FE-1E3648F3B3AC}"/>
                </a:ext>
              </a:extLst>
            </p:cNvPr>
            <p:cNvSpPr/>
            <p:nvPr/>
          </p:nvSpPr>
          <p:spPr>
            <a:xfrm>
              <a:off x="-139209" y="2425037"/>
              <a:ext cx="381876" cy="3818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C7864C92-A530-564D-A4BC-E9C1953E970F}"/>
                </a:ext>
              </a:extLst>
            </p:cNvPr>
            <p:cNvGrpSpPr/>
            <p:nvPr/>
          </p:nvGrpSpPr>
          <p:grpSpPr>
            <a:xfrm>
              <a:off x="-39567" y="2490034"/>
              <a:ext cx="182594" cy="251882"/>
              <a:chOff x="858973" y="1403744"/>
              <a:chExt cx="643458" cy="887629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F1747EFC-E28E-2740-8814-3FDACC6516B9}"/>
                  </a:ext>
                </a:extLst>
              </p:cNvPr>
              <p:cNvGrpSpPr/>
              <p:nvPr/>
            </p:nvGrpSpPr>
            <p:grpSpPr>
              <a:xfrm>
                <a:off x="858973" y="1403744"/>
                <a:ext cx="643458" cy="887629"/>
                <a:chOff x="565417" y="1536835"/>
                <a:chExt cx="996124" cy="1374120"/>
              </a:xfrm>
            </p:grpSpPr>
            <p:sp>
              <p:nvSpPr>
                <p:cNvPr id="132" name="Rounded Rectangle 63">
                  <a:extLst>
                    <a:ext uri="{FF2B5EF4-FFF2-40B4-BE49-F238E27FC236}">
                      <a16:creationId xmlns:a16="http://schemas.microsoft.com/office/drawing/2014/main" id="{4F64A6F0-2DB5-E749-AD22-D795EAF2C28D}"/>
                    </a:ext>
                  </a:extLst>
                </p:cNvPr>
                <p:cNvSpPr/>
                <p:nvPr/>
              </p:nvSpPr>
              <p:spPr>
                <a:xfrm>
                  <a:off x="853525" y="2461414"/>
                  <a:ext cx="443999" cy="449541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D274D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C9A65BE7-4D98-2444-88F8-34390832FAA9}"/>
                    </a:ext>
                  </a:extLst>
                </p:cNvPr>
                <p:cNvGrpSpPr/>
                <p:nvPr/>
              </p:nvGrpSpPr>
              <p:grpSpPr>
                <a:xfrm>
                  <a:off x="565417" y="1536835"/>
                  <a:ext cx="996124" cy="1374120"/>
                  <a:chOff x="352800" y="-7200"/>
                  <a:chExt cx="1984680" cy="2737800"/>
                </a:xfrm>
              </p:grpSpPr>
              <p:sp>
                <p:nvSpPr>
                  <p:cNvPr id="134" name="Freeform: Shape 1">
                    <a:extLst>
                      <a:ext uri="{FF2B5EF4-FFF2-40B4-BE49-F238E27FC236}">
                        <a16:creationId xmlns:a16="http://schemas.microsoft.com/office/drawing/2014/main" id="{83E0D9E1-4CB4-8F44-A106-86694ABB97AD}"/>
                      </a:ext>
                    </a:extLst>
                  </p:cNvPr>
                  <p:cNvSpPr/>
                  <p:nvPr/>
                </p:nvSpPr>
                <p:spPr>
                  <a:xfrm>
                    <a:off x="352800" y="-7200"/>
                    <a:ext cx="1984680" cy="2737800"/>
                  </a:xfrm>
                  <a:custGeom>
                    <a:avLst/>
                    <a:gdLst/>
                    <a:ahLst/>
                    <a:cxnLst>
                      <a:cxn ang="3cd4">
                        <a:pos x="hc" y="t"/>
                      </a:cxn>
                      <a:cxn ang="cd2">
                        <a:pos x="l" y="vc"/>
                      </a:cxn>
                      <a:cxn ang="cd4">
                        <a:pos x="hc" y="b"/>
                      </a:cxn>
                      <a:cxn ang="0">
                        <a:pos x="r" y="vc"/>
                      </a:cxn>
                    </a:cxnLst>
                    <a:rect l="l" t="t" r="r" b="b"/>
                    <a:pathLst>
                      <a:path w="5514" h="7606">
                        <a:moveTo>
                          <a:pt x="2394" y="6121"/>
                        </a:moveTo>
                        <a:cubicBezTo>
                          <a:pt x="3121" y="6121"/>
                          <a:pt x="3121" y="6121"/>
                          <a:pt x="3121" y="6121"/>
                        </a:cubicBezTo>
                        <a:cubicBezTo>
                          <a:pt x="3242" y="6121"/>
                          <a:pt x="3303" y="6212"/>
                          <a:pt x="3303" y="6303"/>
                        </a:cubicBezTo>
                        <a:cubicBezTo>
                          <a:pt x="3303" y="7606"/>
                          <a:pt x="3303" y="7606"/>
                          <a:pt x="3303" y="7606"/>
                        </a:cubicBezTo>
                        <a:cubicBezTo>
                          <a:pt x="5514" y="7606"/>
                          <a:pt x="5514" y="7606"/>
                          <a:pt x="5514" y="7606"/>
                        </a:cubicBezTo>
                        <a:cubicBezTo>
                          <a:pt x="5514" y="0"/>
                          <a:pt x="5514" y="0"/>
                          <a:pt x="551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7606"/>
                          <a:pt x="0" y="7606"/>
                          <a:pt x="0" y="7606"/>
                        </a:cubicBezTo>
                        <a:cubicBezTo>
                          <a:pt x="2212" y="7606"/>
                          <a:pt x="2212" y="7606"/>
                          <a:pt x="2212" y="7606"/>
                        </a:cubicBezTo>
                        <a:cubicBezTo>
                          <a:pt x="2212" y="6303"/>
                          <a:pt x="2212" y="6303"/>
                          <a:pt x="2212" y="6303"/>
                        </a:cubicBezTo>
                        <a:cubicBezTo>
                          <a:pt x="2212" y="6212"/>
                          <a:pt x="2303" y="6121"/>
                          <a:pt x="2394" y="61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cap="flat">
                    <a:noFill/>
                    <a:prstDash val="solid"/>
                  </a:ln>
                </p:spPr>
                <p:txBody>
                  <a:bodyPr vert="horz" wrap="none" lIns="90000" tIns="45000" rIns="90000" bIns="45000" anchor="ctr" anchorCtr="1" compatLnSpc="0"/>
                  <a:lstStyle/>
                  <a:p>
                    <a:pPr marL="0" marR="0" lvl="0" indent="0" algn="l" defTabSz="457189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CiscoSansTT ExtraLight"/>
                      <a:ea typeface="Arial Unicode MS" pitchFamily="2"/>
                      <a:cs typeface="Arial Unicode MS" pitchFamily="2"/>
                    </a:endParaRPr>
                  </a:p>
                </p:txBody>
              </p:sp>
              <p:sp>
                <p:nvSpPr>
                  <p:cNvPr id="135" name="Freeform 57">
                    <a:extLst>
                      <a:ext uri="{FF2B5EF4-FFF2-40B4-BE49-F238E27FC236}">
                        <a16:creationId xmlns:a16="http://schemas.microsoft.com/office/drawing/2014/main" id="{83393C58-01B9-2B48-BAAE-ECE45A84C75A}"/>
                      </a:ext>
                    </a:extLst>
                  </p:cNvPr>
                  <p:cNvSpPr/>
                  <p:nvPr/>
                </p:nvSpPr>
                <p:spPr>
                  <a:xfrm>
                    <a:off x="614520" y="276480"/>
                    <a:ext cx="1472399" cy="1472400"/>
                  </a:xfrm>
                  <a:custGeom>
                    <a:avLst/>
                    <a:gdLst>
                      <a:gd name="connsiteX0" fmla="*/ 1178232 w 1472399"/>
                      <a:gd name="connsiteY0" fmla="*/ 1134720 h 1472400"/>
                      <a:gd name="connsiteX1" fmla="*/ 1417737 w 1472399"/>
                      <a:gd name="connsiteY1" fmla="*/ 1134720 h 1472400"/>
                      <a:gd name="connsiteX2" fmla="*/ 1472399 w 1472399"/>
                      <a:gd name="connsiteY2" fmla="*/ 1189022 h 1472400"/>
                      <a:gd name="connsiteX3" fmla="*/ 1472399 w 1472399"/>
                      <a:gd name="connsiteY3" fmla="*/ 1428886 h 1472400"/>
                      <a:gd name="connsiteX4" fmla="*/ 1417737 w 1472399"/>
                      <a:gd name="connsiteY4" fmla="*/ 1472400 h 1472400"/>
                      <a:gd name="connsiteX5" fmla="*/ 1178232 w 1472399"/>
                      <a:gd name="connsiteY5" fmla="*/ 1472400 h 1472400"/>
                      <a:gd name="connsiteX6" fmla="*/ 1134359 w 1472399"/>
                      <a:gd name="connsiteY6" fmla="*/ 1428886 h 1472400"/>
                      <a:gd name="connsiteX7" fmla="*/ 1134359 w 1472399"/>
                      <a:gd name="connsiteY7" fmla="*/ 1189022 h 1472400"/>
                      <a:gd name="connsiteX8" fmla="*/ 1178232 w 1472399"/>
                      <a:gd name="connsiteY8" fmla="*/ 1134720 h 1472400"/>
                      <a:gd name="connsiteX9" fmla="*/ 610872 w 1472399"/>
                      <a:gd name="connsiteY9" fmla="*/ 1134720 h 1472400"/>
                      <a:gd name="connsiteX10" fmla="*/ 850368 w 1472399"/>
                      <a:gd name="connsiteY10" fmla="*/ 1134720 h 1472400"/>
                      <a:gd name="connsiteX11" fmla="*/ 893880 w 1472399"/>
                      <a:gd name="connsiteY11" fmla="*/ 1189022 h 1472400"/>
                      <a:gd name="connsiteX12" fmla="*/ 893880 w 1472399"/>
                      <a:gd name="connsiteY12" fmla="*/ 1428886 h 1472400"/>
                      <a:gd name="connsiteX13" fmla="*/ 850368 w 1472399"/>
                      <a:gd name="connsiteY13" fmla="*/ 1472400 h 1472400"/>
                      <a:gd name="connsiteX14" fmla="*/ 610872 w 1472399"/>
                      <a:gd name="connsiteY14" fmla="*/ 1472400 h 1472400"/>
                      <a:gd name="connsiteX15" fmla="*/ 567360 w 1472399"/>
                      <a:gd name="connsiteY15" fmla="*/ 1428886 h 1472400"/>
                      <a:gd name="connsiteX16" fmla="*/ 567360 w 1472399"/>
                      <a:gd name="connsiteY16" fmla="*/ 1189022 h 1472400"/>
                      <a:gd name="connsiteX17" fmla="*/ 610872 w 1472399"/>
                      <a:gd name="connsiteY17" fmla="*/ 1134720 h 1472400"/>
                      <a:gd name="connsiteX18" fmla="*/ 43512 w 1472399"/>
                      <a:gd name="connsiteY18" fmla="*/ 1134720 h 1472400"/>
                      <a:gd name="connsiteX19" fmla="*/ 283368 w 1472399"/>
                      <a:gd name="connsiteY19" fmla="*/ 1134720 h 1472400"/>
                      <a:gd name="connsiteX20" fmla="*/ 326880 w 1472399"/>
                      <a:gd name="connsiteY20" fmla="*/ 1189022 h 1472400"/>
                      <a:gd name="connsiteX21" fmla="*/ 326880 w 1472399"/>
                      <a:gd name="connsiteY21" fmla="*/ 1428886 h 1472400"/>
                      <a:gd name="connsiteX22" fmla="*/ 283368 w 1472399"/>
                      <a:gd name="connsiteY22" fmla="*/ 1472400 h 1472400"/>
                      <a:gd name="connsiteX23" fmla="*/ 43512 w 1472399"/>
                      <a:gd name="connsiteY23" fmla="*/ 1472400 h 1472400"/>
                      <a:gd name="connsiteX24" fmla="*/ 0 w 1472399"/>
                      <a:gd name="connsiteY24" fmla="*/ 1428886 h 1472400"/>
                      <a:gd name="connsiteX25" fmla="*/ 0 w 1472399"/>
                      <a:gd name="connsiteY25" fmla="*/ 1189022 h 1472400"/>
                      <a:gd name="connsiteX26" fmla="*/ 43512 w 1472399"/>
                      <a:gd name="connsiteY26" fmla="*/ 1134720 h 1472400"/>
                      <a:gd name="connsiteX27" fmla="*/ 1178232 w 1472399"/>
                      <a:gd name="connsiteY27" fmla="*/ 0 h 1472400"/>
                      <a:gd name="connsiteX28" fmla="*/ 1417737 w 1472399"/>
                      <a:gd name="connsiteY28" fmla="*/ 0 h 1472400"/>
                      <a:gd name="connsiteX29" fmla="*/ 1472399 w 1472399"/>
                      <a:gd name="connsiteY29" fmla="*/ 43873 h 1472400"/>
                      <a:gd name="connsiteX30" fmla="*/ 1472399 w 1472399"/>
                      <a:gd name="connsiteY30" fmla="*/ 283378 h 1472400"/>
                      <a:gd name="connsiteX31" fmla="*/ 1417737 w 1472399"/>
                      <a:gd name="connsiteY31" fmla="*/ 338040 h 1472400"/>
                      <a:gd name="connsiteX32" fmla="*/ 1178232 w 1472399"/>
                      <a:gd name="connsiteY32" fmla="*/ 338040 h 1472400"/>
                      <a:gd name="connsiteX33" fmla="*/ 1134359 w 1472399"/>
                      <a:gd name="connsiteY33" fmla="*/ 283378 h 1472400"/>
                      <a:gd name="connsiteX34" fmla="*/ 1134359 w 1472399"/>
                      <a:gd name="connsiteY34" fmla="*/ 43873 h 1472400"/>
                      <a:gd name="connsiteX35" fmla="*/ 1178232 w 1472399"/>
                      <a:gd name="connsiteY35" fmla="*/ 0 h 1472400"/>
                      <a:gd name="connsiteX36" fmla="*/ 610872 w 1472399"/>
                      <a:gd name="connsiteY36" fmla="*/ 0 h 1472400"/>
                      <a:gd name="connsiteX37" fmla="*/ 850368 w 1472399"/>
                      <a:gd name="connsiteY37" fmla="*/ 0 h 1472400"/>
                      <a:gd name="connsiteX38" fmla="*/ 893880 w 1472399"/>
                      <a:gd name="connsiteY38" fmla="*/ 43873 h 1472400"/>
                      <a:gd name="connsiteX39" fmla="*/ 893880 w 1472399"/>
                      <a:gd name="connsiteY39" fmla="*/ 283378 h 1472400"/>
                      <a:gd name="connsiteX40" fmla="*/ 850368 w 1472399"/>
                      <a:gd name="connsiteY40" fmla="*/ 338040 h 1472400"/>
                      <a:gd name="connsiteX41" fmla="*/ 610872 w 1472399"/>
                      <a:gd name="connsiteY41" fmla="*/ 338040 h 1472400"/>
                      <a:gd name="connsiteX42" fmla="*/ 567360 w 1472399"/>
                      <a:gd name="connsiteY42" fmla="*/ 283378 h 1472400"/>
                      <a:gd name="connsiteX43" fmla="*/ 567360 w 1472399"/>
                      <a:gd name="connsiteY43" fmla="*/ 43873 h 1472400"/>
                      <a:gd name="connsiteX44" fmla="*/ 610872 w 1472399"/>
                      <a:gd name="connsiteY44" fmla="*/ 0 h 1472400"/>
                      <a:gd name="connsiteX45" fmla="*/ 43512 w 1472399"/>
                      <a:gd name="connsiteY45" fmla="*/ 0 h 1472400"/>
                      <a:gd name="connsiteX46" fmla="*/ 283368 w 1472399"/>
                      <a:gd name="connsiteY46" fmla="*/ 0 h 1472400"/>
                      <a:gd name="connsiteX47" fmla="*/ 326880 w 1472399"/>
                      <a:gd name="connsiteY47" fmla="*/ 43873 h 1472400"/>
                      <a:gd name="connsiteX48" fmla="*/ 326880 w 1472399"/>
                      <a:gd name="connsiteY48" fmla="*/ 283378 h 1472400"/>
                      <a:gd name="connsiteX49" fmla="*/ 283368 w 1472399"/>
                      <a:gd name="connsiteY49" fmla="*/ 338040 h 1472400"/>
                      <a:gd name="connsiteX50" fmla="*/ 43512 w 1472399"/>
                      <a:gd name="connsiteY50" fmla="*/ 338040 h 1472400"/>
                      <a:gd name="connsiteX51" fmla="*/ 0 w 1472399"/>
                      <a:gd name="connsiteY51" fmla="*/ 283378 h 1472400"/>
                      <a:gd name="connsiteX52" fmla="*/ 0 w 1472399"/>
                      <a:gd name="connsiteY52" fmla="*/ 43873 h 1472400"/>
                      <a:gd name="connsiteX53" fmla="*/ 43512 w 1472399"/>
                      <a:gd name="connsiteY53" fmla="*/ 0 h 147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472399" h="1472400">
                        <a:moveTo>
                          <a:pt x="1178232" y="1134720"/>
                        </a:moveTo>
                        <a:cubicBezTo>
                          <a:pt x="1417737" y="1134720"/>
                          <a:pt x="1417737" y="1134720"/>
                          <a:pt x="1417737" y="1134720"/>
                        </a:cubicBezTo>
                        <a:cubicBezTo>
                          <a:pt x="1450462" y="1134720"/>
                          <a:pt x="1472399" y="1156297"/>
                          <a:pt x="1472399" y="1189022"/>
                        </a:cubicBezTo>
                        <a:cubicBezTo>
                          <a:pt x="1472399" y="1428886"/>
                          <a:pt x="1472399" y="1428886"/>
                          <a:pt x="1472399" y="1428886"/>
                        </a:cubicBezTo>
                        <a:cubicBezTo>
                          <a:pt x="1472399" y="1450463"/>
                          <a:pt x="1450462" y="1472400"/>
                          <a:pt x="1417737" y="1472400"/>
                        </a:cubicBezTo>
                        <a:cubicBezTo>
                          <a:pt x="1178232" y="1472400"/>
                          <a:pt x="1178232" y="1472400"/>
                          <a:pt x="1178232" y="1472400"/>
                        </a:cubicBezTo>
                        <a:cubicBezTo>
                          <a:pt x="1156296" y="1472400"/>
                          <a:pt x="1134359" y="1450463"/>
                          <a:pt x="1134359" y="1428886"/>
                        </a:cubicBezTo>
                        <a:cubicBezTo>
                          <a:pt x="1134359" y="1189022"/>
                          <a:pt x="1134359" y="1189022"/>
                          <a:pt x="1134359" y="1189022"/>
                        </a:cubicBezTo>
                        <a:cubicBezTo>
                          <a:pt x="1134359" y="1156297"/>
                          <a:pt x="1156296" y="1134720"/>
                          <a:pt x="1178232" y="1134720"/>
                        </a:cubicBezTo>
                        <a:close/>
                        <a:moveTo>
                          <a:pt x="610872" y="1134720"/>
                        </a:moveTo>
                        <a:cubicBezTo>
                          <a:pt x="850368" y="1134720"/>
                          <a:pt x="850368" y="1134720"/>
                          <a:pt x="850368" y="1134720"/>
                        </a:cubicBezTo>
                        <a:cubicBezTo>
                          <a:pt x="883092" y="1134720"/>
                          <a:pt x="893880" y="1156297"/>
                          <a:pt x="893880" y="1189022"/>
                        </a:cubicBezTo>
                        <a:cubicBezTo>
                          <a:pt x="893880" y="1428886"/>
                          <a:pt x="893880" y="1428886"/>
                          <a:pt x="893880" y="1428886"/>
                        </a:cubicBezTo>
                        <a:cubicBezTo>
                          <a:pt x="893880" y="1450463"/>
                          <a:pt x="883092" y="1472400"/>
                          <a:pt x="850368" y="1472400"/>
                        </a:cubicBezTo>
                        <a:cubicBezTo>
                          <a:pt x="610872" y="1472400"/>
                          <a:pt x="610872" y="1472400"/>
                          <a:pt x="610872" y="1472400"/>
                        </a:cubicBezTo>
                        <a:cubicBezTo>
                          <a:pt x="588936" y="1472400"/>
                          <a:pt x="567360" y="1450463"/>
                          <a:pt x="567360" y="1428886"/>
                        </a:cubicBezTo>
                        <a:cubicBezTo>
                          <a:pt x="567360" y="1189022"/>
                          <a:pt x="567360" y="1189022"/>
                          <a:pt x="567360" y="1189022"/>
                        </a:cubicBezTo>
                        <a:cubicBezTo>
                          <a:pt x="567360" y="1156297"/>
                          <a:pt x="588936" y="1134720"/>
                          <a:pt x="610872" y="1134720"/>
                        </a:cubicBezTo>
                        <a:close/>
                        <a:moveTo>
                          <a:pt x="43512" y="1134720"/>
                        </a:moveTo>
                        <a:cubicBezTo>
                          <a:pt x="283368" y="1134720"/>
                          <a:pt x="283368" y="1134720"/>
                          <a:pt x="283368" y="1134720"/>
                        </a:cubicBezTo>
                        <a:cubicBezTo>
                          <a:pt x="305304" y="1134720"/>
                          <a:pt x="326880" y="1156297"/>
                          <a:pt x="326880" y="1189022"/>
                        </a:cubicBezTo>
                        <a:cubicBezTo>
                          <a:pt x="326880" y="1428886"/>
                          <a:pt x="326880" y="1428886"/>
                          <a:pt x="326880" y="1428886"/>
                        </a:cubicBezTo>
                        <a:cubicBezTo>
                          <a:pt x="326880" y="1450463"/>
                          <a:pt x="305304" y="1472400"/>
                          <a:pt x="283368" y="1472400"/>
                        </a:cubicBezTo>
                        <a:cubicBezTo>
                          <a:pt x="43512" y="1472400"/>
                          <a:pt x="43512" y="1472400"/>
                          <a:pt x="43512" y="1472400"/>
                        </a:cubicBezTo>
                        <a:cubicBezTo>
                          <a:pt x="21576" y="1472400"/>
                          <a:pt x="0" y="1450463"/>
                          <a:pt x="0" y="1428886"/>
                        </a:cubicBezTo>
                        <a:cubicBezTo>
                          <a:pt x="0" y="1189022"/>
                          <a:pt x="0" y="1189022"/>
                          <a:pt x="0" y="1189022"/>
                        </a:cubicBezTo>
                        <a:cubicBezTo>
                          <a:pt x="0" y="1156297"/>
                          <a:pt x="21576" y="1134720"/>
                          <a:pt x="43512" y="1134720"/>
                        </a:cubicBezTo>
                        <a:close/>
                        <a:moveTo>
                          <a:pt x="1178232" y="0"/>
                        </a:moveTo>
                        <a:cubicBezTo>
                          <a:pt x="1417737" y="0"/>
                          <a:pt x="1417737" y="0"/>
                          <a:pt x="1417737" y="0"/>
                        </a:cubicBezTo>
                        <a:cubicBezTo>
                          <a:pt x="1450462" y="0"/>
                          <a:pt x="1472399" y="21577"/>
                          <a:pt x="1472399" y="43873"/>
                        </a:cubicBezTo>
                        <a:cubicBezTo>
                          <a:pt x="1472399" y="283378"/>
                          <a:pt x="1472399" y="283378"/>
                          <a:pt x="1472399" y="283378"/>
                        </a:cubicBezTo>
                        <a:cubicBezTo>
                          <a:pt x="1472399" y="316103"/>
                          <a:pt x="1450462" y="338040"/>
                          <a:pt x="1417737" y="338040"/>
                        </a:cubicBezTo>
                        <a:cubicBezTo>
                          <a:pt x="1178232" y="338040"/>
                          <a:pt x="1178232" y="338040"/>
                          <a:pt x="1178232" y="338040"/>
                        </a:cubicBezTo>
                        <a:cubicBezTo>
                          <a:pt x="1156296" y="338040"/>
                          <a:pt x="1134359" y="316103"/>
                          <a:pt x="1134359" y="283378"/>
                        </a:cubicBezTo>
                        <a:cubicBezTo>
                          <a:pt x="1134359" y="43873"/>
                          <a:pt x="1134359" y="43873"/>
                          <a:pt x="1134359" y="43873"/>
                        </a:cubicBezTo>
                        <a:cubicBezTo>
                          <a:pt x="1134359" y="21577"/>
                          <a:pt x="1156296" y="0"/>
                          <a:pt x="1178232" y="0"/>
                        </a:cubicBezTo>
                        <a:close/>
                        <a:moveTo>
                          <a:pt x="610872" y="0"/>
                        </a:moveTo>
                        <a:cubicBezTo>
                          <a:pt x="850368" y="0"/>
                          <a:pt x="850368" y="0"/>
                          <a:pt x="850368" y="0"/>
                        </a:cubicBezTo>
                        <a:cubicBezTo>
                          <a:pt x="883092" y="0"/>
                          <a:pt x="893880" y="21577"/>
                          <a:pt x="893880" y="43873"/>
                        </a:cubicBezTo>
                        <a:cubicBezTo>
                          <a:pt x="893880" y="283378"/>
                          <a:pt x="893880" y="283378"/>
                          <a:pt x="893880" y="283378"/>
                        </a:cubicBezTo>
                        <a:cubicBezTo>
                          <a:pt x="893880" y="316103"/>
                          <a:pt x="883092" y="338040"/>
                          <a:pt x="850368" y="338040"/>
                        </a:cubicBezTo>
                        <a:cubicBezTo>
                          <a:pt x="610872" y="338040"/>
                          <a:pt x="610872" y="338040"/>
                          <a:pt x="610872" y="338040"/>
                        </a:cubicBezTo>
                        <a:cubicBezTo>
                          <a:pt x="588936" y="338040"/>
                          <a:pt x="567360" y="316103"/>
                          <a:pt x="567360" y="283378"/>
                        </a:cubicBezTo>
                        <a:cubicBezTo>
                          <a:pt x="567360" y="43873"/>
                          <a:pt x="567360" y="43873"/>
                          <a:pt x="567360" y="43873"/>
                        </a:cubicBezTo>
                        <a:cubicBezTo>
                          <a:pt x="567360" y="21577"/>
                          <a:pt x="588936" y="0"/>
                          <a:pt x="610872" y="0"/>
                        </a:cubicBezTo>
                        <a:close/>
                        <a:moveTo>
                          <a:pt x="43512" y="0"/>
                        </a:moveTo>
                        <a:cubicBezTo>
                          <a:pt x="283368" y="0"/>
                          <a:pt x="283368" y="0"/>
                          <a:pt x="283368" y="0"/>
                        </a:cubicBezTo>
                        <a:cubicBezTo>
                          <a:pt x="305304" y="0"/>
                          <a:pt x="326880" y="21577"/>
                          <a:pt x="326880" y="43873"/>
                        </a:cubicBezTo>
                        <a:cubicBezTo>
                          <a:pt x="326880" y="283378"/>
                          <a:pt x="326880" y="283378"/>
                          <a:pt x="326880" y="283378"/>
                        </a:cubicBezTo>
                        <a:cubicBezTo>
                          <a:pt x="326880" y="316103"/>
                          <a:pt x="305304" y="338040"/>
                          <a:pt x="283368" y="338040"/>
                        </a:cubicBezTo>
                        <a:cubicBezTo>
                          <a:pt x="43512" y="338040"/>
                          <a:pt x="43512" y="338040"/>
                          <a:pt x="43512" y="338040"/>
                        </a:cubicBezTo>
                        <a:cubicBezTo>
                          <a:pt x="21576" y="338040"/>
                          <a:pt x="0" y="316103"/>
                          <a:pt x="0" y="283378"/>
                        </a:cubicBezTo>
                        <a:cubicBezTo>
                          <a:pt x="0" y="43873"/>
                          <a:pt x="0" y="43873"/>
                          <a:pt x="0" y="43873"/>
                        </a:cubicBezTo>
                        <a:cubicBezTo>
                          <a:pt x="0" y="21577"/>
                          <a:pt x="21576" y="0"/>
                          <a:pt x="43512" y="0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0000" tIns="45000" rIns="90000" bIns="45000" anchor="ctr" anchorCtr="1" compatLnSpc="0">
                    <a:noAutofit/>
                  </a:bodyPr>
                  <a:lstStyle/>
                  <a:p>
                    <a:pPr marL="0" marR="0" lvl="0" indent="0" algn="l" defTabSz="457189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CiscoSansTT ExtraLight"/>
                      <a:ea typeface="Arial Unicode MS" pitchFamily="2"/>
                      <a:cs typeface="Arial Unicode MS" pitchFamily="2"/>
                    </a:endParaRPr>
                  </a:p>
                </p:txBody>
              </p:sp>
            </p:grpSp>
          </p:grpSp>
          <p:sp>
            <p:nvSpPr>
              <p:cNvPr id="131" name="Freeform: Shape 796">
                <a:extLst>
                  <a:ext uri="{FF2B5EF4-FFF2-40B4-BE49-F238E27FC236}">
                    <a16:creationId xmlns:a16="http://schemas.microsoft.com/office/drawing/2014/main" id="{413D793A-DC8D-1745-B8BF-835B0925000F}"/>
                  </a:ext>
                </a:extLst>
              </p:cNvPr>
              <p:cNvSpPr/>
              <p:nvPr/>
            </p:nvSpPr>
            <p:spPr>
              <a:xfrm>
                <a:off x="943825" y="1679662"/>
                <a:ext cx="477370" cy="109480"/>
              </a:xfrm>
              <a:custGeom>
                <a:avLst/>
                <a:gdLst>
                  <a:gd name="connsiteX0" fmla="*/ 381997 w 477370"/>
                  <a:gd name="connsiteY0" fmla="*/ 0 h 109480"/>
                  <a:gd name="connsiteX1" fmla="*/ 459648 w 477370"/>
                  <a:gd name="connsiteY1" fmla="*/ 0 h 109480"/>
                  <a:gd name="connsiteX2" fmla="*/ 477370 w 477370"/>
                  <a:gd name="connsiteY2" fmla="*/ 17605 h 109480"/>
                  <a:gd name="connsiteX3" fmla="*/ 477370 w 477370"/>
                  <a:gd name="connsiteY3" fmla="*/ 95372 h 109480"/>
                  <a:gd name="connsiteX4" fmla="*/ 459648 w 477370"/>
                  <a:gd name="connsiteY4" fmla="*/ 109480 h 109480"/>
                  <a:gd name="connsiteX5" fmla="*/ 381997 w 477370"/>
                  <a:gd name="connsiteY5" fmla="*/ 109480 h 109480"/>
                  <a:gd name="connsiteX6" fmla="*/ 367773 w 477370"/>
                  <a:gd name="connsiteY6" fmla="*/ 95372 h 109480"/>
                  <a:gd name="connsiteX7" fmla="*/ 367773 w 477370"/>
                  <a:gd name="connsiteY7" fmla="*/ 17605 h 109480"/>
                  <a:gd name="connsiteX8" fmla="*/ 381997 w 477370"/>
                  <a:gd name="connsiteY8" fmla="*/ 0 h 109480"/>
                  <a:gd name="connsiteX9" fmla="*/ 198052 w 477370"/>
                  <a:gd name="connsiteY9" fmla="*/ 0 h 109480"/>
                  <a:gd name="connsiteX10" fmla="*/ 275700 w 477370"/>
                  <a:gd name="connsiteY10" fmla="*/ 0 h 109480"/>
                  <a:gd name="connsiteX11" fmla="*/ 289807 w 477370"/>
                  <a:gd name="connsiteY11" fmla="*/ 17605 h 109480"/>
                  <a:gd name="connsiteX12" fmla="*/ 289807 w 477370"/>
                  <a:gd name="connsiteY12" fmla="*/ 95372 h 109480"/>
                  <a:gd name="connsiteX13" fmla="*/ 275700 w 477370"/>
                  <a:gd name="connsiteY13" fmla="*/ 109480 h 109480"/>
                  <a:gd name="connsiteX14" fmla="*/ 198052 w 477370"/>
                  <a:gd name="connsiteY14" fmla="*/ 109480 h 109480"/>
                  <a:gd name="connsiteX15" fmla="*/ 183945 w 477370"/>
                  <a:gd name="connsiteY15" fmla="*/ 95372 h 109480"/>
                  <a:gd name="connsiteX16" fmla="*/ 183945 w 477370"/>
                  <a:gd name="connsiteY16" fmla="*/ 17605 h 109480"/>
                  <a:gd name="connsiteX17" fmla="*/ 198052 w 477370"/>
                  <a:gd name="connsiteY17" fmla="*/ 0 h 109480"/>
                  <a:gd name="connsiteX18" fmla="*/ 14107 w 477370"/>
                  <a:gd name="connsiteY18" fmla="*/ 0 h 109480"/>
                  <a:gd name="connsiteX19" fmla="*/ 91872 w 477370"/>
                  <a:gd name="connsiteY19" fmla="*/ 0 h 109480"/>
                  <a:gd name="connsiteX20" fmla="*/ 105979 w 477370"/>
                  <a:gd name="connsiteY20" fmla="*/ 17605 h 109480"/>
                  <a:gd name="connsiteX21" fmla="*/ 105979 w 477370"/>
                  <a:gd name="connsiteY21" fmla="*/ 95372 h 109480"/>
                  <a:gd name="connsiteX22" fmla="*/ 91872 w 477370"/>
                  <a:gd name="connsiteY22" fmla="*/ 109480 h 109480"/>
                  <a:gd name="connsiteX23" fmla="*/ 14107 w 477370"/>
                  <a:gd name="connsiteY23" fmla="*/ 109480 h 109480"/>
                  <a:gd name="connsiteX24" fmla="*/ 0 w 477370"/>
                  <a:gd name="connsiteY24" fmla="*/ 95372 h 109480"/>
                  <a:gd name="connsiteX25" fmla="*/ 0 w 477370"/>
                  <a:gd name="connsiteY25" fmla="*/ 17605 h 109480"/>
                  <a:gd name="connsiteX26" fmla="*/ 14107 w 477370"/>
                  <a:gd name="connsiteY26" fmla="*/ 0 h 109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7370" h="109480">
                    <a:moveTo>
                      <a:pt x="381997" y="0"/>
                    </a:moveTo>
                    <a:cubicBezTo>
                      <a:pt x="459648" y="0"/>
                      <a:pt x="459648" y="0"/>
                      <a:pt x="459648" y="0"/>
                    </a:cubicBezTo>
                    <a:cubicBezTo>
                      <a:pt x="470258" y="0"/>
                      <a:pt x="477370" y="6996"/>
                      <a:pt x="477370" y="17605"/>
                    </a:cubicBezTo>
                    <a:cubicBezTo>
                      <a:pt x="477370" y="95372"/>
                      <a:pt x="477370" y="95372"/>
                      <a:pt x="477370" y="95372"/>
                    </a:cubicBezTo>
                    <a:cubicBezTo>
                      <a:pt x="477370" y="102368"/>
                      <a:pt x="470258" y="109480"/>
                      <a:pt x="459648" y="109480"/>
                    </a:cubicBezTo>
                    <a:cubicBezTo>
                      <a:pt x="381997" y="109480"/>
                      <a:pt x="381997" y="109480"/>
                      <a:pt x="381997" y="109480"/>
                    </a:cubicBezTo>
                    <a:cubicBezTo>
                      <a:pt x="374885" y="109480"/>
                      <a:pt x="367773" y="102368"/>
                      <a:pt x="367773" y="95372"/>
                    </a:cubicBezTo>
                    <a:cubicBezTo>
                      <a:pt x="367773" y="17605"/>
                      <a:pt x="367773" y="17605"/>
                      <a:pt x="367773" y="17605"/>
                    </a:cubicBezTo>
                    <a:cubicBezTo>
                      <a:pt x="367773" y="6996"/>
                      <a:pt x="374885" y="0"/>
                      <a:pt x="381997" y="0"/>
                    </a:cubicBezTo>
                    <a:close/>
                    <a:moveTo>
                      <a:pt x="198052" y="0"/>
                    </a:moveTo>
                    <a:cubicBezTo>
                      <a:pt x="275700" y="0"/>
                      <a:pt x="275700" y="0"/>
                      <a:pt x="275700" y="0"/>
                    </a:cubicBezTo>
                    <a:cubicBezTo>
                      <a:pt x="286309" y="0"/>
                      <a:pt x="289807" y="6996"/>
                      <a:pt x="289807" y="17605"/>
                    </a:cubicBezTo>
                    <a:cubicBezTo>
                      <a:pt x="289807" y="95372"/>
                      <a:pt x="289807" y="95372"/>
                      <a:pt x="289807" y="95372"/>
                    </a:cubicBezTo>
                    <a:cubicBezTo>
                      <a:pt x="289807" y="102368"/>
                      <a:pt x="286309" y="109480"/>
                      <a:pt x="275700" y="109480"/>
                    </a:cubicBezTo>
                    <a:cubicBezTo>
                      <a:pt x="198052" y="109480"/>
                      <a:pt x="198052" y="109480"/>
                      <a:pt x="198052" y="109480"/>
                    </a:cubicBezTo>
                    <a:cubicBezTo>
                      <a:pt x="190940" y="109480"/>
                      <a:pt x="183945" y="102368"/>
                      <a:pt x="183945" y="95372"/>
                    </a:cubicBezTo>
                    <a:cubicBezTo>
                      <a:pt x="183945" y="17605"/>
                      <a:pt x="183945" y="17605"/>
                      <a:pt x="183945" y="17605"/>
                    </a:cubicBezTo>
                    <a:cubicBezTo>
                      <a:pt x="183945" y="6996"/>
                      <a:pt x="190940" y="0"/>
                      <a:pt x="198052" y="0"/>
                    </a:cubicBezTo>
                    <a:close/>
                    <a:moveTo>
                      <a:pt x="14107" y="0"/>
                    </a:moveTo>
                    <a:cubicBezTo>
                      <a:pt x="91872" y="0"/>
                      <a:pt x="91872" y="0"/>
                      <a:pt x="91872" y="0"/>
                    </a:cubicBezTo>
                    <a:cubicBezTo>
                      <a:pt x="98984" y="0"/>
                      <a:pt x="105979" y="6996"/>
                      <a:pt x="105979" y="17605"/>
                    </a:cubicBezTo>
                    <a:cubicBezTo>
                      <a:pt x="105979" y="95372"/>
                      <a:pt x="105979" y="95372"/>
                      <a:pt x="105979" y="95372"/>
                    </a:cubicBezTo>
                    <a:cubicBezTo>
                      <a:pt x="105979" y="102368"/>
                      <a:pt x="98984" y="109480"/>
                      <a:pt x="91872" y="109480"/>
                    </a:cubicBezTo>
                    <a:cubicBezTo>
                      <a:pt x="14107" y="109480"/>
                      <a:pt x="14107" y="109480"/>
                      <a:pt x="14107" y="109480"/>
                    </a:cubicBezTo>
                    <a:cubicBezTo>
                      <a:pt x="6995" y="109480"/>
                      <a:pt x="0" y="102368"/>
                      <a:pt x="0" y="95372"/>
                    </a:cubicBezTo>
                    <a:cubicBezTo>
                      <a:pt x="0" y="17605"/>
                      <a:pt x="0" y="17605"/>
                      <a:pt x="0" y="17605"/>
                    </a:cubicBezTo>
                    <a:cubicBezTo>
                      <a:pt x="0" y="6996"/>
                      <a:pt x="6995" y="0"/>
                      <a:pt x="14107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>
                <a:noAutofit/>
              </a:bodyPr>
              <a:lstStyle/>
              <a:p>
                <a:pPr marL="0" marR="0" lvl="0" indent="0" algn="l" defTabSz="457189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62E4A45F-A65B-4D42-8161-B0F2D2E0133A}"/>
              </a:ext>
            </a:extLst>
          </p:cNvPr>
          <p:cNvCxnSpPr>
            <a:cxnSpLocks/>
          </p:cNvCxnSpPr>
          <p:nvPr/>
        </p:nvCxnSpPr>
        <p:spPr>
          <a:xfrm>
            <a:off x="5847291" y="3806279"/>
            <a:ext cx="104089" cy="0"/>
          </a:xfrm>
          <a:prstGeom prst="line">
            <a:avLst/>
          </a:prstGeom>
          <a:ln w="22225" cap="rnd">
            <a:solidFill>
              <a:schemeClr val="accent3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49CAE06-2604-AF46-9DFC-F64EE0192BC8}"/>
              </a:ext>
            </a:extLst>
          </p:cNvPr>
          <p:cNvCxnSpPr>
            <a:cxnSpLocks/>
          </p:cNvCxnSpPr>
          <p:nvPr/>
        </p:nvCxnSpPr>
        <p:spPr>
          <a:xfrm>
            <a:off x="5951379" y="4829986"/>
            <a:ext cx="5304018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2ABDD004-B8BB-7B40-8DC0-1B693BEB6800}"/>
              </a:ext>
            </a:extLst>
          </p:cNvPr>
          <p:cNvSpPr txBox="1"/>
          <p:nvPr/>
        </p:nvSpPr>
        <p:spPr>
          <a:xfrm>
            <a:off x="6753777" y="319158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panose="020B0604020202020204" pitchFamily="34" charset="0"/>
              </a:rPr>
              <a:t>NCS 5700</a:t>
            </a:r>
          </a:p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panose="020B0604020202020204" pitchFamily="34" charset="0"/>
              </a:rPr>
              <a:t>(Agg)</a:t>
            </a:r>
          </a:p>
        </p:txBody>
      </p: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F53D3CE1-8B04-B045-B050-BAD5681F3415}"/>
              </a:ext>
            </a:extLst>
          </p:cNvPr>
          <p:cNvCxnSpPr>
            <a:cxnSpLocks/>
          </p:cNvCxnSpPr>
          <p:nvPr/>
        </p:nvCxnSpPr>
        <p:spPr>
          <a:xfrm>
            <a:off x="5875442" y="2357319"/>
            <a:ext cx="1800087" cy="4265"/>
          </a:xfrm>
          <a:prstGeom prst="line">
            <a:avLst/>
          </a:prstGeom>
          <a:noFill/>
          <a:ln w="28575" cap="flat" cmpd="sng" algn="ctr">
            <a:solidFill>
              <a:srgbClr val="FF7C0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67396947-E5C8-9648-8376-277D2702BC47}"/>
              </a:ext>
            </a:extLst>
          </p:cNvPr>
          <p:cNvCxnSpPr>
            <a:cxnSpLocks/>
          </p:cNvCxnSpPr>
          <p:nvPr/>
        </p:nvCxnSpPr>
        <p:spPr>
          <a:xfrm>
            <a:off x="7828206" y="2353116"/>
            <a:ext cx="1496305" cy="1"/>
          </a:xfrm>
          <a:prstGeom prst="line">
            <a:avLst/>
          </a:prstGeom>
          <a:noFill/>
          <a:ln w="28575" cap="flat" cmpd="sng" algn="ctr">
            <a:solidFill>
              <a:srgbClr val="FF7C0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FFD58221-8175-024E-ABC6-E1F69DD563C6}"/>
              </a:ext>
            </a:extLst>
          </p:cNvPr>
          <p:cNvCxnSpPr>
            <a:cxnSpLocks/>
          </p:cNvCxnSpPr>
          <p:nvPr/>
        </p:nvCxnSpPr>
        <p:spPr>
          <a:xfrm>
            <a:off x="9476715" y="2353594"/>
            <a:ext cx="1705975" cy="11523"/>
          </a:xfrm>
          <a:prstGeom prst="line">
            <a:avLst/>
          </a:prstGeom>
          <a:noFill/>
          <a:ln w="28575" cap="flat" cmpd="sng" algn="ctr">
            <a:solidFill>
              <a:srgbClr val="FF7C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7985B46C-B8BC-664B-BE80-21A9F0FD29C4}"/>
              </a:ext>
            </a:extLst>
          </p:cNvPr>
          <p:cNvSpPr txBox="1"/>
          <p:nvPr/>
        </p:nvSpPr>
        <p:spPr>
          <a:xfrm>
            <a:off x="6447084" y="2138643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7C00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BGP-LU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5B1AB868-F847-4641-9FE2-CB491D123D67}"/>
              </a:ext>
            </a:extLst>
          </p:cNvPr>
          <p:cNvSpPr txBox="1"/>
          <p:nvPr/>
        </p:nvSpPr>
        <p:spPr>
          <a:xfrm>
            <a:off x="8247321" y="2130176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7C00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BGP-LU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C4E5CBD0-94CF-874D-8B0D-9E05E6C66092}"/>
              </a:ext>
            </a:extLst>
          </p:cNvPr>
          <p:cNvSpPr txBox="1"/>
          <p:nvPr/>
        </p:nvSpPr>
        <p:spPr>
          <a:xfrm>
            <a:off x="9974926" y="2130176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7C00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BGP-LU</a:t>
            </a: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22F9FC86-F846-2042-BA89-8915F32A3C1A}"/>
              </a:ext>
            </a:extLst>
          </p:cNvPr>
          <p:cNvGrpSpPr/>
          <p:nvPr/>
        </p:nvGrpSpPr>
        <p:grpSpPr>
          <a:xfrm rot="16200000">
            <a:off x="11043189" y="3052319"/>
            <a:ext cx="234534" cy="468068"/>
            <a:chOff x="1053577" y="1042683"/>
            <a:chExt cx="234534" cy="779582"/>
          </a:xfrm>
        </p:grpSpPr>
        <p:sp>
          <p:nvSpPr>
            <p:cNvPr id="194" name="Arc 193">
              <a:extLst>
                <a:ext uri="{FF2B5EF4-FFF2-40B4-BE49-F238E27FC236}">
                  <a16:creationId xmlns:a16="http://schemas.microsoft.com/office/drawing/2014/main" id="{6FFE6761-8352-A140-A5F6-7999A672A60B}"/>
                </a:ext>
              </a:extLst>
            </p:cNvPr>
            <p:cNvSpPr/>
            <p:nvPr/>
          </p:nvSpPr>
          <p:spPr>
            <a:xfrm rot="10800000">
              <a:off x="1053577" y="1587731"/>
              <a:ext cx="234534" cy="234534"/>
            </a:xfrm>
            <a:prstGeom prst="arc">
              <a:avLst/>
            </a:prstGeom>
            <a:ln w="22225" cap="rnd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198457CA-AEF7-2149-A78D-6F6A923048B7}"/>
                </a:ext>
              </a:extLst>
            </p:cNvPr>
            <p:cNvCxnSpPr>
              <a:cxnSpLocks/>
              <a:endCxn id="194" idx="2"/>
            </p:cNvCxnSpPr>
            <p:nvPr/>
          </p:nvCxnSpPr>
          <p:spPr>
            <a:xfrm rot="5400000">
              <a:off x="722419" y="1373841"/>
              <a:ext cx="662315" cy="0"/>
            </a:xfrm>
            <a:prstGeom prst="line">
              <a:avLst/>
            </a:prstGeom>
            <a:ln w="22225" cap="rnd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1" name="TextBox 220">
            <a:extLst>
              <a:ext uri="{FF2B5EF4-FFF2-40B4-BE49-F238E27FC236}">
                <a16:creationId xmlns:a16="http://schemas.microsoft.com/office/drawing/2014/main" id="{36417D6F-1551-3F4E-BAEC-3EABD4BC7FB0}"/>
              </a:ext>
            </a:extLst>
          </p:cNvPr>
          <p:cNvSpPr txBox="1"/>
          <p:nvPr/>
        </p:nvSpPr>
        <p:spPr>
          <a:xfrm>
            <a:off x="4854291" y="2873227"/>
            <a:ext cx="681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Business &amp;</a:t>
            </a:r>
          </a:p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Residential</a:t>
            </a:r>
          </a:p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Connectivity</a:t>
            </a:r>
          </a:p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charset="0"/>
              </a:rPr>
              <a:t>CABLE</a:t>
            </a:r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052061B8-C2E2-5249-832B-D4BF57DFBC24}"/>
              </a:ext>
            </a:extLst>
          </p:cNvPr>
          <p:cNvGrpSpPr/>
          <p:nvPr/>
        </p:nvGrpSpPr>
        <p:grpSpPr>
          <a:xfrm rot="5400000" flipH="1">
            <a:off x="5823332" y="2960652"/>
            <a:ext cx="234535" cy="632917"/>
            <a:chOff x="1053576" y="768122"/>
            <a:chExt cx="234535" cy="1054143"/>
          </a:xfrm>
        </p:grpSpPr>
        <p:sp>
          <p:nvSpPr>
            <p:cNvPr id="223" name="Arc 222">
              <a:extLst>
                <a:ext uri="{FF2B5EF4-FFF2-40B4-BE49-F238E27FC236}">
                  <a16:creationId xmlns:a16="http://schemas.microsoft.com/office/drawing/2014/main" id="{B1A790A4-3AE4-EE44-8135-66723A53098D}"/>
                </a:ext>
              </a:extLst>
            </p:cNvPr>
            <p:cNvSpPr/>
            <p:nvPr/>
          </p:nvSpPr>
          <p:spPr>
            <a:xfrm rot="10800000">
              <a:off x="1053577" y="1587731"/>
              <a:ext cx="234534" cy="234534"/>
            </a:xfrm>
            <a:prstGeom prst="arc">
              <a:avLst/>
            </a:prstGeom>
            <a:ln w="22225" cap="rnd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360363C2-83FA-B84A-A37C-6B91139C5139}"/>
                </a:ext>
              </a:extLst>
            </p:cNvPr>
            <p:cNvCxnSpPr>
              <a:cxnSpLocks/>
              <a:endCxn id="223" idx="2"/>
            </p:cNvCxnSpPr>
            <p:nvPr/>
          </p:nvCxnSpPr>
          <p:spPr>
            <a:xfrm rot="5400000" flipV="1">
              <a:off x="585139" y="1236559"/>
              <a:ext cx="936875" cy="1"/>
            </a:xfrm>
            <a:prstGeom prst="line">
              <a:avLst/>
            </a:prstGeom>
            <a:ln w="22225" cap="rnd">
              <a:solidFill>
                <a:schemeClr val="accent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B069345D-F25A-A14D-A483-BB26FE9A29F8}"/>
              </a:ext>
            </a:extLst>
          </p:cNvPr>
          <p:cNvGrpSpPr>
            <a:grpSpLocks noChangeAspect="1"/>
          </p:cNvGrpSpPr>
          <p:nvPr/>
        </p:nvGrpSpPr>
        <p:grpSpPr>
          <a:xfrm>
            <a:off x="5398106" y="2880781"/>
            <a:ext cx="320040" cy="320040"/>
            <a:chOff x="-139209" y="2425037"/>
            <a:chExt cx="381876" cy="381876"/>
          </a:xfrm>
        </p:grpSpPr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C73C7633-1F13-474F-95D2-A73C3790C740}"/>
                </a:ext>
              </a:extLst>
            </p:cNvPr>
            <p:cNvSpPr/>
            <p:nvPr/>
          </p:nvSpPr>
          <p:spPr>
            <a:xfrm>
              <a:off x="-139209" y="2425037"/>
              <a:ext cx="381876" cy="3818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EAC613F5-2201-B14D-8D4B-E3FC3B1AF929}"/>
                </a:ext>
              </a:extLst>
            </p:cNvPr>
            <p:cNvGrpSpPr/>
            <p:nvPr/>
          </p:nvGrpSpPr>
          <p:grpSpPr>
            <a:xfrm>
              <a:off x="-39567" y="2490034"/>
              <a:ext cx="182594" cy="251882"/>
              <a:chOff x="858973" y="1403744"/>
              <a:chExt cx="643458" cy="887629"/>
            </a:xfrm>
          </p:grpSpPr>
          <p:grpSp>
            <p:nvGrpSpPr>
              <p:cNvPr id="279" name="Group 278">
                <a:extLst>
                  <a:ext uri="{FF2B5EF4-FFF2-40B4-BE49-F238E27FC236}">
                    <a16:creationId xmlns:a16="http://schemas.microsoft.com/office/drawing/2014/main" id="{9B023B6D-E0E3-CC49-872B-169944799F41}"/>
                  </a:ext>
                </a:extLst>
              </p:cNvPr>
              <p:cNvGrpSpPr/>
              <p:nvPr/>
            </p:nvGrpSpPr>
            <p:grpSpPr>
              <a:xfrm>
                <a:off x="858973" y="1403744"/>
                <a:ext cx="643458" cy="887629"/>
                <a:chOff x="565417" y="1536835"/>
                <a:chExt cx="996124" cy="1374120"/>
              </a:xfrm>
            </p:grpSpPr>
            <p:sp>
              <p:nvSpPr>
                <p:cNvPr id="281" name="Rounded Rectangle 63">
                  <a:extLst>
                    <a:ext uri="{FF2B5EF4-FFF2-40B4-BE49-F238E27FC236}">
                      <a16:creationId xmlns:a16="http://schemas.microsoft.com/office/drawing/2014/main" id="{4B6DBACB-DEA0-3E4F-A75B-A3018BEFB845}"/>
                    </a:ext>
                  </a:extLst>
                </p:cNvPr>
                <p:cNvSpPr/>
                <p:nvPr/>
              </p:nvSpPr>
              <p:spPr>
                <a:xfrm>
                  <a:off x="853525" y="2461414"/>
                  <a:ext cx="443999" cy="449541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D274D"/>
                    </a:solidFill>
                    <a:effectLst/>
                    <a:uLnTx/>
                    <a:uFillTx/>
                    <a:latin typeface="CiscoSansTT Extra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2" name="Group 281">
                  <a:extLst>
                    <a:ext uri="{FF2B5EF4-FFF2-40B4-BE49-F238E27FC236}">
                      <a16:creationId xmlns:a16="http://schemas.microsoft.com/office/drawing/2014/main" id="{AD5A6753-CF0C-C144-ADE9-1C9C64AE9B1D}"/>
                    </a:ext>
                  </a:extLst>
                </p:cNvPr>
                <p:cNvGrpSpPr/>
                <p:nvPr/>
              </p:nvGrpSpPr>
              <p:grpSpPr>
                <a:xfrm>
                  <a:off x="565417" y="1536835"/>
                  <a:ext cx="996124" cy="1374120"/>
                  <a:chOff x="352800" y="-7200"/>
                  <a:chExt cx="1984680" cy="2737800"/>
                </a:xfrm>
              </p:grpSpPr>
              <p:sp>
                <p:nvSpPr>
                  <p:cNvPr id="283" name="Freeform: Shape 1">
                    <a:extLst>
                      <a:ext uri="{FF2B5EF4-FFF2-40B4-BE49-F238E27FC236}">
                        <a16:creationId xmlns:a16="http://schemas.microsoft.com/office/drawing/2014/main" id="{EE95C7B9-F826-7441-BDF3-79C826567C7A}"/>
                      </a:ext>
                    </a:extLst>
                  </p:cNvPr>
                  <p:cNvSpPr/>
                  <p:nvPr/>
                </p:nvSpPr>
                <p:spPr>
                  <a:xfrm>
                    <a:off x="352800" y="-7200"/>
                    <a:ext cx="1984680" cy="2737800"/>
                  </a:xfrm>
                  <a:custGeom>
                    <a:avLst/>
                    <a:gdLst/>
                    <a:ahLst/>
                    <a:cxnLst>
                      <a:cxn ang="3cd4">
                        <a:pos x="hc" y="t"/>
                      </a:cxn>
                      <a:cxn ang="cd2">
                        <a:pos x="l" y="vc"/>
                      </a:cxn>
                      <a:cxn ang="cd4">
                        <a:pos x="hc" y="b"/>
                      </a:cxn>
                      <a:cxn ang="0">
                        <a:pos x="r" y="vc"/>
                      </a:cxn>
                    </a:cxnLst>
                    <a:rect l="l" t="t" r="r" b="b"/>
                    <a:pathLst>
                      <a:path w="5514" h="7606">
                        <a:moveTo>
                          <a:pt x="2394" y="6121"/>
                        </a:moveTo>
                        <a:cubicBezTo>
                          <a:pt x="3121" y="6121"/>
                          <a:pt x="3121" y="6121"/>
                          <a:pt x="3121" y="6121"/>
                        </a:cubicBezTo>
                        <a:cubicBezTo>
                          <a:pt x="3242" y="6121"/>
                          <a:pt x="3303" y="6212"/>
                          <a:pt x="3303" y="6303"/>
                        </a:cubicBezTo>
                        <a:cubicBezTo>
                          <a:pt x="3303" y="7606"/>
                          <a:pt x="3303" y="7606"/>
                          <a:pt x="3303" y="7606"/>
                        </a:cubicBezTo>
                        <a:cubicBezTo>
                          <a:pt x="5514" y="7606"/>
                          <a:pt x="5514" y="7606"/>
                          <a:pt x="5514" y="7606"/>
                        </a:cubicBezTo>
                        <a:cubicBezTo>
                          <a:pt x="5514" y="0"/>
                          <a:pt x="5514" y="0"/>
                          <a:pt x="5514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7606"/>
                          <a:pt x="0" y="7606"/>
                          <a:pt x="0" y="7606"/>
                        </a:cubicBezTo>
                        <a:cubicBezTo>
                          <a:pt x="2212" y="7606"/>
                          <a:pt x="2212" y="7606"/>
                          <a:pt x="2212" y="7606"/>
                        </a:cubicBezTo>
                        <a:cubicBezTo>
                          <a:pt x="2212" y="6303"/>
                          <a:pt x="2212" y="6303"/>
                          <a:pt x="2212" y="6303"/>
                        </a:cubicBezTo>
                        <a:cubicBezTo>
                          <a:pt x="2212" y="6212"/>
                          <a:pt x="2303" y="6121"/>
                          <a:pt x="2394" y="612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cap="flat">
                    <a:noFill/>
                    <a:prstDash val="solid"/>
                  </a:ln>
                </p:spPr>
                <p:txBody>
                  <a:bodyPr vert="horz" wrap="none" lIns="90000" tIns="45000" rIns="90000" bIns="45000" anchor="ctr" anchorCtr="1" compatLnSpc="0"/>
                  <a:lstStyle/>
                  <a:p>
                    <a:pPr marL="0" marR="0" lvl="0" indent="0" algn="l" defTabSz="457189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CiscoSansTT ExtraLight"/>
                      <a:ea typeface="Arial Unicode MS" pitchFamily="2"/>
                      <a:cs typeface="Arial Unicode MS" pitchFamily="2"/>
                    </a:endParaRPr>
                  </a:p>
                </p:txBody>
              </p:sp>
              <p:sp>
                <p:nvSpPr>
                  <p:cNvPr id="284" name="Freeform 57">
                    <a:extLst>
                      <a:ext uri="{FF2B5EF4-FFF2-40B4-BE49-F238E27FC236}">
                        <a16:creationId xmlns:a16="http://schemas.microsoft.com/office/drawing/2014/main" id="{8B49D086-A729-FD49-B687-E1F3B5392FAB}"/>
                      </a:ext>
                    </a:extLst>
                  </p:cNvPr>
                  <p:cNvSpPr/>
                  <p:nvPr/>
                </p:nvSpPr>
                <p:spPr>
                  <a:xfrm>
                    <a:off x="614520" y="276480"/>
                    <a:ext cx="1472399" cy="1472400"/>
                  </a:xfrm>
                  <a:custGeom>
                    <a:avLst/>
                    <a:gdLst>
                      <a:gd name="connsiteX0" fmla="*/ 1178232 w 1472399"/>
                      <a:gd name="connsiteY0" fmla="*/ 1134720 h 1472400"/>
                      <a:gd name="connsiteX1" fmla="*/ 1417737 w 1472399"/>
                      <a:gd name="connsiteY1" fmla="*/ 1134720 h 1472400"/>
                      <a:gd name="connsiteX2" fmla="*/ 1472399 w 1472399"/>
                      <a:gd name="connsiteY2" fmla="*/ 1189022 h 1472400"/>
                      <a:gd name="connsiteX3" fmla="*/ 1472399 w 1472399"/>
                      <a:gd name="connsiteY3" fmla="*/ 1428886 h 1472400"/>
                      <a:gd name="connsiteX4" fmla="*/ 1417737 w 1472399"/>
                      <a:gd name="connsiteY4" fmla="*/ 1472400 h 1472400"/>
                      <a:gd name="connsiteX5" fmla="*/ 1178232 w 1472399"/>
                      <a:gd name="connsiteY5" fmla="*/ 1472400 h 1472400"/>
                      <a:gd name="connsiteX6" fmla="*/ 1134359 w 1472399"/>
                      <a:gd name="connsiteY6" fmla="*/ 1428886 h 1472400"/>
                      <a:gd name="connsiteX7" fmla="*/ 1134359 w 1472399"/>
                      <a:gd name="connsiteY7" fmla="*/ 1189022 h 1472400"/>
                      <a:gd name="connsiteX8" fmla="*/ 1178232 w 1472399"/>
                      <a:gd name="connsiteY8" fmla="*/ 1134720 h 1472400"/>
                      <a:gd name="connsiteX9" fmla="*/ 610872 w 1472399"/>
                      <a:gd name="connsiteY9" fmla="*/ 1134720 h 1472400"/>
                      <a:gd name="connsiteX10" fmla="*/ 850368 w 1472399"/>
                      <a:gd name="connsiteY10" fmla="*/ 1134720 h 1472400"/>
                      <a:gd name="connsiteX11" fmla="*/ 893880 w 1472399"/>
                      <a:gd name="connsiteY11" fmla="*/ 1189022 h 1472400"/>
                      <a:gd name="connsiteX12" fmla="*/ 893880 w 1472399"/>
                      <a:gd name="connsiteY12" fmla="*/ 1428886 h 1472400"/>
                      <a:gd name="connsiteX13" fmla="*/ 850368 w 1472399"/>
                      <a:gd name="connsiteY13" fmla="*/ 1472400 h 1472400"/>
                      <a:gd name="connsiteX14" fmla="*/ 610872 w 1472399"/>
                      <a:gd name="connsiteY14" fmla="*/ 1472400 h 1472400"/>
                      <a:gd name="connsiteX15" fmla="*/ 567360 w 1472399"/>
                      <a:gd name="connsiteY15" fmla="*/ 1428886 h 1472400"/>
                      <a:gd name="connsiteX16" fmla="*/ 567360 w 1472399"/>
                      <a:gd name="connsiteY16" fmla="*/ 1189022 h 1472400"/>
                      <a:gd name="connsiteX17" fmla="*/ 610872 w 1472399"/>
                      <a:gd name="connsiteY17" fmla="*/ 1134720 h 1472400"/>
                      <a:gd name="connsiteX18" fmla="*/ 43512 w 1472399"/>
                      <a:gd name="connsiteY18" fmla="*/ 1134720 h 1472400"/>
                      <a:gd name="connsiteX19" fmla="*/ 283368 w 1472399"/>
                      <a:gd name="connsiteY19" fmla="*/ 1134720 h 1472400"/>
                      <a:gd name="connsiteX20" fmla="*/ 326880 w 1472399"/>
                      <a:gd name="connsiteY20" fmla="*/ 1189022 h 1472400"/>
                      <a:gd name="connsiteX21" fmla="*/ 326880 w 1472399"/>
                      <a:gd name="connsiteY21" fmla="*/ 1428886 h 1472400"/>
                      <a:gd name="connsiteX22" fmla="*/ 283368 w 1472399"/>
                      <a:gd name="connsiteY22" fmla="*/ 1472400 h 1472400"/>
                      <a:gd name="connsiteX23" fmla="*/ 43512 w 1472399"/>
                      <a:gd name="connsiteY23" fmla="*/ 1472400 h 1472400"/>
                      <a:gd name="connsiteX24" fmla="*/ 0 w 1472399"/>
                      <a:gd name="connsiteY24" fmla="*/ 1428886 h 1472400"/>
                      <a:gd name="connsiteX25" fmla="*/ 0 w 1472399"/>
                      <a:gd name="connsiteY25" fmla="*/ 1189022 h 1472400"/>
                      <a:gd name="connsiteX26" fmla="*/ 43512 w 1472399"/>
                      <a:gd name="connsiteY26" fmla="*/ 1134720 h 1472400"/>
                      <a:gd name="connsiteX27" fmla="*/ 1178232 w 1472399"/>
                      <a:gd name="connsiteY27" fmla="*/ 0 h 1472400"/>
                      <a:gd name="connsiteX28" fmla="*/ 1417737 w 1472399"/>
                      <a:gd name="connsiteY28" fmla="*/ 0 h 1472400"/>
                      <a:gd name="connsiteX29" fmla="*/ 1472399 w 1472399"/>
                      <a:gd name="connsiteY29" fmla="*/ 43873 h 1472400"/>
                      <a:gd name="connsiteX30" fmla="*/ 1472399 w 1472399"/>
                      <a:gd name="connsiteY30" fmla="*/ 283378 h 1472400"/>
                      <a:gd name="connsiteX31" fmla="*/ 1417737 w 1472399"/>
                      <a:gd name="connsiteY31" fmla="*/ 338040 h 1472400"/>
                      <a:gd name="connsiteX32" fmla="*/ 1178232 w 1472399"/>
                      <a:gd name="connsiteY32" fmla="*/ 338040 h 1472400"/>
                      <a:gd name="connsiteX33" fmla="*/ 1134359 w 1472399"/>
                      <a:gd name="connsiteY33" fmla="*/ 283378 h 1472400"/>
                      <a:gd name="connsiteX34" fmla="*/ 1134359 w 1472399"/>
                      <a:gd name="connsiteY34" fmla="*/ 43873 h 1472400"/>
                      <a:gd name="connsiteX35" fmla="*/ 1178232 w 1472399"/>
                      <a:gd name="connsiteY35" fmla="*/ 0 h 1472400"/>
                      <a:gd name="connsiteX36" fmla="*/ 610872 w 1472399"/>
                      <a:gd name="connsiteY36" fmla="*/ 0 h 1472400"/>
                      <a:gd name="connsiteX37" fmla="*/ 850368 w 1472399"/>
                      <a:gd name="connsiteY37" fmla="*/ 0 h 1472400"/>
                      <a:gd name="connsiteX38" fmla="*/ 893880 w 1472399"/>
                      <a:gd name="connsiteY38" fmla="*/ 43873 h 1472400"/>
                      <a:gd name="connsiteX39" fmla="*/ 893880 w 1472399"/>
                      <a:gd name="connsiteY39" fmla="*/ 283378 h 1472400"/>
                      <a:gd name="connsiteX40" fmla="*/ 850368 w 1472399"/>
                      <a:gd name="connsiteY40" fmla="*/ 338040 h 1472400"/>
                      <a:gd name="connsiteX41" fmla="*/ 610872 w 1472399"/>
                      <a:gd name="connsiteY41" fmla="*/ 338040 h 1472400"/>
                      <a:gd name="connsiteX42" fmla="*/ 567360 w 1472399"/>
                      <a:gd name="connsiteY42" fmla="*/ 283378 h 1472400"/>
                      <a:gd name="connsiteX43" fmla="*/ 567360 w 1472399"/>
                      <a:gd name="connsiteY43" fmla="*/ 43873 h 1472400"/>
                      <a:gd name="connsiteX44" fmla="*/ 610872 w 1472399"/>
                      <a:gd name="connsiteY44" fmla="*/ 0 h 1472400"/>
                      <a:gd name="connsiteX45" fmla="*/ 43512 w 1472399"/>
                      <a:gd name="connsiteY45" fmla="*/ 0 h 1472400"/>
                      <a:gd name="connsiteX46" fmla="*/ 283368 w 1472399"/>
                      <a:gd name="connsiteY46" fmla="*/ 0 h 1472400"/>
                      <a:gd name="connsiteX47" fmla="*/ 326880 w 1472399"/>
                      <a:gd name="connsiteY47" fmla="*/ 43873 h 1472400"/>
                      <a:gd name="connsiteX48" fmla="*/ 326880 w 1472399"/>
                      <a:gd name="connsiteY48" fmla="*/ 283378 h 1472400"/>
                      <a:gd name="connsiteX49" fmla="*/ 283368 w 1472399"/>
                      <a:gd name="connsiteY49" fmla="*/ 338040 h 1472400"/>
                      <a:gd name="connsiteX50" fmla="*/ 43512 w 1472399"/>
                      <a:gd name="connsiteY50" fmla="*/ 338040 h 1472400"/>
                      <a:gd name="connsiteX51" fmla="*/ 0 w 1472399"/>
                      <a:gd name="connsiteY51" fmla="*/ 283378 h 1472400"/>
                      <a:gd name="connsiteX52" fmla="*/ 0 w 1472399"/>
                      <a:gd name="connsiteY52" fmla="*/ 43873 h 1472400"/>
                      <a:gd name="connsiteX53" fmla="*/ 43512 w 1472399"/>
                      <a:gd name="connsiteY53" fmla="*/ 0 h 147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472399" h="1472400">
                        <a:moveTo>
                          <a:pt x="1178232" y="1134720"/>
                        </a:moveTo>
                        <a:cubicBezTo>
                          <a:pt x="1417737" y="1134720"/>
                          <a:pt x="1417737" y="1134720"/>
                          <a:pt x="1417737" y="1134720"/>
                        </a:cubicBezTo>
                        <a:cubicBezTo>
                          <a:pt x="1450462" y="1134720"/>
                          <a:pt x="1472399" y="1156297"/>
                          <a:pt x="1472399" y="1189022"/>
                        </a:cubicBezTo>
                        <a:cubicBezTo>
                          <a:pt x="1472399" y="1428886"/>
                          <a:pt x="1472399" y="1428886"/>
                          <a:pt x="1472399" y="1428886"/>
                        </a:cubicBezTo>
                        <a:cubicBezTo>
                          <a:pt x="1472399" y="1450463"/>
                          <a:pt x="1450462" y="1472400"/>
                          <a:pt x="1417737" y="1472400"/>
                        </a:cubicBezTo>
                        <a:cubicBezTo>
                          <a:pt x="1178232" y="1472400"/>
                          <a:pt x="1178232" y="1472400"/>
                          <a:pt x="1178232" y="1472400"/>
                        </a:cubicBezTo>
                        <a:cubicBezTo>
                          <a:pt x="1156296" y="1472400"/>
                          <a:pt x="1134359" y="1450463"/>
                          <a:pt x="1134359" y="1428886"/>
                        </a:cubicBezTo>
                        <a:cubicBezTo>
                          <a:pt x="1134359" y="1189022"/>
                          <a:pt x="1134359" y="1189022"/>
                          <a:pt x="1134359" y="1189022"/>
                        </a:cubicBezTo>
                        <a:cubicBezTo>
                          <a:pt x="1134359" y="1156297"/>
                          <a:pt x="1156296" y="1134720"/>
                          <a:pt x="1178232" y="1134720"/>
                        </a:cubicBezTo>
                        <a:close/>
                        <a:moveTo>
                          <a:pt x="610872" y="1134720"/>
                        </a:moveTo>
                        <a:cubicBezTo>
                          <a:pt x="850368" y="1134720"/>
                          <a:pt x="850368" y="1134720"/>
                          <a:pt x="850368" y="1134720"/>
                        </a:cubicBezTo>
                        <a:cubicBezTo>
                          <a:pt x="883092" y="1134720"/>
                          <a:pt x="893880" y="1156297"/>
                          <a:pt x="893880" y="1189022"/>
                        </a:cubicBezTo>
                        <a:cubicBezTo>
                          <a:pt x="893880" y="1428886"/>
                          <a:pt x="893880" y="1428886"/>
                          <a:pt x="893880" y="1428886"/>
                        </a:cubicBezTo>
                        <a:cubicBezTo>
                          <a:pt x="893880" y="1450463"/>
                          <a:pt x="883092" y="1472400"/>
                          <a:pt x="850368" y="1472400"/>
                        </a:cubicBezTo>
                        <a:cubicBezTo>
                          <a:pt x="610872" y="1472400"/>
                          <a:pt x="610872" y="1472400"/>
                          <a:pt x="610872" y="1472400"/>
                        </a:cubicBezTo>
                        <a:cubicBezTo>
                          <a:pt x="588936" y="1472400"/>
                          <a:pt x="567360" y="1450463"/>
                          <a:pt x="567360" y="1428886"/>
                        </a:cubicBezTo>
                        <a:cubicBezTo>
                          <a:pt x="567360" y="1189022"/>
                          <a:pt x="567360" y="1189022"/>
                          <a:pt x="567360" y="1189022"/>
                        </a:cubicBezTo>
                        <a:cubicBezTo>
                          <a:pt x="567360" y="1156297"/>
                          <a:pt x="588936" y="1134720"/>
                          <a:pt x="610872" y="1134720"/>
                        </a:cubicBezTo>
                        <a:close/>
                        <a:moveTo>
                          <a:pt x="43512" y="1134720"/>
                        </a:moveTo>
                        <a:cubicBezTo>
                          <a:pt x="283368" y="1134720"/>
                          <a:pt x="283368" y="1134720"/>
                          <a:pt x="283368" y="1134720"/>
                        </a:cubicBezTo>
                        <a:cubicBezTo>
                          <a:pt x="305304" y="1134720"/>
                          <a:pt x="326880" y="1156297"/>
                          <a:pt x="326880" y="1189022"/>
                        </a:cubicBezTo>
                        <a:cubicBezTo>
                          <a:pt x="326880" y="1428886"/>
                          <a:pt x="326880" y="1428886"/>
                          <a:pt x="326880" y="1428886"/>
                        </a:cubicBezTo>
                        <a:cubicBezTo>
                          <a:pt x="326880" y="1450463"/>
                          <a:pt x="305304" y="1472400"/>
                          <a:pt x="283368" y="1472400"/>
                        </a:cubicBezTo>
                        <a:cubicBezTo>
                          <a:pt x="43512" y="1472400"/>
                          <a:pt x="43512" y="1472400"/>
                          <a:pt x="43512" y="1472400"/>
                        </a:cubicBezTo>
                        <a:cubicBezTo>
                          <a:pt x="21576" y="1472400"/>
                          <a:pt x="0" y="1450463"/>
                          <a:pt x="0" y="1428886"/>
                        </a:cubicBezTo>
                        <a:cubicBezTo>
                          <a:pt x="0" y="1189022"/>
                          <a:pt x="0" y="1189022"/>
                          <a:pt x="0" y="1189022"/>
                        </a:cubicBezTo>
                        <a:cubicBezTo>
                          <a:pt x="0" y="1156297"/>
                          <a:pt x="21576" y="1134720"/>
                          <a:pt x="43512" y="1134720"/>
                        </a:cubicBezTo>
                        <a:close/>
                        <a:moveTo>
                          <a:pt x="1178232" y="0"/>
                        </a:moveTo>
                        <a:cubicBezTo>
                          <a:pt x="1417737" y="0"/>
                          <a:pt x="1417737" y="0"/>
                          <a:pt x="1417737" y="0"/>
                        </a:cubicBezTo>
                        <a:cubicBezTo>
                          <a:pt x="1450462" y="0"/>
                          <a:pt x="1472399" y="21577"/>
                          <a:pt x="1472399" y="43873"/>
                        </a:cubicBezTo>
                        <a:cubicBezTo>
                          <a:pt x="1472399" y="283378"/>
                          <a:pt x="1472399" y="283378"/>
                          <a:pt x="1472399" y="283378"/>
                        </a:cubicBezTo>
                        <a:cubicBezTo>
                          <a:pt x="1472399" y="316103"/>
                          <a:pt x="1450462" y="338040"/>
                          <a:pt x="1417737" y="338040"/>
                        </a:cubicBezTo>
                        <a:cubicBezTo>
                          <a:pt x="1178232" y="338040"/>
                          <a:pt x="1178232" y="338040"/>
                          <a:pt x="1178232" y="338040"/>
                        </a:cubicBezTo>
                        <a:cubicBezTo>
                          <a:pt x="1156296" y="338040"/>
                          <a:pt x="1134359" y="316103"/>
                          <a:pt x="1134359" y="283378"/>
                        </a:cubicBezTo>
                        <a:cubicBezTo>
                          <a:pt x="1134359" y="43873"/>
                          <a:pt x="1134359" y="43873"/>
                          <a:pt x="1134359" y="43873"/>
                        </a:cubicBezTo>
                        <a:cubicBezTo>
                          <a:pt x="1134359" y="21577"/>
                          <a:pt x="1156296" y="0"/>
                          <a:pt x="1178232" y="0"/>
                        </a:cubicBezTo>
                        <a:close/>
                        <a:moveTo>
                          <a:pt x="610872" y="0"/>
                        </a:moveTo>
                        <a:cubicBezTo>
                          <a:pt x="850368" y="0"/>
                          <a:pt x="850368" y="0"/>
                          <a:pt x="850368" y="0"/>
                        </a:cubicBezTo>
                        <a:cubicBezTo>
                          <a:pt x="883092" y="0"/>
                          <a:pt x="893880" y="21577"/>
                          <a:pt x="893880" y="43873"/>
                        </a:cubicBezTo>
                        <a:cubicBezTo>
                          <a:pt x="893880" y="283378"/>
                          <a:pt x="893880" y="283378"/>
                          <a:pt x="893880" y="283378"/>
                        </a:cubicBezTo>
                        <a:cubicBezTo>
                          <a:pt x="893880" y="316103"/>
                          <a:pt x="883092" y="338040"/>
                          <a:pt x="850368" y="338040"/>
                        </a:cubicBezTo>
                        <a:cubicBezTo>
                          <a:pt x="610872" y="338040"/>
                          <a:pt x="610872" y="338040"/>
                          <a:pt x="610872" y="338040"/>
                        </a:cubicBezTo>
                        <a:cubicBezTo>
                          <a:pt x="588936" y="338040"/>
                          <a:pt x="567360" y="316103"/>
                          <a:pt x="567360" y="283378"/>
                        </a:cubicBezTo>
                        <a:cubicBezTo>
                          <a:pt x="567360" y="43873"/>
                          <a:pt x="567360" y="43873"/>
                          <a:pt x="567360" y="43873"/>
                        </a:cubicBezTo>
                        <a:cubicBezTo>
                          <a:pt x="567360" y="21577"/>
                          <a:pt x="588936" y="0"/>
                          <a:pt x="610872" y="0"/>
                        </a:cubicBezTo>
                        <a:close/>
                        <a:moveTo>
                          <a:pt x="43512" y="0"/>
                        </a:moveTo>
                        <a:cubicBezTo>
                          <a:pt x="283368" y="0"/>
                          <a:pt x="283368" y="0"/>
                          <a:pt x="283368" y="0"/>
                        </a:cubicBezTo>
                        <a:cubicBezTo>
                          <a:pt x="305304" y="0"/>
                          <a:pt x="326880" y="21577"/>
                          <a:pt x="326880" y="43873"/>
                        </a:cubicBezTo>
                        <a:cubicBezTo>
                          <a:pt x="326880" y="283378"/>
                          <a:pt x="326880" y="283378"/>
                          <a:pt x="326880" y="283378"/>
                        </a:cubicBezTo>
                        <a:cubicBezTo>
                          <a:pt x="326880" y="316103"/>
                          <a:pt x="305304" y="338040"/>
                          <a:pt x="283368" y="338040"/>
                        </a:cubicBezTo>
                        <a:cubicBezTo>
                          <a:pt x="43512" y="338040"/>
                          <a:pt x="43512" y="338040"/>
                          <a:pt x="43512" y="338040"/>
                        </a:cubicBezTo>
                        <a:cubicBezTo>
                          <a:pt x="21576" y="338040"/>
                          <a:pt x="0" y="316103"/>
                          <a:pt x="0" y="283378"/>
                        </a:cubicBezTo>
                        <a:cubicBezTo>
                          <a:pt x="0" y="43873"/>
                          <a:pt x="0" y="43873"/>
                          <a:pt x="0" y="43873"/>
                        </a:cubicBezTo>
                        <a:cubicBezTo>
                          <a:pt x="0" y="21577"/>
                          <a:pt x="21576" y="0"/>
                          <a:pt x="43512" y="0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0000" tIns="45000" rIns="90000" bIns="45000" anchor="ctr" anchorCtr="1" compatLnSpc="0">
                    <a:noAutofit/>
                  </a:bodyPr>
                  <a:lstStyle/>
                  <a:p>
                    <a:pPr marL="0" marR="0" lvl="0" indent="0" algn="l" defTabSz="457189" rtl="0" eaLnBrk="1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82828"/>
                      </a:solidFill>
                      <a:effectLst/>
                      <a:uLnTx/>
                      <a:uFillTx/>
                      <a:latin typeface="CiscoSansTT ExtraLight"/>
                      <a:ea typeface="Arial Unicode MS" pitchFamily="2"/>
                      <a:cs typeface="Arial Unicode MS" pitchFamily="2"/>
                    </a:endParaRPr>
                  </a:p>
                </p:txBody>
              </p:sp>
            </p:grpSp>
          </p:grpSp>
          <p:sp>
            <p:nvSpPr>
              <p:cNvPr id="280" name="Freeform: Shape 796">
                <a:extLst>
                  <a:ext uri="{FF2B5EF4-FFF2-40B4-BE49-F238E27FC236}">
                    <a16:creationId xmlns:a16="http://schemas.microsoft.com/office/drawing/2014/main" id="{7E992F0C-2948-8B4F-B8CE-6F3C099B425A}"/>
                  </a:ext>
                </a:extLst>
              </p:cNvPr>
              <p:cNvSpPr/>
              <p:nvPr/>
            </p:nvSpPr>
            <p:spPr>
              <a:xfrm>
                <a:off x="943825" y="1679662"/>
                <a:ext cx="477370" cy="109480"/>
              </a:xfrm>
              <a:custGeom>
                <a:avLst/>
                <a:gdLst>
                  <a:gd name="connsiteX0" fmla="*/ 381997 w 477370"/>
                  <a:gd name="connsiteY0" fmla="*/ 0 h 109480"/>
                  <a:gd name="connsiteX1" fmla="*/ 459648 w 477370"/>
                  <a:gd name="connsiteY1" fmla="*/ 0 h 109480"/>
                  <a:gd name="connsiteX2" fmla="*/ 477370 w 477370"/>
                  <a:gd name="connsiteY2" fmla="*/ 17605 h 109480"/>
                  <a:gd name="connsiteX3" fmla="*/ 477370 w 477370"/>
                  <a:gd name="connsiteY3" fmla="*/ 95372 h 109480"/>
                  <a:gd name="connsiteX4" fmla="*/ 459648 w 477370"/>
                  <a:gd name="connsiteY4" fmla="*/ 109480 h 109480"/>
                  <a:gd name="connsiteX5" fmla="*/ 381997 w 477370"/>
                  <a:gd name="connsiteY5" fmla="*/ 109480 h 109480"/>
                  <a:gd name="connsiteX6" fmla="*/ 367773 w 477370"/>
                  <a:gd name="connsiteY6" fmla="*/ 95372 h 109480"/>
                  <a:gd name="connsiteX7" fmla="*/ 367773 w 477370"/>
                  <a:gd name="connsiteY7" fmla="*/ 17605 h 109480"/>
                  <a:gd name="connsiteX8" fmla="*/ 381997 w 477370"/>
                  <a:gd name="connsiteY8" fmla="*/ 0 h 109480"/>
                  <a:gd name="connsiteX9" fmla="*/ 198052 w 477370"/>
                  <a:gd name="connsiteY9" fmla="*/ 0 h 109480"/>
                  <a:gd name="connsiteX10" fmla="*/ 275700 w 477370"/>
                  <a:gd name="connsiteY10" fmla="*/ 0 h 109480"/>
                  <a:gd name="connsiteX11" fmla="*/ 289807 w 477370"/>
                  <a:gd name="connsiteY11" fmla="*/ 17605 h 109480"/>
                  <a:gd name="connsiteX12" fmla="*/ 289807 w 477370"/>
                  <a:gd name="connsiteY12" fmla="*/ 95372 h 109480"/>
                  <a:gd name="connsiteX13" fmla="*/ 275700 w 477370"/>
                  <a:gd name="connsiteY13" fmla="*/ 109480 h 109480"/>
                  <a:gd name="connsiteX14" fmla="*/ 198052 w 477370"/>
                  <a:gd name="connsiteY14" fmla="*/ 109480 h 109480"/>
                  <a:gd name="connsiteX15" fmla="*/ 183945 w 477370"/>
                  <a:gd name="connsiteY15" fmla="*/ 95372 h 109480"/>
                  <a:gd name="connsiteX16" fmla="*/ 183945 w 477370"/>
                  <a:gd name="connsiteY16" fmla="*/ 17605 h 109480"/>
                  <a:gd name="connsiteX17" fmla="*/ 198052 w 477370"/>
                  <a:gd name="connsiteY17" fmla="*/ 0 h 109480"/>
                  <a:gd name="connsiteX18" fmla="*/ 14107 w 477370"/>
                  <a:gd name="connsiteY18" fmla="*/ 0 h 109480"/>
                  <a:gd name="connsiteX19" fmla="*/ 91872 w 477370"/>
                  <a:gd name="connsiteY19" fmla="*/ 0 h 109480"/>
                  <a:gd name="connsiteX20" fmla="*/ 105979 w 477370"/>
                  <a:gd name="connsiteY20" fmla="*/ 17605 h 109480"/>
                  <a:gd name="connsiteX21" fmla="*/ 105979 w 477370"/>
                  <a:gd name="connsiteY21" fmla="*/ 95372 h 109480"/>
                  <a:gd name="connsiteX22" fmla="*/ 91872 w 477370"/>
                  <a:gd name="connsiteY22" fmla="*/ 109480 h 109480"/>
                  <a:gd name="connsiteX23" fmla="*/ 14107 w 477370"/>
                  <a:gd name="connsiteY23" fmla="*/ 109480 h 109480"/>
                  <a:gd name="connsiteX24" fmla="*/ 0 w 477370"/>
                  <a:gd name="connsiteY24" fmla="*/ 95372 h 109480"/>
                  <a:gd name="connsiteX25" fmla="*/ 0 w 477370"/>
                  <a:gd name="connsiteY25" fmla="*/ 17605 h 109480"/>
                  <a:gd name="connsiteX26" fmla="*/ 14107 w 477370"/>
                  <a:gd name="connsiteY26" fmla="*/ 0 h 109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7370" h="109480">
                    <a:moveTo>
                      <a:pt x="381997" y="0"/>
                    </a:moveTo>
                    <a:cubicBezTo>
                      <a:pt x="459648" y="0"/>
                      <a:pt x="459648" y="0"/>
                      <a:pt x="459648" y="0"/>
                    </a:cubicBezTo>
                    <a:cubicBezTo>
                      <a:pt x="470258" y="0"/>
                      <a:pt x="477370" y="6996"/>
                      <a:pt x="477370" y="17605"/>
                    </a:cubicBezTo>
                    <a:cubicBezTo>
                      <a:pt x="477370" y="95372"/>
                      <a:pt x="477370" y="95372"/>
                      <a:pt x="477370" y="95372"/>
                    </a:cubicBezTo>
                    <a:cubicBezTo>
                      <a:pt x="477370" y="102368"/>
                      <a:pt x="470258" y="109480"/>
                      <a:pt x="459648" y="109480"/>
                    </a:cubicBezTo>
                    <a:cubicBezTo>
                      <a:pt x="381997" y="109480"/>
                      <a:pt x="381997" y="109480"/>
                      <a:pt x="381997" y="109480"/>
                    </a:cubicBezTo>
                    <a:cubicBezTo>
                      <a:pt x="374885" y="109480"/>
                      <a:pt x="367773" y="102368"/>
                      <a:pt x="367773" y="95372"/>
                    </a:cubicBezTo>
                    <a:cubicBezTo>
                      <a:pt x="367773" y="17605"/>
                      <a:pt x="367773" y="17605"/>
                      <a:pt x="367773" y="17605"/>
                    </a:cubicBezTo>
                    <a:cubicBezTo>
                      <a:pt x="367773" y="6996"/>
                      <a:pt x="374885" y="0"/>
                      <a:pt x="381997" y="0"/>
                    </a:cubicBezTo>
                    <a:close/>
                    <a:moveTo>
                      <a:pt x="198052" y="0"/>
                    </a:moveTo>
                    <a:cubicBezTo>
                      <a:pt x="275700" y="0"/>
                      <a:pt x="275700" y="0"/>
                      <a:pt x="275700" y="0"/>
                    </a:cubicBezTo>
                    <a:cubicBezTo>
                      <a:pt x="286309" y="0"/>
                      <a:pt x="289807" y="6996"/>
                      <a:pt x="289807" y="17605"/>
                    </a:cubicBezTo>
                    <a:cubicBezTo>
                      <a:pt x="289807" y="95372"/>
                      <a:pt x="289807" y="95372"/>
                      <a:pt x="289807" y="95372"/>
                    </a:cubicBezTo>
                    <a:cubicBezTo>
                      <a:pt x="289807" y="102368"/>
                      <a:pt x="286309" y="109480"/>
                      <a:pt x="275700" y="109480"/>
                    </a:cubicBezTo>
                    <a:cubicBezTo>
                      <a:pt x="198052" y="109480"/>
                      <a:pt x="198052" y="109480"/>
                      <a:pt x="198052" y="109480"/>
                    </a:cubicBezTo>
                    <a:cubicBezTo>
                      <a:pt x="190940" y="109480"/>
                      <a:pt x="183945" y="102368"/>
                      <a:pt x="183945" y="95372"/>
                    </a:cubicBezTo>
                    <a:cubicBezTo>
                      <a:pt x="183945" y="17605"/>
                      <a:pt x="183945" y="17605"/>
                      <a:pt x="183945" y="17605"/>
                    </a:cubicBezTo>
                    <a:cubicBezTo>
                      <a:pt x="183945" y="6996"/>
                      <a:pt x="190940" y="0"/>
                      <a:pt x="198052" y="0"/>
                    </a:cubicBezTo>
                    <a:close/>
                    <a:moveTo>
                      <a:pt x="14107" y="0"/>
                    </a:moveTo>
                    <a:cubicBezTo>
                      <a:pt x="91872" y="0"/>
                      <a:pt x="91872" y="0"/>
                      <a:pt x="91872" y="0"/>
                    </a:cubicBezTo>
                    <a:cubicBezTo>
                      <a:pt x="98984" y="0"/>
                      <a:pt x="105979" y="6996"/>
                      <a:pt x="105979" y="17605"/>
                    </a:cubicBezTo>
                    <a:cubicBezTo>
                      <a:pt x="105979" y="95372"/>
                      <a:pt x="105979" y="95372"/>
                      <a:pt x="105979" y="95372"/>
                    </a:cubicBezTo>
                    <a:cubicBezTo>
                      <a:pt x="105979" y="102368"/>
                      <a:pt x="98984" y="109480"/>
                      <a:pt x="91872" y="109480"/>
                    </a:cubicBezTo>
                    <a:cubicBezTo>
                      <a:pt x="14107" y="109480"/>
                      <a:pt x="14107" y="109480"/>
                      <a:pt x="14107" y="109480"/>
                    </a:cubicBezTo>
                    <a:cubicBezTo>
                      <a:pt x="6995" y="109480"/>
                      <a:pt x="0" y="102368"/>
                      <a:pt x="0" y="95372"/>
                    </a:cubicBezTo>
                    <a:cubicBezTo>
                      <a:pt x="0" y="17605"/>
                      <a:pt x="0" y="17605"/>
                      <a:pt x="0" y="17605"/>
                    </a:cubicBezTo>
                    <a:cubicBezTo>
                      <a:pt x="0" y="6996"/>
                      <a:pt x="6995" y="0"/>
                      <a:pt x="14107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cap="flat">
                <a:noFill/>
                <a:prstDash val="solid"/>
              </a:ln>
            </p:spPr>
            <p:txBody>
              <a:bodyPr vert="horz" wrap="square" lIns="90000" tIns="45000" rIns="90000" bIns="45000" anchor="ctr" anchorCtr="1" compatLnSpc="0">
                <a:noAutofit/>
              </a:bodyPr>
              <a:lstStyle/>
              <a:p>
                <a:pPr marL="0" marR="0" lvl="0" indent="0" algn="l" defTabSz="457189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Arial Unicode MS" pitchFamily="2"/>
                  <a:cs typeface="Arial Unicode MS" pitchFamily="2"/>
                </a:endParaRPr>
              </a:p>
            </p:txBody>
          </p:sp>
        </p:grpSp>
      </p:grpSp>
      <p:grpSp>
        <p:nvGrpSpPr>
          <p:cNvPr id="285" name="Group 284">
            <a:extLst>
              <a:ext uri="{FF2B5EF4-FFF2-40B4-BE49-F238E27FC236}">
                <a16:creationId xmlns:a16="http://schemas.microsoft.com/office/drawing/2014/main" id="{5C466420-DA73-CF4D-8AB9-B67CB4704057}"/>
              </a:ext>
            </a:extLst>
          </p:cNvPr>
          <p:cNvGrpSpPr>
            <a:grpSpLocks noChangeAspect="1"/>
          </p:cNvGrpSpPr>
          <p:nvPr/>
        </p:nvGrpSpPr>
        <p:grpSpPr>
          <a:xfrm>
            <a:off x="5472246" y="2952669"/>
            <a:ext cx="320040" cy="320040"/>
            <a:chOff x="1103473" y="2719202"/>
            <a:chExt cx="381876" cy="381876"/>
          </a:xfrm>
        </p:grpSpPr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16FDAA9D-A9A7-4D4A-AD63-1887ECA37B07}"/>
                </a:ext>
              </a:extLst>
            </p:cNvPr>
            <p:cNvSpPr/>
            <p:nvPr/>
          </p:nvSpPr>
          <p:spPr>
            <a:xfrm>
              <a:off x="1103473" y="2719202"/>
              <a:ext cx="381876" cy="3818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grpSp>
          <p:nvGrpSpPr>
            <p:cNvPr id="287" name="Group 4">
              <a:extLst>
                <a:ext uri="{FF2B5EF4-FFF2-40B4-BE49-F238E27FC236}">
                  <a16:creationId xmlns:a16="http://schemas.microsoft.com/office/drawing/2014/main" id="{A31905BD-8724-954E-AC3F-2142C9F76C4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62819" y="2779243"/>
              <a:ext cx="272202" cy="206060"/>
              <a:chOff x="740" y="0"/>
              <a:chExt cx="4280" cy="3240"/>
            </a:xfrm>
          </p:grpSpPr>
          <p:sp>
            <p:nvSpPr>
              <p:cNvPr id="288" name="Freeform 5">
                <a:extLst>
                  <a:ext uri="{FF2B5EF4-FFF2-40B4-BE49-F238E27FC236}">
                    <a16:creationId xmlns:a16="http://schemas.microsoft.com/office/drawing/2014/main" id="{F84A2E99-DF0E-9244-8CFA-A8630DCC0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" y="3"/>
                <a:ext cx="4280" cy="1880"/>
              </a:xfrm>
              <a:custGeom>
                <a:avLst/>
                <a:gdLst>
                  <a:gd name="T0" fmla="*/ 15025 w 15335"/>
                  <a:gd name="T1" fmla="*/ 5587 h 6745"/>
                  <a:gd name="T2" fmla="*/ 8184 w 15335"/>
                  <a:gd name="T3" fmla="*/ 241 h 6745"/>
                  <a:gd name="T4" fmla="*/ 8176 w 15335"/>
                  <a:gd name="T5" fmla="*/ 230 h 6745"/>
                  <a:gd name="T6" fmla="*/ 7684 w 15335"/>
                  <a:gd name="T7" fmla="*/ 0 h 6745"/>
                  <a:gd name="T8" fmla="*/ 7674 w 15335"/>
                  <a:gd name="T9" fmla="*/ 0 h 6745"/>
                  <a:gd name="T10" fmla="*/ 7663 w 15335"/>
                  <a:gd name="T11" fmla="*/ 0 h 6745"/>
                  <a:gd name="T12" fmla="*/ 7243 w 15335"/>
                  <a:gd name="T13" fmla="*/ 171 h 6745"/>
                  <a:gd name="T14" fmla="*/ 309 w 15335"/>
                  <a:gd name="T15" fmla="*/ 5587 h 6745"/>
                  <a:gd name="T16" fmla="*/ 206 w 15335"/>
                  <a:gd name="T17" fmla="*/ 6436 h 6745"/>
                  <a:gd name="T18" fmla="*/ 1083 w 15335"/>
                  <a:gd name="T19" fmla="*/ 6539 h 6745"/>
                  <a:gd name="T20" fmla="*/ 7682 w 15335"/>
                  <a:gd name="T21" fmla="*/ 1385 h 6745"/>
                  <a:gd name="T22" fmla="*/ 14278 w 15335"/>
                  <a:gd name="T23" fmla="*/ 6539 h 6745"/>
                  <a:gd name="T24" fmla="*/ 15129 w 15335"/>
                  <a:gd name="T25" fmla="*/ 6436 h 6745"/>
                  <a:gd name="T26" fmla="*/ 15025 w 15335"/>
                  <a:gd name="T27" fmla="*/ 5587 h 6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335" h="6745">
                    <a:moveTo>
                      <a:pt x="15025" y="5587"/>
                    </a:moveTo>
                    <a:cubicBezTo>
                      <a:pt x="15025" y="5587"/>
                      <a:pt x="15025" y="5587"/>
                      <a:pt x="8184" y="241"/>
                    </a:cubicBezTo>
                    <a:cubicBezTo>
                      <a:pt x="8181" y="237"/>
                      <a:pt x="8179" y="234"/>
                      <a:pt x="8176" y="230"/>
                    </a:cubicBezTo>
                    <a:cubicBezTo>
                      <a:pt x="8057" y="82"/>
                      <a:pt x="7870" y="2"/>
                      <a:pt x="7684" y="0"/>
                    </a:cubicBezTo>
                    <a:cubicBezTo>
                      <a:pt x="7681" y="0"/>
                      <a:pt x="7677" y="0"/>
                      <a:pt x="7674" y="0"/>
                    </a:cubicBezTo>
                    <a:cubicBezTo>
                      <a:pt x="7670" y="0"/>
                      <a:pt x="7666" y="0"/>
                      <a:pt x="7663" y="0"/>
                    </a:cubicBezTo>
                    <a:cubicBezTo>
                      <a:pt x="7510" y="2"/>
                      <a:pt x="7357" y="61"/>
                      <a:pt x="7243" y="171"/>
                    </a:cubicBezTo>
                    <a:cubicBezTo>
                      <a:pt x="309" y="5587"/>
                      <a:pt x="309" y="5587"/>
                      <a:pt x="309" y="5587"/>
                    </a:cubicBezTo>
                    <a:cubicBezTo>
                      <a:pt x="52" y="5793"/>
                      <a:pt x="0" y="6179"/>
                      <a:pt x="206" y="6436"/>
                    </a:cubicBezTo>
                    <a:cubicBezTo>
                      <a:pt x="412" y="6694"/>
                      <a:pt x="799" y="6745"/>
                      <a:pt x="1083" y="6539"/>
                    </a:cubicBezTo>
                    <a:cubicBezTo>
                      <a:pt x="5401" y="3167"/>
                      <a:pt x="7051" y="1878"/>
                      <a:pt x="7682" y="1385"/>
                    </a:cubicBezTo>
                    <a:cubicBezTo>
                      <a:pt x="8313" y="1878"/>
                      <a:pt x="9962" y="3167"/>
                      <a:pt x="14278" y="6539"/>
                    </a:cubicBezTo>
                    <a:cubicBezTo>
                      <a:pt x="14535" y="6745"/>
                      <a:pt x="14922" y="6694"/>
                      <a:pt x="15129" y="6436"/>
                    </a:cubicBezTo>
                    <a:cubicBezTo>
                      <a:pt x="15335" y="6179"/>
                      <a:pt x="15284" y="5793"/>
                      <a:pt x="15025" y="5587"/>
                    </a:cubicBezTo>
                    <a:close/>
                  </a:path>
                </a:pathLst>
              </a:custGeom>
              <a:solidFill>
                <a:srgbClr val="71B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89" name="Freeform 6">
                <a:extLst>
                  <a:ext uri="{FF2B5EF4-FFF2-40B4-BE49-F238E27FC236}">
                    <a16:creationId xmlns:a16="http://schemas.microsoft.com/office/drawing/2014/main" id="{A6FFBF8E-C7E0-594E-8FD6-CF5C968E4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5" y="641"/>
                <a:ext cx="3021" cy="2599"/>
              </a:xfrm>
              <a:custGeom>
                <a:avLst/>
                <a:gdLst>
                  <a:gd name="T0" fmla="*/ 10824 w 10824"/>
                  <a:gd name="T1" fmla="*/ 4223 h 9322"/>
                  <a:gd name="T2" fmla="*/ 10824 w 10824"/>
                  <a:gd name="T3" fmla="*/ 4223 h 9322"/>
                  <a:gd name="T4" fmla="*/ 5438 w 10824"/>
                  <a:gd name="T5" fmla="*/ 0 h 9322"/>
                  <a:gd name="T6" fmla="*/ 0 w 10824"/>
                  <a:gd name="T7" fmla="*/ 4223 h 9322"/>
                  <a:gd name="T8" fmla="*/ 0 w 10824"/>
                  <a:gd name="T9" fmla="*/ 9322 h 9322"/>
                  <a:gd name="T10" fmla="*/ 3970 w 10824"/>
                  <a:gd name="T11" fmla="*/ 9322 h 9322"/>
                  <a:gd name="T12" fmla="*/ 3970 w 10824"/>
                  <a:gd name="T13" fmla="*/ 7082 h 9322"/>
                  <a:gd name="T14" fmla="*/ 5413 w 10824"/>
                  <a:gd name="T15" fmla="*/ 5640 h 9322"/>
                  <a:gd name="T16" fmla="*/ 5413 w 10824"/>
                  <a:gd name="T17" fmla="*/ 5640 h 9322"/>
                  <a:gd name="T18" fmla="*/ 6881 w 10824"/>
                  <a:gd name="T19" fmla="*/ 7082 h 9322"/>
                  <a:gd name="T20" fmla="*/ 6881 w 10824"/>
                  <a:gd name="T21" fmla="*/ 9322 h 9322"/>
                  <a:gd name="T22" fmla="*/ 10824 w 10824"/>
                  <a:gd name="T23" fmla="*/ 9322 h 9322"/>
                  <a:gd name="T24" fmla="*/ 10824 w 10824"/>
                  <a:gd name="T25" fmla="*/ 4223 h 9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24" h="9322">
                    <a:moveTo>
                      <a:pt x="10824" y="4223"/>
                    </a:moveTo>
                    <a:cubicBezTo>
                      <a:pt x="10824" y="4223"/>
                      <a:pt x="10824" y="4223"/>
                      <a:pt x="10824" y="4223"/>
                    </a:cubicBezTo>
                    <a:cubicBezTo>
                      <a:pt x="5438" y="0"/>
                      <a:pt x="5438" y="0"/>
                      <a:pt x="5438" y="0"/>
                    </a:cubicBezTo>
                    <a:cubicBezTo>
                      <a:pt x="0" y="4223"/>
                      <a:pt x="0" y="4223"/>
                      <a:pt x="0" y="4223"/>
                    </a:cubicBezTo>
                    <a:cubicBezTo>
                      <a:pt x="0" y="9322"/>
                      <a:pt x="0" y="9322"/>
                      <a:pt x="0" y="9322"/>
                    </a:cubicBezTo>
                    <a:cubicBezTo>
                      <a:pt x="3970" y="9322"/>
                      <a:pt x="3970" y="9322"/>
                      <a:pt x="3970" y="9322"/>
                    </a:cubicBezTo>
                    <a:cubicBezTo>
                      <a:pt x="3970" y="7082"/>
                      <a:pt x="3970" y="7082"/>
                      <a:pt x="3970" y="7082"/>
                    </a:cubicBezTo>
                    <a:cubicBezTo>
                      <a:pt x="3970" y="6284"/>
                      <a:pt x="4614" y="5640"/>
                      <a:pt x="5413" y="5640"/>
                    </a:cubicBezTo>
                    <a:cubicBezTo>
                      <a:pt x="5413" y="5640"/>
                      <a:pt x="5413" y="5640"/>
                      <a:pt x="5413" y="5640"/>
                    </a:cubicBezTo>
                    <a:cubicBezTo>
                      <a:pt x="6210" y="5640"/>
                      <a:pt x="6881" y="6284"/>
                      <a:pt x="6881" y="7082"/>
                    </a:cubicBezTo>
                    <a:cubicBezTo>
                      <a:pt x="6881" y="9322"/>
                      <a:pt x="6881" y="9322"/>
                      <a:pt x="6881" y="9322"/>
                    </a:cubicBezTo>
                    <a:cubicBezTo>
                      <a:pt x="10824" y="9322"/>
                      <a:pt x="10824" y="9322"/>
                      <a:pt x="10824" y="9322"/>
                    </a:cubicBezTo>
                    <a:cubicBezTo>
                      <a:pt x="10824" y="4223"/>
                      <a:pt x="10824" y="4223"/>
                      <a:pt x="10824" y="4223"/>
                    </a:cubicBezTo>
                  </a:path>
                </a:pathLst>
              </a:custGeom>
              <a:solidFill>
                <a:srgbClr val="08BC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90" name="Freeform 7">
                <a:extLst>
                  <a:ext uri="{FF2B5EF4-FFF2-40B4-BE49-F238E27FC236}">
                    <a16:creationId xmlns:a16="http://schemas.microsoft.com/office/drawing/2014/main" id="{6C74F535-E022-1E44-B127-007B7ED9E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5" y="2371"/>
                <a:ext cx="511" cy="869"/>
              </a:xfrm>
              <a:custGeom>
                <a:avLst/>
                <a:gdLst>
                  <a:gd name="T0" fmla="*/ 1830 w 1830"/>
                  <a:gd name="T1" fmla="*/ 3116 h 3116"/>
                  <a:gd name="T2" fmla="*/ 1830 w 1830"/>
                  <a:gd name="T3" fmla="*/ 3116 h 3116"/>
                  <a:gd name="T4" fmla="*/ 1830 w 1830"/>
                  <a:gd name="T5" fmla="*/ 927 h 3116"/>
                  <a:gd name="T6" fmla="*/ 903 w 1830"/>
                  <a:gd name="T7" fmla="*/ 0 h 3116"/>
                  <a:gd name="T8" fmla="*/ 903 w 1830"/>
                  <a:gd name="T9" fmla="*/ 0 h 3116"/>
                  <a:gd name="T10" fmla="*/ 0 w 1830"/>
                  <a:gd name="T11" fmla="*/ 927 h 3116"/>
                  <a:gd name="T12" fmla="*/ 0 w 1830"/>
                  <a:gd name="T13" fmla="*/ 3116 h 3116"/>
                  <a:gd name="T14" fmla="*/ 1830 w 1830"/>
                  <a:gd name="T15" fmla="*/ 3116 h 3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30" h="3116">
                    <a:moveTo>
                      <a:pt x="1830" y="3116"/>
                    </a:moveTo>
                    <a:cubicBezTo>
                      <a:pt x="1830" y="3116"/>
                      <a:pt x="1830" y="3116"/>
                      <a:pt x="1830" y="3116"/>
                    </a:cubicBezTo>
                    <a:cubicBezTo>
                      <a:pt x="1830" y="927"/>
                      <a:pt x="1830" y="927"/>
                      <a:pt x="1830" y="927"/>
                    </a:cubicBezTo>
                    <a:cubicBezTo>
                      <a:pt x="1830" y="412"/>
                      <a:pt x="1418" y="0"/>
                      <a:pt x="903" y="0"/>
                    </a:cubicBezTo>
                    <a:cubicBezTo>
                      <a:pt x="903" y="0"/>
                      <a:pt x="903" y="0"/>
                      <a:pt x="903" y="0"/>
                    </a:cubicBezTo>
                    <a:cubicBezTo>
                      <a:pt x="413" y="0"/>
                      <a:pt x="0" y="412"/>
                      <a:pt x="0" y="927"/>
                    </a:cubicBezTo>
                    <a:cubicBezTo>
                      <a:pt x="0" y="3116"/>
                      <a:pt x="0" y="3116"/>
                      <a:pt x="0" y="3116"/>
                    </a:cubicBezTo>
                    <a:cubicBezTo>
                      <a:pt x="1830" y="3116"/>
                      <a:pt x="1830" y="3116"/>
                      <a:pt x="1830" y="3116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  <p:sp>
            <p:nvSpPr>
              <p:cNvPr id="291" name="Freeform 8">
                <a:extLst>
                  <a:ext uri="{FF2B5EF4-FFF2-40B4-BE49-F238E27FC236}">
                    <a16:creationId xmlns:a16="http://schemas.microsoft.com/office/drawing/2014/main" id="{86E5205A-1035-924F-92C5-F4DEA956D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0"/>
                <a:ext cx="346" cy="390"/>
              </a:xfrm>
              <a:custGeom>
                <a:avLst/>
                <a:gdLst>
                  <a:gd name="T0" fmla="*/ 1240 w 1240"/>
                  <a:gd name="T1" fmla="*/ 622 h 1398"/>
                  <a:gd name="T2" fmla="*/ 1240 w 1240"/>
                  <a:gd name="T3" fmla="*/ 622 h 1398"/>
                  <a:gd name="T4" fmla="*/ 620 w 1240"/>
                  <a:gd name="T5" fmla="*/ 0 h 1398"/>
                  <a:gd name="T6" fmla="*/ 0 w 1240"/>
                  <a:gd name="T7" fmla="*/ 622 h 1398"/>
                  <a:gd name="T8" fmla="*/ 258 w 1240"/>
                  <a:gd name="T9" fmla="*/ 1140 h 1398"/>
                  <a:gd name="T10" fmla="*/ 620 w 1240"/>
                  <a:gd name="T11" fmla="*/ 1398 h 1398"/>
                  <a:gd name="T12" fmla="*/ 956 w 1240"/>
                  <a:gd name="T13" fmla="*/ 1113 h 1398"/>
                  <a:gd name="T14" fmla="*/ 1240 w 1240"/>
                  <a:gd name="T15" fmla="*/ 622 h 1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398">
                    <a:moveTo>
                      <a:pt x="1240" y="622"/>
                    </a:moveTo>
                    <a:cubicBezTo>
                      <a:pt x="1240" y="622"/>
                      <a:pt x="1240" y="622"/>
                      <a:pt x="1240" y="622"/>
                    </a:cubicBezTo>
                    <a:cubicBezTo>
                      <a:pt x="1240" y="259"/>
                      <a:pt x="956" y="0"/>
                      <a:pt x="620" y="0"/>
                    </a:cubicBezTo>
                    <a:cubicBezTo>
                      <a:pt x="258" y="0"/>
                      <a:pt x="0" y="259"/>
                      <a:pt x="0" y="622"/>
                    </a:cubicBezTo>
                    <a:cubicBezTo>
                      <a:pt x="0" y="829"/>
                      <a:pt x="104" y="1010"/>
                      <a:pt x="258" y="1140"/>
                    </a:cubicBezTo>
                    <a:cubicBezTo>
                      <a:pt x="620" y="1398"/>
                      <a:pt x="620" y="1398"/>
                      <a:pt x="620" y="1398"/>
                    </a:cubicBezTo>
                    <a:cubicBezTo>
                      <a:pt x="956" y="1113"/>
                      <a:pt x="956" y="1113"/>
                      <a:pt x="956" y="1113"/>
                    </a:cubicBezTo>
                    <a:cubicBezTo>
                      <a:pt x="1111" y="1010"/>
                      <a:pt x="1240" y="829"/>
                      <a:pt x="1240" y="622"/>
                    </a:cubicBezTo>
                  </a:path>
                </a:pathLst>
              </a:custGeom>
              <a:solidFill>
                <a:srgbClr val="5392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82828"/>
                  </a:solidFill>
                  <a:effectLst/>
                  <a:uLnTx/>
                  <a:uFillTx/>
                  <a:latin typeface="CiscoSansTT ExtraLight"/>
                  <a:ea typeface="ＭＳ Ｐゴシック" charset="0"/>
                </a:endParaRPr>
              </a:p>
            </p:txBody>
          </p:sp>
        </p:grpSp>
      </p:grp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6EE1FFB1-2B89-4749-AE70-028E936FF35E}"/>
              </a:ext>
            </a:extLst>
          </p:cNvPr>
          <p:cNvCxnSpPr>
            <a:cxnSpLocks/>
          </p:cNvCxnSpPr>
          <p:nvPr/>
        </p:nvCxnSpPr>
        <p:spPr>
          <a:xfrm>
            <a:off x="5951379" y="4659727"/>
            <a:ext cx="5309016" cy="0"/>
          </a:xfrm>
          <a:prstGeom prst="lin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headEnd type="triangle"/>
            <a:tailEnd type="triangle"/>
          </a:ln>
          <a:effectLst/>
        </p:spPr>
      </p:cxn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C7E10E3A-727D-D245-B7AF-B391827CB79D}"/>
              </a:ext>
            </a:extLst>
          </p:cNvPr>
          <p:cNvGrpSpPr/>
          <p:nvPr/>
        </p:nvGrpSpPr>
        <p:grpSpPr>
          <a:xfrm>
            <a:off x="11168677" y="2880781"/>
            <a:ext cx="394180" cy="391928"/>
            <a:chOff x="10643037" y="3458646"/>
            <a:chExt cx="394180" cy="391928"/>
          </a:xfrm>
        </p:grpSpPr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03E41AEA-50B7-CE4F-BF86-57CFC6B1A4F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43037" y="3458646"/>
              <a:ext cx="320040" cy="320040"/>
              <a:chOff x="-139209" y="2425037"/>
              <a:chExt cx="381876" cy="381876"/>
            </a:xfrm>
          </p:grpSpPr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D60891E0-3D6E-2043-80D6-B8FD7BFC28E6}"/>
                  </a:ext>
                </a:extLst>
              </p:cNvPr>
              <p:cNvSpPr/>
              <p:nvPr/>
            </p:nvSpPr>
            <p:spPr>
              <a:xfrm>
                <a:off x="-139209" y="2425037"/>
                <a:ext cx="381876" cy="3818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E46AD80C-59A3-4946-BEB0-C87C6008D590}"/>
                  </a:ext>
                </a:extLst>
              </p:cNvPr>
              <p:cNvGrpSpPr/>
              <p:nvPr/>
            </p:nvGrpSpPr>
            <p:grpSpPr>
              <a:xfrm>
                <a:off x="-39567" y="2490034"/>
                <a:ext cx="182594" cy="251882"/>
                <a:chOff x="858973" y="1403744"/>
                <a:chExt cx="643458" cy="887629"/>
              </a:xfrm>
            </p:grpSpPr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75A60812-C327-8B45-9292-F34827B4C119}"/>
                    </a:ext>
                  </a:extLst>
                </p:cNvPr>
                <p:cNvGrpSpPr/>
                <p:nvPr/>
              </p:nvGrpSpPr>
              <p:grpSpPr>
                <a:xfrm>
                  <a:off x="858973" y="1403744"/>
                  <a:ext cx="643458" cy="887629"/>
                  <a:chOff x="565417" y="1536835"/>
                  <a:chExt cx="996124" cy="1374120"/>
                </a:xfrm>
              </p:grpSpPr>
              <p:sp>
                <p:nvSpPr>
                  <p:cNvPr id="299" name="Rounded Rectangle 63">
                    <a:extLst>
                      <a:ext uri="{FF2B5EF4-FFF2-40B4-BE49-F238E27FC236}">
                        <a16:creationId xmlns:a16="http://schemas.microsoft.com/office/drawing/2014/main" id="{0113DD28-9432-1F45-9949-0838A090B952}"/>
                      </a:ext>
                    </a:extLst>
                  </p:cNvPr>
                  <p:cNvSpPr/>
                  <p:nvPr/>
                </p:nvSpPr>
                <p:spPr>
                  <a:xfrm>
                    <a:off x="853525" y="2461414"/>
                    <a:ext cx="443999" cy="449541"/>
                  </a:xfrm>
                  <a:prstGeom prst="round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45718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D274D"/>
                      </a:solidFill>
                      <a:effectLst/>
                      <a:uLnTx/>
                      <a:uFillTx/>
                      <a:latin typeface="CiscoSansTT ExtraLigh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7106C9DA-E68E-3C4A-94B9-EA8B075CB8E9}"/>
                      </a:ext>
                    </a:extLst>
                  </p:cNvPr>
                  <p:cNvGrpSpPr/>
                  <p:nvPr/>
                </p:nvGrpSpPr>
                <p:grpSpPr>
                  <a:xfrm>
                    <a:off x="565417" y="1536835"/>
                    <a:ext cx="996124" cy="1374120"/>
                    <a:chOff x="352800" y="-7200"/>
                    <a:chExt cx="1984680" cy="2737800"/>
                  </a:xfrm>
                </p:grpSpPr>
                <p:sp>
                  <p:nvSpPr>
                    <p:cNvPr id="301" name="Freeform: Shape 1">
                      <a:extLst>
                        <a:ext uri="{FF2B5EF4-FFF2-40B4-BE49-F238E27FC236}">
                          <a16:creationId xmlns:a16="http://schemas.microsoft.com/office/drawing/2014/main" id="{4E540549-07DF-2643-92F1-D2830A61F7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2800" y="-7200"/>
                      <a:ext cx="1984680" cy="2737800"/>
                    </a:xfrm>
                    <a:custGeom>
                      <a:avLst/>
                      <a:gdLst/>
                      <a:ahLst/>
                      <a:cxnLst>
                        <a:cxn ang="3cd4">
                          <a:pos x="hc" y="t"/>
                        </a:cxn>
                        <a:cxn ang="cd2">
                          <a:pos x="l" y="vc"/>
                        </a:cxn>
                        <a:cxn ang="cd4">
                          <a:pos x="hc" y="b"/>
                        </a:cxn>
                        <a:cxn ang="0">
                          <a:pos x="r" y="vc"/>
                        </a:cxn>
                      </a:cxnLst>
                      <a:rect l="l" t="t" r="r" b="b"/>
                      <a:pathLst>
                        <a:path w="5514" h="7606">
                          <a:moveTo>
                            <a:pt x="2394" y="6121"/>
                          </a:moveTo>
                          <a:cubicBezTo>
                            <a:pt x="3121" y="6121"/>
                            <a:pt x="3121" y="6121"/>
                            <a:pt x="3121" y="6121"/>
                          </a:cubicBezTo>
                          <a:cubicBezTo>
                            <a:pt x="3242" y="6121"/>
                            <a:pt x="3303" y="6212"/>
                            <a:pt x="3303" y="6303"/>
                          </a:cubicBezTo>
                          <a:cubicBezTo>
                            <a:pt x="3303" y="7606"/>
                            <a:pt x="3303" y="7606"/>
                            <a:pt x="3303" y="7606"/>
                          </a:cubicBezTo>
                          <a:cubicBezTo>
                            <a:pt x="5514" y="7606"/>
                            <a:pt x="5514" y="7606"/>
                            <a:pt x="5514" y="7606"/>
                          </a:cubicBezTo>
                          <a:cubicBezTo>
                            <a:pt x="5514" y="0"/>
                            <a:pt x="5514" y="0"/>
                            <a:pt x="5514" y="0"/>
                          </a:cubicBez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7606"/>
                            <a:pt x="0" y="7606"/>
                            <a:pt x="0" y="7606"/>
                          </a:cubicBezTo>
                          <a:cubicBezTo>
                            <a:pt x="2212" y="7606"/>
                            <a:pt x="2212" y="7606"/>
                            <a:pt x="2212" y="7606"/>
                          </a:cubicBezTo>
                          <a:cubicBezTo>
                            <a:pt x="2212" y="6303"/>
                            <a:pt x="2212" y="6303"/>
                            <a:pt x="2212" y="6303"/>
                          </a:cubicBezTo>
                          <a:cubicBezTo>
                            <a:pt x="2212" y="6212"/>
                            <a:pt x="2303" y="6121"/>
                            <a:pt x="2394" y="612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cap="flat">
                      <a:noFill/>
                      <a:prstDash val="solid"/>
                    </a:ln>
                  </p:spPr>
                  <p:txBody>
                    <a:bodyPr vert="horz" wrap="none" lIns="90000" tIns="45000" rIns="90000" bIns="45000" anchor="ctr" anchorCtr="1" compatLnSpc="0"/>
                    <a:lstStyle/>
                    <a:p>
                      <a:pPr marL="0" marR="0" lvl="0" indent="0" algn="l" defTabSz="457189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Arial Unicode MS" pitchFamily="2"/>
                        <a:cs typeface="Arial Unicode MS" pitchFamily="2"/>
                      </a:endParaRPr>
                    </a:p>
                  </p:txBody>
                </p:sp>
                <p:sp>
                  <p:nvSpPr>
                    <p:cNvPr id="302" name="Freeform 57">
                      <a:extLst>
                        <a:ext uri="{FF2B5EF4-FFF2-40B4-BE49-F238E27FC236}">
                          <a16:creationId xmlns:a16="http://schemas.microsoft.com/office/drawing/2014/main" id="{22B20442-2238-5040-A390-9F70390B96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520" y="276480"/>
                      <a:ext cx="1472399" cy="1472400"/>
                    </a:xfrm>
                    <a:custGeom>
                      <a:avLst/>
                      <a:gdLst>
                        <a:gd name="connsiteX0" fmla="*/ 1178232 w 1472399"/>
                        <a:gd name="connsiteY0" fmla="*/ 1134720 h 1472400"/>
                        <a:gd name="connsiteX1" fmla="*/ 1417737 w 1472399"/>
                        <a:gd name="connsiteY1" fmla="*/ 1134720 h 1472400"/>
                        <a:gd name="connsiteX2" fmla="*/ 1472399 w 1472399"/>
                        <a:gd name="connsiteY2" fmla="*/ 1189022 h 1472400"/>
                        <a:gd name="connsiteX3" fmla="*/ 1472399 w 1472399"/>
                        <a:gd name="connsiteY3" fmla="*/ 1428886 h 1472400"/>
                        <a:gd name="connsiteX4" fmla="*/ 1417737 w 1472399"/>
                        <a:gd name="connsiteY4" fmla="*/ 1472400 h 1472400"/>
                        <a:gd name="connsiteX5" fmla="*/ 1178232 w 1472399"/>
                        <a:gd name="connsiteY5" fmla="*/ 1472400 h 1472400"/>
                        <a:gd name="connsiteX6" fmla="*/ 1134359 w 1472399"/>
                        <a:gd name="connsiteY6" fmla="*/ 1428886 h 1472400"/>
                        <a:gd name="connsiteX7" fmla="*/ 1134359 w 1472399"/>
                        <a:gd name="connsiteY7" fmla="*/ 1189022 h 1472400"/>
                        <a:gd name="connsiteX8" fmla="*/ 1178232 w 1472399"/>
                        <a:gd name="connsiteY8" fmla="*/ 1134720 h 1472400"/>
                        <a:gd name="connsiteX9" fmla="*/ 610872 w 1472399"/>
                        <a:gd name="connsiteY9" fmla="*/ 1134720 h 1472400"/>
                        <a:gd name="connsiteX10" fmla="*/ 850368 w 1472399"/>
                        <a:gd name="connsiteY10" fmla="*/ 1134720 h 1472400"/>
                        <a:gd name="connsiteX11" fmla="*/ 893880 w 1472399"/>
                        <a:gd name="connsiteY11" fmla="*/ 1189022 h 1472400"/>
                        <a:gd name="connsiteX12" fmla="*/ 893880 w 1472399"/>
                        <a:gd name="connsiteY12" fmla="*/ 1428886 h 1472400"/>
                        <a:gd name="connsiteX13" fmla="*/ 850368 w 1472399"/>
                        <a:gd name="connsiteY13" fmla="*/ 1472400 h 1472400"/>
                        <a:gd name="connsiteX14" fmla="*/ 610872 w 1472399"/>
                        <a:gd name="connsiteY14" fmla="*/ 1472400 h 1472400"/>
                        <a:gd name="connsiteX15" fmla="*/ 567360 w 1472399"/>
                        <a:gd name="connsiteY15" fmla="*/ 1428886 h 1472400"/>
                        <a:gd name="connsiteX16" fmla="*/ 567360 w 1472399"/>
                        <a:gd name="connsiteY16" fmla="*/ 1189022 h 1472400"/>
                        <a:gd name="connsiteX17" fmla="*/ 610872 w 1472399"/>
                        <a:gd name="connsiteY17" fmla="*/ 1134720 h 1472400"/>
                        <a:gd name="connsiteX18" fmla="*/ 43512 w 1472399"/>
                        <a:gd name="connsiteY18" fmla="*/ 1134720 h 1472400"/>
                        <a:gd name="connsiteX19" fmla="*/ 283368 w 1472399"/>
                        <a:gd name="connsiteY19" fmla="*/ 1134720 h 1472400"/>
                        <a:gd name="connsiteX20" fmla="*/ 326880 w 1472399"/>
                        <a:gd name="connsiteY20" fmla="*/ 1189022 h 1472400"/>
                        <a:gd name="connsiteX21" fmla="*/ 326880 w 1472399"/>
                        <a:gd name="connsiteY21" fmla="*/ 1428886 h 1472400"/>
                        <a:gd name="connsiteX22" fmla="*/ 283368 w 1472399"/>
                        <a:gd name="connsiteY22" fmla="*/ 1472400 h 1472400"/>
                        <a:gd name="connsiteX23" fmla="*/ 43512 w 1472399"/>
                        <a:gd name="connsiteY23" fmla="*/ 1472400 h 1472400"/>
                        <a:gd name="connsiteX24" fmla="*/ 0 w 1472399"/>
                        <a:gd name="connsiteY24" fmla="*/ 1428886 h 1472400"/>
                        <a:gd name="connsiteX25" fmla="*/ 0 w 1472399"/>
                        <a:gd name="connsiteY25" fmla="*/ 1189022 h 1472400"/>
                        <a:gd name="connsiteX26" fmla="*/ 43512 w 1472399"/>
                        <a:gd name="connsiteY26" fmla="*/ 1134720 h 1472400"/>
                        <a:gd name="connsiteX27" fmla="*/ 1178232 w 1472399"/>
                        <a:gd name="connsiteY27" fmla="*/ 0 h 1472400"/>
                        <a:gd name="connsiteX28" fmla="*/ 1417737 w 1472399"/>
                        <a:gd name="connsiteY28" fmla="*/ 0 h 1472400"/>
                        <a:gd name="connsiteX29" fmla="*/ 1472399 w 1472399"/>
                        <a:gd name="connsiteY29" fmla="*/ 43873 h 1472400"/>
                        <a:gd name="connsiteX30" fmla="*/ 1472399 w 1472399"/>
                        <a:gd name="connsiteY30" fmla="*/ 283378 h 1472400"/>
                        <a:gd name="connsiteX31" fmla="*/ 1417737 w 1472399"/>
                        <a:gd name="connsiteY31" fmla="*/ 338040 h 1472400"/>
                        <a:gd name="connsiteX32" fmla="*/ 1178232 w 1472399"/>
                        <a:gd name="connsiteY32" fmla="*/ 338040 h 1472400"/>
                        <a:gd name="connsiteX33" fmla="*/ 1134359 w 1472399"/>
                        <a:gd name="connsiteY33" fmla="*/ 283378 h 1472400"/>
                        <a:gd name="connsiteX34" fmla="*/ 1134359 w 1472399"/>
                        <a:gd name="connsiteY34" fmla="*/ 43873 h 1472400"/>
                        <a:gd name="connsiteX35" fmla="*/ 1178232 w 1472399"/>
                        <a:gd name="connsiteY35" fmla="*/ 0 h 1472400"/>
                        <a:gd name="connsiteX36" fmla="*/ 610872 w 1472399"/>
                        <a:gd name="connsiteY36" fmla="*/ 0 h 1472400"/>
                        <a:gd name="connsiteX37" fmla="*/ 850368 w 1472399"/>
                        <a:gd name="connsiteY37" fmla="*/ 0 h 1472400"/>
                        <a:gd name="connsiteX38" fmla="*/ 893880 w 1472399"/>
                        <a:gd name="connsiteY38" fmla="*/ 43873 h 1472400"/>
                        <a:gd name="connsiteX39" fmla="*/ 893880 w 1472399"/>
                        <a:gd name="connsiteY39" fmla="*/ 283378 h 1472400"/>
                        <a:gd name="connsiteX40" fmla="*/ 850368 w 1472399"/>
                        <a:gd name="connsiteY40" fmla="*/ 338040 h 1472400"/>
                        <a:gd name="connsiteX41" fmla="*/ 610872 w 1472399"/>
                        <a:gd name="connsiteY41" fmla="*/ 338040 h 1472400"/>
                        <a:gd name="connsiteX42" fmla="*/ 567360 w 1472399"/>
                        <a:gd name="connsiteY42" fmla="*/ 283378 h 1472400"/>
                        <a:gd name="connsiteX43" fmla="*/ 567360 w 1472399"/>
                        <a:gd name="connsiteY43" fmla="*/ 43873 h 1472400"/>
                        <a:gd name="connsiteX44" fmla="*/ 610872 w 1472399"/>
                        <a:gd name="connsiteY44" fmla="*/ 0 h 1472400"/>
                        <a:gd name="connsiteX45" fmla="*/ 43512 w 1472399"/>
                        <a:gd name="connsiteY45" fmla="*/ 0 h 1472400"/>
                        <a:gd name="connsiteX46" fmla="*/ 283368 w 1472399"/>
                        <a:gd name="connsiteY46" fmla="*/ 0 h 1472400"/>
                        <a:gd name="connsiteX47" fmla="*/ 326880 w 1472399"/>
                        <a:gd name="connsiteY47" fmla="*/ 43873 h 1472400"/>
                        <a:gd name="connsiteX48" fmla="*/ 326880 w 1472399"/>
                        <a:gd name="connsiteY48" fmla="*/ 283378 h 1472400"/>
                        <a:gd name="connsiteX49" fmla="*/ 283368 w 1472399"/>
                        <a:gd name="connsiteY49" fmla="*/ 338040 h 1472400"/>
                        <a:gd name="connsiteX50" fmla="*/ 43512 w 1472399"/>
                        <a:gd name="connsiteY50" fmla="*/ 338040 h 1472400"/>
                        <a:gd name="connsiteX51" fmla="*/ 0 w 1472399"/>
                        <a:gd name="connsiteY51" fmla="*/ 283378 h 1472400"/>
                        <a:gd name="connsiteX52" fmla="*/ 0 w 1472399"/>
                        <a:gd name="connsiteY52" fmla="*/ 43873 h 1472400"/>
                        <a:gd name="connsiteX53" fmla="*/ 43512 w 1472399"/>
                        <a:gd name="connsiteY53" fmla="*/ 0 h 1472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1472399" h="1472400">
                          <a:moveTo>
                            <a:pt x="1178232" y="1134720"/>
                          </a:moveTo>
                          <a:cubicBezTo>
                            <a:pt x="1417737" y="1134720"/>
                            <a:pt x="1417737" y="1134720"/>
                            <a:pt x="1417737" y="1134720"/>
                          </a:cubicBezTo>
                          <a:cubicBezTo>
                            <a:pt x="1450462" y="1134720"/>
                            <a:pt x="1472399" y="1156297"/>
                            <a:pt x="1472399" y="1189022"/>
                          </a:cubicBezTo>
                          <a:cubicBezTo>
                            <a:pt x="1472399" y="1428886"/>
                            <a:pt x="1472399" y="1428886"/>
                            <a:pt x="1472399" y="1428886"/>
                          </a:cubicBezTo>
                          <a:cubicBezTo>
                            <a:pt x="1472399" y="1450463"/>
                            <a:pt x="1450462" y="1472400"/>
                            <a:pt x="1417737" y="1472400"/>
                          </a:cubicBezTo>
                          <a:cubicBezTo>
                            <a:pt x="1178232" y="1472400"/>
                            <a:pt x="1178232" y="1472400"/>
                            <a:pt x="1178232" y="1472400"/>
                          </a:cubicBezTo>
                          <a:cubicBezTo>
                            <a:pt x="1156296" y="1472400"/>
                            <a:pt x="1134359" y="1450463"/>
                            <a:pt x="1134359" y="1428886"/>
                          </a:cubicBezTo>
                          <a:cubicBezTo>
                            <a:pt x="1134359" y="1189022"/>
                            <a:pt x="1134359" y="1189022"/>
                            <a:pt x="1134359" y="1189022"/>
                          </a:cubicBezTo>
                          <a:cubicBezTo>
                            <a:pt x="1134359" y="1156297"/>
                            <a:pt x="1156296" y="1134720"/>
                            <a:pt x="1178232" y="1134720"/>
                          </a:cubicBezTo>
                          <a:close/>
                          <a:moveTo>
                            <a:pt x="610872" y="1134720"/>
                          </a:moveTo>
                          <a:cubicBezTo>
                            <a:pt x="850368" y="1134720"/>
                            <a:pt x="850368" y="1134720"/>
                            <a:pt x="850368" y="1134720"/>
                          </a:cubicBezTo>
                          <a:cubicBezTo>
                            <a:pt x="883092" y="1134720"/>
                            <a:pt x="893880" y="1156297"/>
                            <a:pt x="893880" y="1189022"/>
                          </a:cubicBezTo>
                          <a:cubicBezTo>
                            <a:pt x="893880" y="1428886"/>
                            <a:pt x="893880" y="1428886"/>
                            <a:pt x="893880" y="1428886"/>
                          </a:cubicBezTo>
                          <a:cubicBezTo>
                            <a:pt x="893880" y="1450463"/>
                            <a:pt x="883092" y="1472400"/>
                            <a:pt x="850368" y="1472400"/>
                          </a:cubicBezTo>
                          <a:cubicBezTo>
                            <a:pt x="610872" y="1472400"/>
                            <a:pt x="610872" y="1472400"/>
                            <a:pt x="610872" y="1472400"/>
                          </a:cubicBezTo>
                          <a:cubicBezTo>
                            <a:pt x="588936" y="1472400"/>
                            <a:pt x="567360" y="1450463"/>
                            <a:pt x="567360" y="1428886"/>
                          </a:cubicBezTo>
                          <a:cubicBezTo>
                            <a:pt x="567360" y="1189022"/>
                            <a:pt x="567360" y="1189022"/>
                            <a:pt x="567360" y="1189022"/>
                          </a:cubicBezTo>
                          <a:cubicBezTo>
                            <a:pt x="567360" y="1156297"/>
                            <a:pt x="588936" y="1134720"/>
                            <a:pt x="610872" y="1134720"/>
                          </a:cubicBezTo>
                          <a:close/>
                          <a:moveTo>
                            <a:pt x="43512" y="1134720"/>
                          </a:moveTo>
                          <a:cubicBezTo>
                            <a:pt x="283368" y="1134720"/>
                            <a:pt x="283368" y="1134720"/>
                            <a:pt x="283368" y="1134720"/>
                          </a:cubicBezTo>
                          <a:cubicBezTo>
                            <a:pt x="305304" y="1134720"/>
                            <a:pt x="326880" y="1156297"/>
                            <a:pt x="326880" y="1189022"/>
                          </a:cubicBezTo>
                          <a:cubicBezTo>
                            <a:pt x="326880" y="1428886"/>
                            <a:pt x="326880" y="1428886"/>
                            <a:pt x="326880" y="1428886"/>
                          </a:cubicBezTo>
                          <a:cubicBezTo>
                            <a:pt x="326880" y="1450463"/>
                            <a:pt x="305304" y="1472400"/>
                            <a:pt x="283368" y="1472400"/>
                          </a:cubicBezTo>
                          <a:cubicBezTo>
                            <a:pt x="43512" y="1472400"/>
                            <a:pt x="43512" y="1472400"/>
                            <a:pt x="43512" y="1472400"/>
                          </a:cubicBezTo>
                          <a:cubicBezTo>
                            <a:pt x="21576" y="1472400"/>
                            <a:pt x="0" y="1450463"/>
                            <a:pt x="0" y="1428886"/>
                          </a:cubicBezTo>
                          <a:cubicBezTo>
                            <a:pt x="0" y="1189022"/>
                            <a:pt x="0" y="1189022"/>
                            <a:pt x="0" y="1189022"/>
                          </a:cubicBezTo>
                          <a:cubicBezTo>
                            <a:pt x="0" y="1156297"/>
                            <a:pt x="21576" y="1134720"/>
                            <a:pt x="43512" y="1134720"/>
                          </a:cubicBezTo>
                          <a:close/>
                          <a:moveTo>
                            <a:pt x="1178232" y="0"/>
                          </a:moveTo>
                          <a:cubicBezTo>
                            <a:pt x="1417737" y="0"/>
                            <a:pt x="1417737" y="0"/>
                            <a:pt x="1417737" y="0"/>
                          </a:cubicBezTo>
                          <a:cubicBezTo>
                            <a:pt x="1450462" y="0"/>
                            <a:pt x="1472399" y="21577"/>
                            <a:pt x="1472399" y="43873"/>
                          </a:cubicBezTo>
                          <a:cubicBezTo>
                            <a:pt x="1472399" y="283378"/>
                            <a:pt x="1472399" y="283378"/>
                            <a:pt x="1472399" y="283378"/>
                          </a:cubicBezTo>
                          <a:cubicBezTo>
                            <a:pt x="1472399" y="316103"/>
                            <a:pt x="1450462" y="338040"/>
                            <a:pt x="1417737" y="338040"/>
                          </a:cubicBezTo>
                          <a:cubicBezTo>
                            <a:pt x="1178232" y="338040"/>
                            <a:pt x="1178232" y="338040"/>
                            <a:pt x="1178232" y="338040"/>
                          </a:cubicBezTo>
                          <a:cubicBezTo>
                            <a:pt x="1156296" y="338040"/>
                            <a:pt x="1134359" y="316103"/>
                            <a:pt x="1134359" y="283378"/>
                          </a:cubicBezTo>
                          <a:cubicBezTo>
                            <a:pt x="1134359" y="43873"/>
                            <a:pt x="1134359" y="43873"/>
                            <a:pt x="1134359" y="43873"/>
                          </a:cubicBezTo>
                          <a:cubicBezTo>
                            <a:pt x="1134359" y="21577"/>
                            <a:pt x="1156296" y="0"/>
                            <a:pt x="1178232" y="0"/>
                          </a:cubicBezTo>
                          <a:close/>
                          <a:moveTo>
                            <a:pt x="610872" y="0"/>
                          </a:moveTo>
                          <a:cubicBezTo>
                            <a:pt x="850368" y="0"/>
                            <a:pt x="850368" y="0"/>
                            <a:pt x="850368" y="0"/>
                          </a:cubicBezTo>
                          <a:cubicBezTo>
                            <a:pt x="883092" y="0"/>
                            <a:pt x="893880" y="21577"/>
                            <a:pt x="893880" y="43873"/>
                          </a:cubicBezTo>
                          <a:cubicBezTo>
                            <a:pt x="893880" y="283378"/>
                            <a:pt x="893880" y="283378"/>
                            <a:pt x="893880" y="283378"/>
                          </a:cubicBezTo>
                          <a:cubicBezTo>
                            <a:pt x="893880" y="316103"/>
                            <a:pt x="883092" y="338040"/>
                            <a:pt x="850368" y="338040"/>
                          </a:cubicBezTo>
                          <a:cubicBezTo>
                            <a:pt x="610872" y="338040"/>
                            <a:pt x="610872" y="338040"/>
                            <a:pt x="610872" y="338040"/>
                          </a:cubicBezTo>
                          <a:cubicBezTo>
                            <a:pt x="588936" y="338040"/>
                            <a:pt x="567360" y="316103"/>
                            <a:pt x="567360" y="283378"/>
                          </a:cubicBezTo>
                          <a:cubicBezTo>
                            <a:pt x="567360" y="43873"/>
                            <a:pt x="567360" y="43873"/>
                            <a:pt x="567360" y="43873"/>
                          </a:cubicBezTo>
                          <a:cubicBezTo>
                            <a:pt x="567360" y="21577"/>
                            <a:pt x="588936" y="0"/>
                            <a:pt x="610872" y="0"/>
                          </a:cubicBezTo>
                          <a:close/>
                          <a:moveTo>
                            <a:pt x="43512" y="0"/>
                          </a:moveTo>
                          <a:cubicBezTo>
                            <a:pt x="283368" y="0"/>
                            <a:pt x="283368" y="0"/>
                            <a:pt x="283368" y="0"/>
                          </a:cubicBezTo>
                          <a:cubicBezTo>
                            <a:pt x="305304" y="0"/>
                            <a:pt x="326880" y="21577"/>
                            <a:pt x="326880" y="43873"/>
                          </a:cubicBezTo>
                          <a:cubicBezTo>
                            <a:pt x="326880" y="283378"/>
                            <a:pt x="326880" y="283378"/>
                            <a:pt x="326880" y="283378"/>
                          </a:cubicBezTo>
                          <a:cubicBezTo>
                            <a:pt x="326880" y="316103"/>
                            <a:pt x="305304" y="338040"/>
                            <a:pt x="283368" y="338040"/>
                          </a:cubicBezTo>
                          <a:cubicBezTo>
                            <a:pt x="43512" y="338040"/>
                            <a:pt x="43512" y="338040"/>
                            <a:pt x="43512" y="338040"/>
                          </a:cubicBezTo>
                          <a:cubicBezTo>
                            <a:pt x="21576" y="338040"/>
                            <a:pt x="0" y="316103"/>
                            <a:pt x="0" y="283378"/>
                          </a:cubicBezTo>
                          <a:cubicBezTo>
                            <a:pt x="0" y="43873"/>
                            <a:pt x="0" y="43873"/>
                            <a:pt x="0" y="43873"/>
                          </a:cubicBezTo>
                          <a:cubicBezTo>
                            <a:pt x="0" y="21577"/>
                            <a:pt x="21576" y="0"/>
                            <a:pt x="43512" y="0"/>
                          </a:cubicBezTo>
                          <a:close/>
                        </a:path>
                      </a:pathLst>
                    </a:custGeom>
                    <a:solidFill>
                      <a:schemeClr val="accent1">
                        <a:lumMod val="75000"/>
                      </a:schemeClr>
                    </a:solidFill>
                    <a:ln cap="flat">
                      <a:noFill/>
                      <a:prstDash val="solid"/>
                    </a:ln>
                  </p:spPr>
                  <p:txBody>
                    <a:bodyPr vert="horz" wrap="square" lIns="90000" tIns="45000" rIns="90000" bIns="45000" anchor="ctr" anchorCtr="1" compatLnSpc="0">
                      <a:noAutofit/>
                    </a:bodyPr>
                    <a:lstStyle/>
                    <a:p>
                      <a:pPr marL="0" marR="0" lvl="0" indent="0" algn="l" defTabSz="457189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82828"/>
                        </a:solidFill>
                        <a:effectLst/>
                        <a:uLnTx/>
                        <a:uFillTx/>
                        <a:latin typeface="CiscoSansTT ExtraLight"/>
                        <a:ea typeface="Arial Unicode MS" pitchFamily="2"/>
                        <a:cs typeface="Arial Unicode MS" pitchFamily="2"/>
                      </a:endParaRPr>
                    </a:p>
                  </p:txBody>
                </p:sp>
              </p:grpSp>
            </p:grpSp>
            <p:sp>
              <p:nvSpPr>
                <p:cNvPr id="298" name="Freeform: Shape 796">
                  <a:extLst>
                    <a:ext uri="{FF2B5EF4-FFF2-40B4-BE49-F238E27FC236}">
                      <a16:creationId xmlns:a16="http://schemas.microsoft.com/office/drawing/2014/main" id="{3A5F5EC5-752D-724A-A329-39B51722A7BE}"/>
                    </a:ext>
                  </a:extLst>
                </p:cNvPr>
                <p:cNvSpPr/>
                <p:nvPr/>
              </p:nvSpPr>
              <p:spPr>
                <a:xfrm>
                  <a:off x="943825" y="1679662"/>
                  <a:ext cx="477370" cy="109480"/>
                </a:xfrm>
                <a:custGeom>
                  <a:avLst/>
                  <a:gdLst>
                    <a:gd name="connsiteX0" fmla="*/ 381997 w 477370"/>
                    <a:gd name="connsiteY0" fmla="*/ 0 h 109480"/>
                    <a:gd name="connsiteX1" fmla="*/ 459648 w 477370"/>
                    <a:gd name="connsiteY1" fmla="*/ 0 h 109480"/>
                    <a:gd name="connsiteX2" fmla="*/ 477370 w 477370"/>
                    <a:gd name="connsiteY2" fmla="*/ 17605 h 109480"/>
                    <a:gd name="connsiteX3" fmla="*/ 477370 w 477370"/>
                    <a:gd name="connsiteY3" fmla="*/ 95372 h 109480"/>
                    <a:gd name="connsiteX4" fmla="*/ 459648 w 477370"/>
                    <a:gd name="connsiteY4" fmla="*/ 109480 h 109480"/>
                    <a:gd name="connsiteX5" fmla="*/ 381997 w 477370"/>
                    <a:gd name="connsiteY5" fmla="*/ 109480 h 109480"/>
                    <a:gd name="connsiteX6" fmla="*/ 367773 w 477370"/>
                    <a:gd name="connsiteY6" fmla="*/ 95372 h 109480"/>
                    <a:gd name="connsiteX7" fmla="*/ 367773 w 477370"/>
                    <a:gd name="connsiteY7" fmla="*/ 17605 h 109480"/>
                    <a:gd name="connsiteX8" fmla="*/ 381997 w 477370"/>
                    <a:gd name="connsiteY8" fmla="*/ 0 h 109480"/>
                    <a:gd name="connsiteX9" fmla="*/ 198052 w 477370"/>
                    <a:gd name="connsiteY9" fmla="*/ 0 h 109480"/>
                    <a:gd name="connsiteX10" fmla="*/ 275700 w 477370"/>
                    <a:gd name="connsiteY10" fmla="*/ 0 h 109480"/>
                    <a:gd name="connsiteX11" fmla="*/ 289807 w 477370"/>
                    <a:gd name="connsiteY11" fmla="*/ 17605 h 109480"/>
                    <a:gd name="connsiteX12" fmla="*/ 289807 w 477370"/>
                    <a:gd name="connsiteY12" fmla="*/ 95372 h 109480"/>
                    <a:gd name="connsiteX13" fmla="*/ 275700 w 477370"/>
                    <a:gd name="connsiteY13" fmla="*/ 109480 h 109480"/>
                    <a:gd name="connsiteX14" fmla="*/ 198052 w 477370"/>
                    <a:gd name="connsiteY14" fmla="*/ 109480 h 109480"/>
                    <a:gd name="connsiteX15" fmla="*/ 183945 w 477370"/>
                    <a:gd name="connsiteY15" fmla="*/ 95372 h 109480"/>
                    <a:gd name="connsiteX16" fmla="*/ 183945 w 477370"/>
                    <a:gd name="connsiteY16" fmla="*/ 17605 h 109480"/>
                    <a:gd name="connsiteX17" fmla="*/ 198052 w 477370"/>
                    <a:gd name="connsiteY17" fmla="*/ 0 h 109480"/>
                    <a:gd name="connsiteX18" fmla="*/ 14107 w 477370"/>
                    <a:gd name="connsiteY18" fmla="*/ 0 h 109480"/>
                    <a:gd name="connsiteX19" fmla="*/ 91872 w 477370"/>
                    <a:gd name="connsiteY19" fmla="*/ 0 h 109480"/>
                    <a:gd name="connsiteX20" fmla="*/ 105979 w 477370"/>
                    <a:gd name="connsiteY20" fmla="*/ 17605 h 109480"/>
                    <a:gd name="connsiteX21" fmla="*/ 105979 w 477370"/>
                    <a:gd name="connsiteY21" fmla="*/ 95372 h 109480"/>
                    <a:gd name="connsiteX22" fmla="*/ 91872 w 477370"/>
                    <a:gd name="connsiteY22" fmla="*/ 109480 h 109480"/>
                    <a:gd name="connsiteX23" fmla="*/ 14107 w 477370"/>
                    <a:gd name="connsiteY23" fmla="*/ 109480 h 109480"/>
                    <a:gd name="connsiteX24" fmla="*/ 0 w 477370"/>
                    <a:gd name="connsiteY24" fmla="*/ 95372 h 109480"/>
                    <a:gd name="connsiteX25" fmla="*/ 0 w 477370"/>
                    <a:gd name="connsiteY25" fmla="*/ 17605 h 109480"/>
                    <a:gd name="connsiteX26" fmla="*/ 14107 w 477370"/>
                    <a:gd name="connsiteY26" fmla="*/ 0 h 109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77370" h="109480">
                      <a:moveTo>
                        <a:pt x="381997" y="0"/>
                      </a:moveTo>
                      <a:cubicBezTo>
                        <a:pt x="459648" y="0"/>
                        <a:pt x="459648" y="0"/>
                        <a:pt x="459648" y="0"/>
                      </a:cubicBezTo>
                      <a:cubicBezTo>
                        <a:pt x="470258" y="0"/>
                        <a:pt x="477370" y="6996"/>
                        <a:pt x="477370" y="17605"/>
                      </a:cubicBezTo>
                      <a:cubicBezTo>
                        <a:pt x="477370" y="95372"/>
                        <a:pt x="477370" y="95372"/>
                        <a:pt x="477370" y="95372"/>
                      </a:cubicBezTo>
                      <a:cubicBezTo>
                        <a:pt x="477370" y="102368"/>
                        <a:pt x="470258" y="109480"/>
                        <a:pt x="459648" y="109480"/>
                      </a:cubicBezTo>
                      <a:cubicBezTo>
                        <a:pt x="381997" y="109480"/>
                        <a:pt x="381997" y="109480"/>
                        <a:pt x="381997" y="109480"/>
                      </a:cubicBezTo>
                      <a:cubicBezTo>
                        <a:pt x="374885" y="109480"/>
                        <a:pt x="367773" y="102368"/>
                        <a:pt x="367773" y="95372"/>
                      </a:cubicBezTo>
                      <a:cubicBezTo>
                        <a:pt x="367773" y="17605"/>
                        <a:pt x="367773" y="17605"/>
                        <a:pt x="367773" y="17605"/>
                      </a:cubicBezTo>
                      <a:cubicBezTo>
                        <a:pt x="367773" y="6996"/>
                        <a:pt x="374885" y="0"/>
                        <a:pt x="381997" y="0"/>
                      </a:cubicBezTo>
                      <a:close/>
                      <a:moveTo>
                        <a:pt x="198052" y="0"/>
                      </a:moveTo>
                      <a:cubicBezTo>
                        <a:pt x="275700" y="0"/>
                        <a:pt x="275700" y="0"/>
                        <a:pt x="275700" y="0"/>
                      </a:cubicBezTo>
                      <a:cubicBezTo>
                        <a:pt x="286309" y="0"/>
                        <a:pt x="289807" y="6996"/>
                        <a:pt x="289807" y="17605"/>
                      </a:cubicBezTo>
                      <a:cubicBezTo>
                        <a:pt x="289807" y="95372"/>
                        <a:pt x="289807" y="95372"/>
                        <a:pt x="289807" y="95372"/>
                      </a:cubicBezTo>
                      <a:cubicBezTo>
                        <a:pt x="289807" y="102368"/>
                        <a:pt x="286309" y="109480"/>
                        <a:pt x="275700" y="109480"/>
                      </a:cubicBezTo>
                      <a:cubicBezTo>
                        <a:pt x="198052" y="109480"/>
                        <a:pt x="198052" y="109480"/>
                        <a:pt x="198052" y="109480"/>
                      </a:cubicBezTo>
                      <a:cubicBezTo>
                        <a:pt x="190940" y="109480"/>
                        <a:pt x="183945" y="102368"/>
                        <a:pt x="183945" y="95372"/>
                      </a:cubicBezTo>
                      <a:cubicBezTo>
                        <a:pt x="183945" y="17605"/>
                        <a:pt x="183945" y="17605"/>
                        <a:pt x="183945" y="17605"/>
                      </a:cubicBezTo>
                      <a:cubicBezTo>
                        <a:pt x="183945" y="6996"/>
                        <a:pt x="190940" y="0"/>
                        <a:pt x="198052" y="0"/>
                      </a:cubicBezTo>
                      <a:close/>
                      <a:moveTo>
                        <a:pt x="14107" y="0"/>
                      </a:moveTo>
                      <a:cubicBezTo>
                        <a:pt x="91872" y="0"/>
                        <a:pt x="91872" y="0"/>
                        <a:pt x="91872" y="0"/>
                      </a:cubicBezTo>
                      <a:cubicBezTo>
                        <a:pt x="98984" y="0"/>
                        <a:pt x="105979" y="6996"/>
                        <a:pt x="105979" y="17605"/>
                      </a:cubicBezTo>
                      <a:cubicBezTo>
                        <a:pt x="105979" y="95372"/>
                        <a:pt x="105979" y="95372"/>
                        <a:pt x="105979" y="95372"/>
                      </a:cubicBezTo>
                      <a:cubicBezTo>
                        <a:pt x="105979" y="102368"/>
                        <a:pt x="98984" y="109480"/>
                        <a:pt x="91872" y="109480"/>
                      </a:cubicBezTo>
                      <a:cubicBezTo>
                        <a:pt x="14107" y="109480"/>
                        <a:pt x="14107" y="109480"/>
                        <a:pt x="14107" y="109480"/>
                      </a:cubicBezTo>
                      <a:cubicBezTo>
                        <a:pt x="6995" y="109480"/>
                        <a:pt x="0" y="102368"/>
                        <a:pt x="0" y="95372"/>
                      </a:cubicBezTo>
                      <a:cubicBezTo>
                        <a:pt x="0" y="17605"/>
                        <a:pt x="0" y="17605"/>
                        <a:pt x="0" y="17605"/>
                      </a:cubicBezTo>
                      <a:cubicBezTo>
                        <a:pt x="0" y="6996"/>
                        <a:pt x="6995" y="0"/>
                        <a:pt x="14107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cap="flat">
                  <a:noFill/>
                  <a:prstDash val="solid"/>
                </a:ln>
              </p:spPr>
              <p:txBody>
                <a:bodyPr vert="horz" wrap="square" lIns="90000" tIns="45000" rIns="90000" bIns="45000" anchor="ctr" anchorCtr="1" compatLnSpc="0">
                  <a:noAutofit/>
                </a:bodyPr>
                <a:lstStyle/>
                <a:p>
                  <a:pPr marL="0" marR="0" lvl="0" indent="0" algn="l" defTabSz="457189" rtl="0" eaLnBrk="1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Arial Unicode MS" pitchFamily="2"/>
                    <a:cs typeface="Arial Unicode MS" pitchFamily="2"/>
                  </a:endParaRPr>
                </a:p>
              </p:txBody>
            </p:sp>
          </p:grp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14CAF986-AAC5-E042-8F9E-96188F87C91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17177" y="3530534"/>
              <a:ext cx="320040" cy="320040"/>
              <a:chOff x="1103473" y="2719202"/>
              <a:chExt cx="381876" cy="381876"/>
            </a:xfrm>
          </p:grpSpPr>
          <p:sp>
            <p:nvSpPr>
              <p:cNvPr id="304" name="Oval 303">
                <a:extLst>
                  <a:ext uri="{FF2B5EF4-FFF2-40B4-BE49-F238E27FC236}">
                    <a16:creationId xmlns:a16="http://schemas.microsoft.com/office/drawing/2014/main" id="{99D81603-9959-6440-BC7E-83A73090122F}"/>
                  </a:ext>
                </a:extLst>
              </p:cNvPr>
              <p:cNvSpPr/>
              <p:nvPr/>
            </p:nvSpPr>
            <p:spPr>
              <a:xfrm>
                <a:off x="1103473" y="2719202"/>
                <a:ext cx="381876" cy="3818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18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D274D"/>
                  </a:solidFill>
                  <a:effectLst/>
                  <a:uLnTx/>
                  <a:uFillTx/>
                  <a:latin typeface="CiscoSansTT ExtraLight"/>
                  <a:ea typeface="+mn-ea"/>
                  <a:cs typeface="+mn-cs"/>
                </a:endParaRPr>
              </a:p>
            </p:txBody>
          </p:sp>
          <p:grpSp>
            <p:nvGrpSpPr>
              <p:cNvPr id="305" name="Group 4">
                <a:extLst>
                  <a:ext uri="{FF2B5EF4-FFF2-40B4-BE49-F238E27FC236}">
                    <a16:creationId xmlns:a16="http://schemas.microsoft.com/office/drawing/2014/main" id="{F3A081CD-5EDC-D944-8BF9-3B470861C8F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62819" y="2779243"/>
                <a:ext cx="272202" cy="206060"/>
                <a:chOff x="740" y="0"/>
                <a:chExt cx="4280" cy="3240"/>
              </a:xfrm>
            </p:grpSpPr>
            <p:sp>
              <p:nvSpPr>
                <p:cNvPr id="306" name="Freeform 5">
                  <a:extLst>
                    <a:ext uri="{FF2B5EF4-FFF2-40B4-BE49-F238E27FC236}">
                      <a16:creationId xmlns:a16="http://schemas.microsoft.com/office/drawing/2014/main" id="{FF8093C1-2670-174E-9A1B-6CF4844209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0" y="3"/>
                  <a:ext cx="4280" cy="1880"/>
                </a:xfrm>
                <a:custGeom>
                  <a:avLst/>
                  <a:gdLst>
                    <a:gd name="T0" fmla="*/ 15025 w 15335"/>
                    <a:gd name="T1" fmla="*/ 5587 h 6745"/>
                    <a:gd name="T2" fmla="*/ 8184 w 15335"/>
                    <a:gd name="T3" fmla="*/ 241 h 6745"/>
                    <a:gd name="T4" fmla="*/ 8176 w 15335"/>
                    <a:gd name="T5" fmla="*/ 230 h 6745"/>
                    <a:gd name="T6" fmla="*/ 7684 w 15335"/>
                    <a:gd name="T7" fmla="*/ 0 h 6745"/>
                    <a:gd name="T8" fmla="*/ 7674 w 15335"/>
                    <a:gd name="T9" fmla="*/ 0 h 6745"/>
                    <a:gd name="T10" fmla="*/ 7663 w 15335"/>
                    <a:gd name="T11" fmla="*/ 0 h 6745"/>
                    <a:gd name="T12" fmla="*/ 7243 w 15335"/>
                    <a:gd name="T13" fmla="*/ 171 h 6745"/>
                    <a:gd name="T14" fmla="*/ 309 w 15335"/>
                    <a:gd name="T15" fmla="*/ 5587 h 6745"/>
                    <a:gd name="T16" fmla="*/ 206 w 15335"/>
                    <a:gd name="T17" fmla="*/ 6436 h 6745"/>
                    <a:gd name="T18" fmla="*/ 1083 w 15335"/>
                    <a:gd name="T19" fmla="*/ 6539 h 6745"/>
                    <a:gd name="T20" fmla="*/ 7682 w 15335"/>
                    <a:gd name="T21" fmla="*/ 1385 h 6745"/>
                    <a:gd name="T22" fmla="*/ 14278 w 15335"/>
                    <a:gd name="T23" fmla="*/ 6539 h 6745"/>
                    <a:gd name="T24" fmla="*/ 15129 w 15335"/>
                    <a:gd name="T25" fmla="*/ 6436 h 6745"/>
                    <a:gd name="T26" fmla="*/ 15025 w 15335"/>
                    <a:gd name="T27" fmla="*/ 5587 h 67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335" h="6745">
                      <a:moveTo>
                        <a:pt x="15025" y="5587"/>
                      </a:moveTo>
                      <a:cubicBezTo>
                        <a:pt x="15025" y="5587"/>
                        <a:pt x="15025" y="5587"/>
                        <a:pt x="8184" y="241"/>
                      </a:cubicBezTo>
                      <a:cubicBezTo>
                        <a:pt x="8181" y="237"/>
                        <a:pt x="8179" y="234"/>
                        <a:pt x="8176" y="230"/>
                      </a:cubicBezTo>
                      <a:cubicBezTo>
                        <a:pt x="8057" y="82"/>
                        <a:pt x="7870" y="2"/>
                        <a:pt x="7684" y="0"/>
                      </a:cubicBezTo>
                      <a:cubicBezTo>
                        <a:pt x="7681" y="0"/>
                        <a:pt x="7677" y="0"/>
                        <a:pt x="7674" y="0"/>
                      </a:cubicBezTo>
                      <a:cubicBezTo>
                        <a:pt x="7670" y="0"/>
                        <a:pt x="7666" y="0"/>
                        <a:pt x="7663" y="0"/>
                      </a:cubicBezTo>
                      <a:cubicBezTo>
                        <a:pt x="7510" y="2"/>
                        <a:pt x="7357" y="61"/>
                        <a:pt x="7243" y="171"/>
                      </a:cubicBezTo>
                      <a:cubicBezTo>
                        <a:pt x="309" y="5587"/>
                        <a:pt x="309" y="5587"/>
                        <a:pt x="309" y="5587"/>
                      </a:cubicBezTo>
                      <a:cubicBezTo>
                        <a:pt x="52" y="5793"/>
                        <a:pt x="0" y="6179"/>
                        <a:pt x="206" y="6436"/>
                      </a:cubicBezTo>
                      <a:cubicBezTo>
                        <a:pt x="412" y="6694"/>
                        <a:pt x="799" y="6745"/>
                        <a:pt x="1083" y="6539"/>
                      </a:cubicBezTo>
                      <a:cubicBezTo>
                        <a:pt x="5401" y="3167"/>
                        <a:pt x="7051" y="1878"/>
                        <a:pt x="7682" y="1385"/>
                      </a:cubicBezTo>
                      <a:cubicBezTo>
                        <a:pt x="8313" y="1878"/>
                        <a:pt x="9962" y="3167"/>
                        <a:pt x="14278" y="6539"/>
                      </a:cubicBezTo>
                      <a:cubicBezTo>
                        <a:pt x="14535" y="6745"/>
                        <a:pt x="14922" y="6694"/>
                        <a:pt x="15129" y="6436"/>
                      </a:cubicBezTo>
                      <a:cubicBezTo>
                        <a:pt x="15335" y="6179"/>
                        <a:pt x="15284" y="5793"/>
                        <a:pt x="15025" y="5587"/>
                      </a:cubicBezTo>
                      <a:close/>
                    </a:path>
                  </a:pathLst>
                </a:custGeom>
                <a:solidFill>
                  <a:srgbClr val="71BF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07" name="Freeform 6">
                  <a:extLst>
                    <a:ext uri="{FF2B5EF4-FFF2-40B4-BE49-F238E27FC236}">
                      <a16:creationId xmlns:a16="http://schemas.microsoft.com/office/drawing/2014/main" id="{D283B539-5A40-4742-A23D-50346D6E1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5" y="641"/>
                  <a:ext cx="3021" cy="2599"/>
                </a:xfrm>
                <a:custGeom>
                  <a:avLst/>
                  <a:gdLst>
                    <a:gd name="T0" fmla="*/ 10824 w 10824"/>
                    <a:gd name="T1" fmla="*/ 4223 h 9322"/>
                    <a:gd name="T2" fmla="*/ 10824 w 10824"/>
                    <a:gd name="T3" fmla="*/ 4223 h 9322"/>
                    <a:gd name="T4" fmla="*/ 5438 w 10824"/>
                    <a:gd name="T5" fmla="*/ 0 h 9322"/>
                    <a:gd name="T6" fmla="*/ 0 w 10824"/>
                    <a:gd name="T7" fmla="*/ 4223 h 9322"/>
                    <a:gd name="T8" fmla="*/ 0 w 10824"/>
                    <a:gd name="T9" fmla="*/ 9322 h 9322"/>
                    <a:gd name="T10" fmla="*/ 3970 w 10824"/>
                    <a:gd name="T11" fmla="*/ 9322 h 9322"/>
                    <a:gd name="T12" fmla="*/ 3970 w 10824"/>
                    <a:gd name="T13" fmla="*/ 7082 h 9322"/>
                    <a:gd name="T14" fmla="*/ 5413 w 10824"/>
                    <a:gd name="T15" fmla="*/ 5640 h 9322"/>
                    <a:gd name="T16" fmla="*/ 5413 w 10824"/>
                    <a:gd name="T17" fmla="*/ 5640 h 9322"/>
                    <a:gd name="T18" fmla="*/ 6881 w 10824"/>
                    <a:gd name="T19" fmla="*/ 7082 h 9322"/>
                    <a:gd name="T20" fmla="*/ 6881 w 10824"/>
                    <a:gd name="T21" fmla="*/ 9322 h 9322"/>
                    <a:gd name="T22" fmla="*/ 10824 w 10824"/>
                    <a:gd name="T23" fmla="*/ 9322 h 9322"/>
                    <a:gd name="T24" fmla="*/ 10824 w 10824"/>
                    <a:gd name="T25" fmla="*/ 4223 h 9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824" h="9322">
                      <a:moveTo>
                        <a:pt x="10824" y="4223"/>
                      </a:moveTo>
                      <a:cubicBezTo>
                        <a:pt x="10824" y="4223"/>
                        <a:pt x="10824" y="4223"/>
                        <a:pt x="10824" y="4223"/>
                      </a:cubicBezTo>
                      <a:cubicBezTo>
                        <a:pt x="5438" y="0"/>
                        <a:pt x="5438" y="0"/>
                        <a:pt x="5438" y="0"/>
                      </a:cubicBezTo>
                      <a:cubicBezTo>
                        <a:pt x="0" y="4223"/>
                        <a:pt x="0" y="4223"/>
                        <a:pt x="0" y="4223"/>
                      </a:cubicBezTo>
                      <a:cubicBezTo>
                        <a:pt x="0" y="9322"/>
                        <a:pt x="0" y="9322"/>
                        <a:pt x="0" y="9322"/>
                      </a:cubicBezTo>
                      <a:cubicBezTo>
                        <a:pt x="3970" y="9322"/>
                        <a:pt x="3970" y="9322"/>
                        <a:pt x="3970" y="9322"/>
                      </a:cubicBezTo>
                      <a:cubicBezTo>
                        <a:pt x="3970" y="7082"/>
                        <a:pt x="3970" y="7082"/>
                        <a:pt x="3970" y="7082"/>
                      </a:cubicBezTo>
                      <a:cubicBezTo>
                        <a:pt x="3970" y="6284"/>
                        <a:pt x="4614" y="5640"/>
                        <a:pt x="5413" y="5640"/>
                      </a:cubicBezTo>
                      <a:cubicBezTo>
                        <a:pt x="5413" y="5640"/>
                        <a:pt x="5413" y="5640"/>
                        <a:pt x="5413" y="5640"/>
                      </a:cubicBezTo>
                      <a:cubicBezTo>
                        <a:pt x="6210" y="5640"/>
                        <a:pt x="6881" y="6284"/>
                        <a:pt x="6881" y="7082"/>
                      </a:cubicBezTo>
                      <a:cubicBezTo>
                        <a:pt x="6881" y="9322"/>
                        <a:pt x="6881" y="9322"/>
                        <a:pt x="6881" y="9322"/>
                      </a:cubicBezTo>
                      <a:cubicBezTo>
                        <a:pt x="10824" y="9322"/>
                        <a:pt x="10824" y="9322"/>
                        <a:pt x="10824" y="9322"/>
                      </a:cubicBezTo>
                      <a:cubicBezTo>
                        <a:pt x="10824" y="4223"/>
                        <a:pt x="10824" y="4223"/>
                        <a:pt x="10824" y="4223"/>
                      </a:cubicBezTo>
                    </a:path>
                  </a:pathLst>
                </a:custGeom>
                <a:solidFill>
                  <a:srgbClr val="08BCE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08" name="Freeform 7">
                  <a:extLst>
                    <a:ext uri="{FF2B5EF4-FFF2-40B4-BE49-F238E27FC236}">
                      <a16:creationId xmlns:a16="http://schemas.microsoft.com/office/drawing/2014/main" id="{CCC9E08C-1E12-D94D-A2BC-53443F1772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5" y="2371"/>
                  <a:ext cx="511" cy="869"/>
                </a:xfrm>
                <a:custGeom>
                  <a:avLst/>
                  <a:gdLst>
                    <a:gd name="T0" fmla="*/ 1830 w 1830"/>
                    <a:gd name="T1" fmla="*/ 3116 h 3116"/>
                    <a:gd name="T2" fmla="*/ 1830 w 1830"/>
                    <a:gd name="T3" fmla="*/ 3116 h 3116"/>
                    <a:gd name="T4" fmla="*/ 1830 w 1830"/>
                    <a:gd name="T5" fmla="*/ 927 h 3116"/>
                    <a:gd name="T6" fmla="*/ 903 w 1830"/>
                    <a:gd name="T7" fmla="*/ 0 h 3116"/>
                    <a:gd name="T8" fmla="*/ 903 w 1830"/>
                    <a:gd name="T9" fmla="*/ 0 h 3116"/>
                    <a:gd name="T10" fmla="*/ 0 w 1830"/>
                    <a:gd name="T11" fmla="*/ 927 h 3116"/>
                    <a:gd name="T12" fmla="*/ 0 w 1830"/>
                    <a:gd name="T13" fmla="*/ 3116 h 3116"/>
                    <a:gd name="T14" fmla="*/ 1830 w 1830"/>
                    <a:gd name="T15" fmla="*/ 3116 h 3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30" h="3116">
                      <a:moveTo>
                        <a:pt x="1830" y="3116"/>
                      </a:moveTo>
                      <a:cubicBezTo>
                        <a:pt x="1830" y="3116"/>
                        <a:pt x="1830" y="3116"/>
                        <a:pt x="1830" y="3116"/>
                      </a:cubicBezTo>
                      <a:cubicBezTo>
                        <a:pt x="1830" y="927"/>
                        <a:pt x="1830" y="927"/>
                        <a:pt x="1830" y="927"/>
                      </a:cubicBezTo>
                      <a:cubicBezTo>
                        <a:pt x="1830" y="412"/>
                        <a:pt x="1418" y="0"/>
                        <a:pt x="903" y="0"/>
                      </a:cubicBezTo>
                      <a:cubicBezTo>
                        <a:pt x="903" y="0"/>
                        <a:pt x="903" y="0"/>
                        <a:pt x="903" y="0"/>
                      </a:cubicBezTo>
                      <a:cubicBezTo>
                        <a:pt x="413" y="0"/>
                        <a:pt x="0" y="412"/>
                        <a:pt x="0" y="927"/>
                      </a:cubicBezTo>
                      <a:cubicBezTo>
                        <a:pt x="0" y="3116"/>
                        <a:pt x="0" y="3116"/>
                        <a:pt x="0" y="3116"/>
                      </a:cubicBezTo>
                      <a:cubicBezTo>
                        <a:pt x="1830" y="3116"/>
                        <a:pt x="1830" y="3116"/>
                        <a:pt x="1830" y="3116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  <p:sp>
              <p:nvSpPr>
                <p:cNvPr id="309" name="Freeform 8">
                  <a:extLst>
                    <a:ext uri="{FF2B5EF4-FFF2-40B4-BE49-F238E27FC236}">
                      <a16:creationId xmlns:a16="http://schemas.microsoft.com/office/drawing/2014/main" id="{11BBAA47-6230-484B-BA88-A2E2247515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1" y="0"/>
                  <a:ext cx="346" cy="390"/>
                </a:xfrm>
                <a:custGeom>
                  <a:avLst/>
                  <a:gdLst>
                    <a:gd name="T0" fmla="*/ 1240 w 1240"/>
                    <a:gd name="T1" fmla="*/ 622 h 1398"/>
                    <a:gd name="T2" fmla="*/ 1240 w 1240"/>
                    <a:gd name="T3" fmla="*/ 622 h 1398"/>
                    <a:gd name="T4" fmla="*/ 620 w 1240"/>
                    <a:gd name="T5" fmla="*/ 0 h 1398"/>
                    <a:gd name="T6" fmla="*/ 0 w 1240"/>
                    <a:gd name="T7" fmla="*/ 622 h 1398"/>
                    <a:gd name="T8" fmla="*/ 258 w 1240"/>
                    <a:gd name="T9" fmla="*/ 1140 h 1398"/>
                    <a:gd name="T10" fmla="*/ 620 w 1240"/>
                    <a:gd name="T11" fmla="*/ 1398 h 1398"/>
                    <a:gd name="T12" fmla="*/ 956 w 1240"/>
                    <a:gd name="T13" fmla="*/ 1113 h 1398"/>
                    <a:gd name="T14" fmla="*/ 1240 w 1240"/>
                    <a:gd name="T15" fmla="*/ 622 h 1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40" h="1398">
                      <a:moveTo>
                        <a:pt x="1240" y="622"/>
                      </a:moveTo>
                      <a:cubicBezTo>
                        <a:pt x="1240" y="622"/>
                        <a:pt x="1240" y="622"/>
                        <a:pt x="1240" y="622"/>
                      </a:cubicBezTo>
                      <a:cubicBezTo>
                        <a:pt x="1240" y="259"/>
                        <a:pt x="956" y="0"/>
                        <a:pt x="620" y="0"/>
                      </a:cubicBezTo>
                      <a:cubicBezTo>
                        <a:pt x="258" y="0"/>
                        <a:pt x="0" y="259"/>
                        <a:pt x="0" y="622"/>
                      </a:cubicBezTo>
                      <a:cubicBezTo>
                        <a:pt x="0" y="829"/>
                        <a:pt x="104" y="1010"/>
                        <a:pt x="258" y="1140"/>
                      </a:cubicBezTo>
                      <a:cubicBezTo>
                        <a:pt x="620" y="1398"/>
                        <a:pt x="620" y="1398"/>
                        <a:pt x="620" y="1398"/>
                      </a:cubicBezTo>
                      <a:cubicBezTo>
                        <a:pt x="956" y="1113"/>
                        <a:pt x="956" y="1113"/>
                        <a:pt x="956" y="1113"/>
                      </a:cubicBezTo>
                      <a:cubicBezTo>
                        <a:pt x="1111" y="1010"/>
                        <a:pt x="1240" y="829"/>
                        <a:pt x="1240" y="622"/>
                      </a:cubicBezTo>
                    </a:path>
                  </a:pathLst>
                </a:custGeom>
                <a:solidFill>
                  <a:srgbClr val="5392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18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82828"/>
                    </a:solidFill>
                    <a:effectLst/>
                    <a:uLnTx/>
                    <a:uFillTx/>
                    <a:latin typeface="CiscoSansTT ExtraLight"/>
                    <a:ea typeface="ＭＳ Ｐゴシック" charset="0"/>
                  </a:endParaRPr>
                </a:p>
              </p:txBody>
            </p:sp>
          </p:grpSp>
        </p:grpSp>
      </p:grpSp>
      <p:sp>
        <p:nvSpPr>
          <p:cNvPr id="311" name="TextBox 310">
            <a:extLst>
              <a:ext uri="{FF2B5EF4-FFF2-40B4-BE49-F238E27FC236}">
                <a16:creationId xmlns:a16="http://schemas.microsoft.com/office/drawing/2014/main" id="{34267FE1-6790-C347-919A-AD1228FE48FC}"/>
              </a:ext>
            </a:extLst>
          </p:cNvPr>
          <p:cNvSpPr txBox="1"/>
          <p:nvPr/>
        </p:nvSpPr>
        <p:spPr>
          <a:xfrm>
            <a:off x="5569232" y="4643517"/>
            <a:ext cx="60459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6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>
                <a:solidFill>
                  <a:srgbClr val="0D274D"/>
                </a:solidFill>
                <a:latin typeface="CiscoSansTT ExtraLight"/>
                <a:ea typeface="ＭＳ Ｐゴシック" pitchFamily="34" charset="-128"/>
              </a:rPr>
              <a:t>Transport : iBGP LU / Static route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D274D"/>
              </a:solidFill>
              <a:effectLst/>
              <a:uLnTx/>
              <a:uFillTx/>
              <a:latin typeface="CiscoSansTT ExtraLight"/>
              <a:ea typeface="ＭＳ Ｐゴシック" pitchFamily="34" charset="-128"/>
            </a:endParaRP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F3AA1CE9-75B7-3F4D-8EC7-A90147876CD5}"/>
              </a:ext>
            </a:extLst>
          </p:cNvPr>
          <p:cNvSpPr txBox="1"/>
          <p:nvPr/>
        </p:nvSpPr>
        <p:spPr>
          <a:xfrm>
            <a:off x="625861" y="1634301"/>
            <a:ext cx="42333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+mn-lt"/>
              </a:rPr>
              <a:t>NCS5700 is Aggregation node for L2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Old Network based on L2VPN VPLS/ VPWS</a:t>
            </a:r>
          </a:p>
          <a:p>
            <a:endParaRPr lang="en-US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Port and VLAN Based L2 Services</a:t>
            </a:r>
          </a:p>
          <a:p>
            <a:endParaRPr lang="en-US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BGP EVPN</a:t>
            </a:r>
          </a:p>
          <a:p>
            <a:pPr marL="579438" lvl="1" indent="-134938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EVPN-VPWS (Point to Point)</a:t>
            </a:r>
          </a:p>
          <a:p>
            <a:pPr marL="579438" lvl="1" indent="-134938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EVPN-VPLS (Point to Multi-point) </a:t>
            </a:r>
          </a:p>
          <a:p>
            <a:pPr marL="579438" lvl="1" indent="-134938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Single Port-active ( Active/Standby) LAG (2x100G)</a:t>
            </a:r>
          </a:p>
          <a:p>
            <a:endParaRPr lang="en-US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EVPN control plane based for MAC  learning over core</a:t>
            </a:r>
          </a:p>
          <a:p>
            <a:endParaRPr lang="en-US">
              <a:latin typeface="+mn-lt"/>
            </a:endParaRPr>
          </a:p>
        </p:txBody>
      </p:sp>
      <p:graphicFrame>
        <p:nvGraphicFramePr>
          <p:cNvPr id="313" name="Table 12">
            <a:extLst>
              <a:ext uri="{FF2B5EF4-FFF2-40B4-BE49-F238E27FC236}">
                <a16:creationId xmlns:a16="http://schemas.microsoft.com/office/drawing/2014/main" id="{24601069-07E6-B740-8938-69BA9392A8FD}"/>
              </a:ext>
            </a:extLst>
          </p:cNvPr>
          <p:cNvGraphicFramePr>
            <a:graphicFrameLocks noGrp="1"/>
          </p:cNvGraphicFramePr>
          <p:nvPr/>
        </p:nvGraphicFramePr>
        <p:xfrm>
          <a:off x="9244448" y="172020"/>
          <a:ext cx="2772788" cy="865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8685">
                  <a:extLst>
                    <a:ext uri="{9D8B030D-6E8A-4147-A177-3AD203B41FA5}">
                      <a16:colId xmlns:a16="http://schemas.microsoft.com/office/drawing/2014/main" val="3983349655"/>
                    </a:ext>
                  </a:extLst>
                </a:gridCol>
                <a:gridCol w="1764103">
                  <a:extLst>
                    <a:ext uri="{9D8B030D-6E8A-4147-A177-3AD203B41FA5}">
                      <a16:colId xmlns:a16="http://schemas.microsoft.com/office/drawing/2014/main" val="1072420565"/>
                    </a:ext>
                  </a:extLst>
                </a:gridCol>
              </a:tblGrid>
              <a:tr h="22713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Use Case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Business L2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96024"/>
                  </a:ext>
                </a:extLst>
              </a:tr>
              <a:tr h="280617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Line Cards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J2-SE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130962"/>
                  </a:ext>
                </a:extLst>
              </a:tr>
              <a:tr h="310379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MDB Profile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L3Max-SE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235297"/>
                  </a:ext>
                </a:extLst>
              </a:tr>
            </a:tbl>
          </a:graphicData>
        </a:graphic>
      </p:graphicFrame>
      <p:sp>
        <p:nvSpPr>
          <p:cNvPr id="314" name="TextBox 313">
            <a:extLst>
              <a:ext uri="{FF2B5EF4-FFF2-40B4-BE49-F238E27FC236}">
                <a16:creationId xmlns:a16="http://schemas.microsoft.com/office/drawing/2014/main" id="{857FF535-4A72-1241-8224-75205F825F9D}"/>
              </a:ext>
            </a:extLst>
          </p:cNvPr>
          <p:cNvSpPr txBox="1"/>
          <p:nvPr/>
        </p:nvSpPr>
        <p:spPr>
          <a:xfrm>
            <a:off x="9782092" y="3170590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panose="020B0604020202020204" pitchFamily="34" charset="0"/>
              </a:rPr>
              <a:t>NCS 5700</a:t>
            </a:r>
          </a:p>
          <a:p>
            <a:pPr marL="0" marR="0" lvl="0" indent="0" algn="l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D274D"/>
                </a:solidFill>
                <a:effectLst/>
                <a:uLnTx/>
                <a:uFillTx/>
                <a:latin typeface="CiscoSansTT ExtraLight"/>
                <a:ea typeface="ＭＳ Ｐゴシック" charset="0"/>
                <a:cs typeface="Arial" panose="020B0604020202020204" pitchFamily="34" charset="0"/>
              </a:rPr>
              <a:t>(Agg)</a:t>
            </a:r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FF97DFB6-B61C-E844-A88A-2CAB50C18B2D}"/>
              </a:ext>
            </a:extLst>
          </p:cNvPr>
          <p:cNvSpPr/>
          <p:nvPr/>
        </p:nvSpPr>
        <p:spPr>
          <a:xfrm>
            <a:off x="6180448" y="3152522"/>
            <a:ext cx="123651" cy="369332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976EF162-FFB9-5247-B0CB-695F813EFDD4}"/>
              </a:ext>
            </a:extLst>
          </p:cNvPr>
          <p:cNvGrpSpPr/>
          <p:nvPr/>
        </p:nvGrpSpPr>
        <p:grpSpPr>
          <a:xfrm rot="16200000">
            <a:off x="10997587" y="3007435"/>
            <a:ext cx="234534" cy="468068"/>
            <a:chOff x="1053577" y="1042683"/>
            <a:chExt cx="234534" cy="779582"/>
          </a:xfrm>
        </p:grpSpPr>
        <p:sp>
          <p:nvSpPr>
            <p:cNvPr id="340" name="Arc 339">
              <a:extLst>
                <a:ext uri="{FF2B5EF4-FFF2-40B4-BE49-F238E27FC236}">
                  <a16:creationId xmlns:a16="http://schemas.microsoft.com/office/drawing/2014/main" id="{618865C8-478C-2046-8EAF-1BEA226DAF13}"/>
                </a:ext>
              </a:extLst>
            </p:cNvPr>
            <p:cNvSpPr/>
            <p:nvPr/>
          </p:nvSpPr>
          <p:spPr>
            <a:xfrm rot="10800000">
              <a:off x="1053577" y="1587731"/>
              <a:ext cx="234534" cy="234534"/>
            </a:xfrm>
            <a:prstGeom prst="arc">
              <a:avLst/>
            </a:prstGeom>
            <a:ln w="22225" cap="rnd">
              <a:solidFill>
                <a:schemeClr val="accent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CiscoSansTT ExtraLight"/>
                <a:ea typeface="+mn-ea"/>
                <a:cs typeface="+mn-cs"/>
              </a:endParaRPr>
            </a:p>
          </p:txBody>
        </p:sp>
        <p:cxnSp>
          <p:nvCxnSpPr>
            <p:cNvPr id="341" name="Straight Connector 340">
              <a:extLst>
                <a:ext uri="{FF2B5EF4-FFF2-40B4-BE49-F238E27FC236}">
                  <a16:creationId xmlns:a16="http://schemas.microsoft.com/office/drawing/2014/main" id="{E0724CA7-1B6C-2246-86AE-2F6BD759A8BA}"/>
                </a:ext>
              </a:extLst>
            </p:cNvPr>
            <p:cNvCxnSpPr>
              <a:cxnSpLocks/>
              <a:endCxn id="340" idx="2"/>
            </p:cNvCxnSpPr>
            <p:nvPr/>
          </p:nvCxnSpPr>
          <p:spPr>
            <a:xfrm rot="5400000">
              <a:off x="722419" y="1373841"/>
              <a:ext cx="662315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9" name="Oval 358">
            <a:extLst>
              <a:ext uri="{FF2B5EF4-FFF2-40B4-BE49-F238E27FC236}">
                <a16:creationId xmlns:a16="http://schemas.microsoft.com/office/drawing/2014/main" id="{36C1C7D6-6075-2448-B025-1BAE6D4C8CC5}"/>
              </a:ext>
            </a:extLst>
          </p:cNvPr>
          <p:cNvSpPr/>
          <p:nvPr/>
        </p:nvSpPr>
        <p:spPr>
          <a:xfrm>
            <a:off x="10846049" y="3140424"/>
            <a:ext cx="123651" cy="369332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66E61FB0-42E5-1C4F-967A-33B283B80CC2}"/>
              </a:ext>
            </a:extLst>
          </p:cNvPr>
          <p:cNvSpPr txBox="1"/>
          <p:nvPr/>
        </p:nvSpPr>
        <p:spPr>
          <a:xfrm>
            <a:off x="5832655" y="2813736"/>
            <a:ext cx="195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>
                <a:solidFill>
                  <a:schemeClr val="tx2"/>
                </a:solidFill>
                <a:latin typeface="+mn-lt"/>
              </a:rPr>
              <a:t>EV-LAG</a:t>
            </a:r>
          </a:p>
          <a:p>
            <a:r>
              <a:rPr lang="en-US" sz="900" i="1">
                <a:solidFill>
                  <a:schemeClr val="tx2"/>
                </a:solidFill>
                <a:latin typeface="+mn-lt"/>
              </a:rPr>
              <a:t>MH - Single Port-Active 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F5FF3DCB-9CD2-C74F-B165-A994E469488D}"/>
              </a:ext>
            </a:extLst>
          </p:cNvPr>
          <p:cNvSpPr txBox="1"/>
          <p:nvPr/>
        </p:nvSpPr>
        <p:spPr>
          <a:xfrm>
            <a:off x="9238871" y="2730774"/>
            <a:ext cx="1954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>
                <a:solidFill>
                  <a:schemeClr val="tx2"/>
                </a:solidFill>
                <a:latin typeface="+mn-lt"/>
              </a:rPr>
              <a:t>EV-LAG</a:t>
            </a:r>
          </a:p>
          <a:p>
            <a:pPr algn="r"/>
            <a:r>
              <a:rPr lang="en-US" sz="900" i="1">
                <a:solidFill>
                  <a:schemeClr val="tx2"/>
                </a:solidFill>
                <a:latin typeface="+mn-lt"/>
              </a:rPr>
              <a:t>MH Single Port-Active </a:t>
            </a:r>
          </a:p>
        </p:txBody>
      </p:sp>
      <p:sp>
        <p:nvSpPr>
          <p:cNvPr id="362" name="Freeform 361">
            <a:extLst>
              <a:ext uri="{FF2B5EF4-FFF2-40B4-BE49-F238E27FC236}">
                <a16:creationId xmlns:a16="http://schemas.microsoft.com/office/drawing/2014/main" id="{8081AF31-C85E-4344-81A2-B33852F67D58}"/>
              </a:ext>
            </a:extLst>
          </p:cNvPr>
          <p:cNvSpPr/>
          <p:nvPr/>
        </p:nvSpPr>
        <p:spPr>
          <a:xfrm>
            <a:off x="5591967" y="3136392"/>
            <a:ext cx="5865465" cy="537483"/>
          </a:xfrm>
          <a:custGeom>
            <a:avLst/>
            <a:gdLst>
              <a:gd name="connsiteX0" fmla="*/ 59025 w 5865465"/>
              <a:gd name="connsiteY0" fmla="*/ 0 h 537483"/>
              <a:gd name="connsiteX1" fmla="*/ 68169 w 5865465"/>
              <a:gd name="connsiteY1" fmla="*/ 256032 h 537483"/>
              <a:gd name="connsiteX2" fmla="*/ 744825 w 5865465"/>
              <a:gd name="connsiteY2" fmla="*/ 265176 h 537483"/>
              <a:gd name="connsiteX3" fmla="*/ 1686657 w 5865465"/>
              <a:gd name="connsiteY3" fmla="*/ 502920 h 537483"/>
              <a:gd name="connsiteX4" fmla="*/ 3972657 w 5865465"/>
              <a:gd name="connsiteY4" fmla="*/ 512064 h 537483"/>
              <a:gd name="connsiteX5" fmla="*/ 5353401 w 5865465"/>
              <a:gd name="connsiteY5" fmla="*/ 274320 h 537483"/>
              <a:gd name="connsiteX6" fmla="*/ 5792313 w 5865465"/>
              <a:gd name="connsiteY6" fmla="*/ 256032 h 537483"/>
              <a:gd name="connsiteX7" fmla="*/ 5838033 w 5865465"/>
              <a:gd name="connsiteY7" fmla="*/ 109728 h 537483"/>
              <a:gd name="connsiteX8" fmla="*/ 5865465 w 5865465"/>
              <a:gd name="connsiteY8" fmla="*/ 128016 h 537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5465" h="537483">
                <a:moveTo>
                  <a:pt x="59025" y="0"/>
                </a:moveTo>
                <a:cubicBezTo>
                  <a:pt x="6447" y="105918"/>
                  <a:pt x="-46131" y="211836"/>
                  <a:pt x="68169" y="256032"/>
                </a:cubicBezTo>
                <a:cubicBezTo>
                  <a:pt x="182469" y="300228"/>
                  <a:pt x="475077" y="224028"/>
                  <a:pt x="744825" y="265176"/>
                </a:cubicBezTo>
                <a:cubicBezTo>
                  <a:pt x="1014573" y="306324"/>
                  <a:pt x="1148685" y="461772"/>
                  <a:pt x="1686657" y="502920"/>
                </a:cubicBezTo>
                <a:cubicBezTo>
                  <a:pt x="2224629" y="544068"/>
                  <a:pt x="3361533" y="550164"/>
                  <a:pt x="3972657" y="512064"/>
                </a:cubicBezTo>
                <a:cubicBezTo>
                  <a:pt x="4583781" y="473964"/>
                  <a:pt x="5050125" y="316992"/>
                  <a:pt x="5353401" y="274320"/>
                </a:cubicBezTo>
                <a:cubicBezTo>
                  <a:pt x="5656677" y="231648"/>
                  <a:pt x="5711541" y="283464"/>
                  <a:pt x="5792313" y="256032"/>
                </a:cubicBezTo>
                <a:cubicBezTo>
                  <a:pt x="5873085" y="228600"/>
                  <a:pt x="5825841" y="131064"/>
                  <a:pt x="5838033" y="109728"/>
                </a:cubicBezTo>
                <a:cubicBezTo>
                  <a:pt x="5850225" y="88392"/>
                  <a:pt x="5857845" y="108204"/>
                  <a:pt x="5865465" y="128016"/>
                </a:cubicBezTo>
              </a:path>
            </a:pathLst>
          </a:cu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4FF9562-C474-E749-8BB1-C75E9AAA6D2A}"/>
              </a:ext>
            </a:extLst>
          </p:cNvPr>
          <p:cNvGrpSpPr/>
          <p:nvPr/>
        </p:nvGrpSpPr>
        <p:grpSpPr>
          <a:xfrm>
            <a:off x="6501223" y="3553408"/>
            <a:ext cx="983654" cy="372459"/>
            <a:chOff x="7675529" y="5787200"/>
            <a:chExt cx="983654" cy="372459"/>
          </a:xfrm>
        </p:grpSpPr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C755D2F3-49E5-6A4D-82A3-2535A07F3E33}"/>
                </a:ext>
              </a:extLst>
            </p:cNvPr>
            <p:cNvSpPr/>
            <p:nvPr/>
          </p:nvSpPr>
          <p:spPr>
            <a:xfrm>
              <a:off x="7675529" y="5787200"/>
              <a:ext cx="791806" cy="248306"/>
            </a:xfrm>
            <a:prstGeom prst="roundRect">
              <a:avLst/>
            </a:prstGeom>
            <a:noFill/>
            <a:ln w="412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</a:p>
          </p:txBody>
        </p:sp>
        <p:sp>
          <p:nvSpPr>
            <p:cNvPr id="185" name="Rounded Rectangle 184">
              <a:extLst>
                <a:ext uri="{FF2B5EF4-FFF2-40B4-BE49-F238E27FC236}">
                  <a16:creationId xmlns:a16="http://schemas.microsoft.com/office/drawing/2014/main" id="{6A96E68A-74E4-1444-99CA-0BA2BEBE05AF}"/>
                </a:ext>
              </a:extLst>
            </p:cNvPr>
            <p:cNvSpPr/>
            <p:nvPr/>
          </p:nvSpPr>
          <p:spPr>
            <a:xfrm>
              <a:off x="7867377" y="5911353"/>
              <a:ext cx="791806" cy="248306"/>
            </a:xfrm>
            <a:prstGeom prst="roundRect">
              <a:avLst/>
            </a:prstGeom>
            <a:noFill/>
            <a:ln w="412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FA2CAE9-C79A-DF4D-8DEA-14D42D41844B}"/>
                </a:ext>
              </a:extLst>
            </p:cNvPr>
            <p:cNvSpPr/>
            <p:nvPr/>
          </p:nvSpPr>
          <p:spPr>
            <a:xfrm>
              <a:off x="7847456" y="5876617"/>
              <a:ext cx="650415" cy="1885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AC95F58F-9A4C-3648-A188-5FD46711C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1455" y="5862692"/>
              <a:ext cx="729862" cy="97321"/>
            </a:xfrm>
            <a:prstGeom prst="rect">
              <a:avLst/>
            </a:prstGeom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F87E8030-A3EF-8C4E-B376-15338573A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2730" y="5995842"/>
              <a:ext cx="729862" cy="97321"/>
            </a:xfrm>
            <a:prstGeom prst="rect">
              <a:avLst/>
            </a:prstGeom>
          </p:spPr>
        </p:pic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A56C9E4B-6E1A-0B42-A5CB-5E7457A3A470}"/>
              </a:ext>
            </a:extLst>
          </p:cNvPr>
          <p:cNvGrpSpPr/>
          <p:nvPr/>
        </p:nvGrpSpPr>
        <p:grpSpPr>
          <a:xfrm>
            <a:off x="9726920" y="3550797"/>
            <a:ext cx="983654" cy="372459"/>
            <a:chOff x="7675529" y="5787200"/>
            <a:chExt cx="983654" cy="372459"/>
          </a:xfrm>
        </p:grpSpPr>
        <p:sp>
          <p:nvSpPr>
            <p:cNvPr id="188" name="Rounded Rectangle 187">
              <a:extLst>
                <a:ext uri="{FF2B5EF4-FFF2-40B4-BE49-F238E27FC236}">
                  <a16:creationId xmlns:a16="http://schemas.microsoft.com/office/drawing/2014/main" id="{3E665726-B851-DC49-B49D-D4492CD78B74}"/>
                </a:ext>
              </a:extLst>
            </p:cNvPr>
            <p:cNvSpPr/>
            <p:nvPr/>
          </p:nvSpPr>
          <p:spPr>
            <a:xfrm>
              <a:off x="7675529" y="5787200"/>
              <a:ext cx="791806" cy="248306"/>
            </a:xfrm>
            <a:prstGeom prst="roundRect">
              <a:avLst/>
            </a:prstGeom>
            <a:noFill/>
            <a:ln w="412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</a:p>
          </p:txBody>
        </p:sp>
        <p:sp>
          <p:nvSpPr>
            <p:cNvPr id="189" name="Rounded Rectangle 188">
              <a:extLst>
                <a:ext uri="{FF2B5EF4-FFF2-40B4-BE49-F238E27FC236}">
                  <a16:creationId xmlns:a16="http://schemas.microsoft.com/office/drawing/2014/main" id="{D3E152EE-DAFA-1843-8EA8-DDA29D9A182C}"/>
                </a:ext>
              </a:extLst>
            </p:cNvPr>
            <p:cNvSpPr/>
            <p:nvPr/>
          </p:nvSpPr>
          <p:spPr>
            <a:xfrm>
              <a:off x="7867377" y="5911353"/>
              <a:ext cx="791806" cy="248306"/>
            </a:xfrm>
            <a:prstGeom prst="roundRect">
              <a:avLst/>
            </a:prstGeom>
            <a:noFill/>
            <a:ln w="4127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r>
                <a:rPr lang="en-US"/>
                <a:t>   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85D7259E-8DFF-8B47-999F-62DD98070EB2}"/>
                </a:ext>
              </a:extLst>
            </p:cNvPr>
            <p:cNvSpPr/>
            <p:nvPr/>
          </p:nvSpPr>
          <p:spPr>
            <a:xfrm>
              <a:off x="7847456" y="5876617"/>
              <a:ext cx="650415" cy="1885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2B01E36B-D3CB-3E4F-824D-E36153EFF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1455" y="5862692"/>
              <a:ext cx="729862" cy="97321"/>
            </a:xfrm>
            <a:prstGeom prst="rect">
              <a:avLst/>
            </a:prstGeom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92D13A68-3E12-BE43-AB35-DE55CFD1A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92730" y="5995842"/>
              <a:ext cx="729862" cy="97321"/>
            </a:xfrm>
            <a:prstGeom prst="rect">
              <a:avLst/>
            </a:prstGeom>
          </p:spPr>
        </p:pic>
      </p:grpSp>
      <p:sp>
        <p:nvSpPr>
          <p:cNvPr id="363" name="Freeform 362">
            <a:extLst>
              <a:ext uri="{FF2B5EF4-FFF2-40B4-BE49-F238E27FC236}">
                <a16:creationId xmlns:a16="http://schemas.microsoft.com/office/drawing/2014/main" id="{B0EFD1E2-AED8-034B-A99C-D9D80A67B1B5}"/>
              </a:ext>
            </a:extLst>
          </p:cNvPr>
          <p:cNvSpPr/>
          <p:nvPr/>
        </p:nvSpPr>
        <p:spPr>
          <a:xfrm>
            <a:off x="5565558" y="3273608"/>
            <a:ext cx="5854702" cy="580218"/>
          </a:xfrm>
          <a:custGeom>
            <a:avLst/>
            <a:gdLst>
              <a:gd name="connsiteX0" fmla="*/ 44342 w 5854702"/>
              <a:gd name="connsiteY0" fmla="*/ 0 h 580218"/>
              <a:gd name="connsiteX1" fmla="*/ 62630 w 5854702"/>
              <a:gd name="connsiteY1" fmla="*/ 155448 h 580218"/>
              <a:gd name="connsiteX2" fmla="*/ 647846 w 5854702"/>
              <a:gd name="connsiteY2" fmla="*/ 164592 h 580218"/>
              <a:gd name="connsiteX3" fmla="*/ 1699406 w 5854702"/>
              <a:gd name="connsiteY3" fmla="*/ 530352 h 580218"/>
              <a:gd name="connsiteX4" fmla="*/ 4406030 w 5854702"/>
              <a:gd name="connsiteY4" fmla="*/ 539496 h 580218"/>
              <a:gd name="connsiteX5" fmla="*/ 5347862 w 5854702"/>
              <a:gd name="connsiteY5" fmla="*/ 182880 h 580218"/>
              <a:gd name="connsiteX6" fmla="*/ 5814206 w 5854702"/>
              <a:gd name="connsiteY6" fmla="*/ 155448 h 580218"/>
              <a:gd name="connsiteX7" fmla="*/ 5832494 w 5854702"/>
              <a:gd name="connsiteY7" fmla="*/ 36576 h 580218"/>
              <a:gd name="connsiteX8" fmla="*/ 5832494 w 5854702"/>
              <a:gd name="connsiteY8" fmla="*/ 45720 h 580218"/>
              <a:gd name="connsiteX9" fmla="*/ 5841638 w 5854702"/>
              <a:gd name="connsiteY9" fmla="*/ 45720 h 5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2" h="580218">
                <a:moveTo>
                  <a:pt x="44342" y="0"/>
                </a:moveTo>
                <a:cubicBezTo>
                  <a:pt x="3194" y="64008"/>
                  <a:pt x="-37954" y="128016"/>
                  <a:pt x="62630" y="155448"/>
                </a:cubicBezTo>
                <a:cubicBezTo>
                  <a:pt x="163214" y="182880"/>
                  <a:pt x="375050" y="102108"/>
                  <a:pt x="647846" y="164592"/>
                </a:cubicBezTo>
                <a:cubicBezTo>
                  <a:pt x="920642" y="227076"/>
                  <a:pt x="1073042" y="467868"/>
                  <a:pt x="1699406" y="530352"/>
                </a:cubicBezTo>
                <a:cubicBezTo>
                  <a:pt x="2325770" y="592836"/>
                  <a:pt x="3797954" y="597408"/>
                  <a:pt x="4406030" y="539496"/>
                </a:cubicBezTo>
                <a:cubicBezTo>
                  <a:pt x="5014106" y="481584"/>
                  <a:pt x="5113166" y="246888"/>
                  <a:pt x="5347862" y="182880"/>
                </a:cubicBezTo>
                <a:cubicBezTo>
                  <a:pt x="5582558" y="118872"/>
                  <a:pt x="5733434" y="179832"/>
                  <a:pt x="5814206" y="155448"/>
                </a:cubicBezTo>
                <a:cubicBezTo>
                  <a:pt x="5894978" y="131064"/>
                  <a:pt x="5829446" y="54864"/>
                  <a:pt x="5832494" y="36576"/>
                </a:cubicBezTo>
                <a:cubicBezTo>
                  <a:pt x="5835542" y="18288"/>
                  <a:pt x="5830970" y="44196"/>
                  <a:pt x="5832494" y="45720"/>
                </a:cubicBezTo>
                <a:cubicBezTo>
                  <a:pt x="5834018" y="47244"/>
                  <a:pt x="5837828" y="46482"/>
                  <a:pt x="5841638" y="45720"/>
                </a:cubicBezTo>
              </a:path>
            </a:pathLst>
          </a:cu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6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0E93B-4D25-6F4E-B773-56389F316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L2 Services</a:t>
            </a:r>
            <a:br>
              <a:rPr lang="en-US"/>
            </a:br>
            <a:r>
              <a:rPr lang="en-US" sz="2800" i="1"/>
              <a:t>Network Requirement Summary</a:t>
            </a:r>
            <a:endParaRPr lang="en-US" i="1"/>
          </a:p>
        </p:txBody>
      </p:sp>
      <p:graphicFrame>
        <p:nvGraphicFramePr>
          <p:cNvPr id="4" name="Table 12">
            <a:extLst>
              <a:ext uri="{FF2B5EF4-FFF2-40B4-BE49-F238E27FC236}">
                <a16:creationId xmlns:a16="http://schemas.microsoft.com/office/drawing/2014/main" id="{39E4D19B-C5C3-854A-868A-5FFB572ED9BB}"/>
              </a:ext>
            </a:extLst>
          </p:cNvPr>
          <p:cNvGraphicFramePr>
            <a:graphicFrameLocks noGrp="1"/>
          </p:cNvGraphicFramePr>
          <p:nvPr/>
        </p:nvGraphicFramePr>
        <p:xfrm>
          <a:off x="9244448" y="172020"/>
          <a:ext cx="2772788" cy="865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28136">
                  <a:extLst>
                    <a:ext uri="{9D8B030D-6E8A-4147-A177-3AD203B41FA5}">
                      <a16:colId xmlns:a16="http://schemas.microsoft.com/office/drawing/2014/main" val="3983349655"/>
                    </a:ext>
                  </a:extLst>
                </a:gridCol>
                <a:gridCol w="1744652">
                  <a:extLst>
                    <a:ext uri="{9D8B030D-6E8A-4147-A177-3AD203B41FA5}">
                      <a16:colId xmlns:a16="http://schemas.microsoft.com/office/drawing/2014/main" val="1072420565"/>
                    </a:ext>
                  </a:extLst>
                </a:gridCol>
              </a:tblGrid>
              <a:tr h="227130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Use Case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Business L2 Services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896024"/>
                  </a:ext>
                </a:extLst>
              </a:tr>
              <a:tr h="280617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Line Cards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J2-SE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2130962"/>
                  </a:ext>
                </a:extLst>
              </a:tr>
              <a:tr h="310379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MDB Profile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L3Max-SE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235297"/>
                  </a:ext>
                </a:extLst>
              </a:tr>
            </a:tbl>
          </a:graphicData>
        </a:graphic>
      </p:graphicFrame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852DA441-8DD8-6744-A5D4-572CBBA70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454622"/>
              </p:ext>
            </p:extLst>
          </p:nvPr>
        </p:nvGraphicFramePr>
        <p:xfrm>
          <a:off x="2093033" y="1808173"/>
          <a:ext cx="3557504" cy="19741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2358">
                  <a:extLst>
                    <a:ext uri="{9D8B030D-6E8A-4147-A177-3AD203B41FA5}">
                      <a16:colId xmlns:a16="http://schemas.microsoft.com/office/drawing/2014/main" val="3983349655"/>
                    </a:ext>
                  </a:extLst>
                </a:gridCol>
                <a:gridCol w="1425146">
                  <a:extLst>
                    <a:ext uri="{9D8B030D-6E8A-4147-A177-3AD203B41FA5}">
                      <a16:colId xmlns:a16="http://schemas.microsoft.com/office/drawing/2014/main" val="1072420565"/>
                    </a:ext>
                  </a:extLst>
                </a:gridCol>
              </a:tblGrid>
              <a:tr h="30302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High Scale Peering specific Requirements 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769919"/>
                  </a:ext>
                </a:extLst>
              </a:tr>
              <a:tr h="30302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MAC Address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/>
                        <a:t>500K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825421"/>
                  </a:ext>
                </a:extLst>
              </a:tr>
              <a:tr h="30302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MAC Address per VSI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255398"/>
                  </a:ext>
                </a:extLst>
              </a:tr>
              <a:tr h="30302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Interfaces Logical L2/L3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421998"/>
                  </a:ext>
                </a:extLst>
              </a:tr>
              <a:tr h="30302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ECMP  Groups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32K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078874"/>
                  </a:ext>
                </a:extLst>
              </a:tr>
              <a:tr h="303026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BGP Policies / community list/ RT/RD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3271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C5D8D84-DE83-6142-97A5-1B78BB95ABB1}"/>
              </a:ext>
            </a:extLst>
          </p:cNvPr>
          <p:cNvGraphicFramePr>
            <a:graphicFrameLocks noGrp="1"/>
          </p:cNvGraphicFramePr>
          <p:nvPr/>
        </p:nvGraphicFramePr>
        <p:xfrm>
          <a:off x="6334908" y="3675186"/>
          <a:ext cx="4544814" cy="181148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16868">
                  <a:extLst>
                    <a:ext uri="{9D8B030D-6E8A-4147-A177-3AD203B41FA5}">
                      <a16:colId xmlns:a16="http://schemas.microsoft.com/office/drawing/2014/main" val="935137290"/>
                    </a:ext>
                  </a:extLst>
                </a:gridCol>
                <a:gridCol w="1227946">
                  <a:extLst>
                    <a:ext uri="{9D8B030D-6E8A-4147-A177-3AD203B41FA5}">
                      <a16:colId xmlns:a16="http://schemas.microsoft.com/office/drawing/2014/main" val="610134424"/>
                    </a:ext>
                  </a:extLst>
                </a:gridCol>
              </a:tblGrid>
              <a:tr h="253175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IN" sz="1400" b="0" u="none" strike="noStrike">
                          <a:solidFill>
                            <a:schemeClr val="bg2"/>
                          </a:solidFill>
                          <a:effectLst/>
                        </a:rPr>
                        <a:t>Services Scale</a:t>
                      </a:r>
                      <a:endParaRPr lang="en-IN" sz="1400" b="0" i="0" u="none" strike="noStrike">
                        <a:solidFill>
                          <a:schemeClr val="bg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138425"/>
                  </a:ext>
                </a:extLst>
              </a:tr>
              <a:tr h="253175">
                <a:tc>
                  <a:txBody>
                    <a:bodyPr/>
                    <a:lstStyle/>
                    <a:p>
                      <a:pPr marL="88900" indent="0" algn="l" defTabSz="914346" rtl="0" eaLnBrk="1" fontAlgn="b" latinLnBrk="0" hangingPunct="1">
                        <a:tabLst/>
                      </a:pPr>
                      <a:r>
                        <a:rPr lang="en-IN" sz="1200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EVPN P2P instances</a:t>
                      </a: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4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8K</a:t>
                      </a:r>
                      <a:endParaRPr lang="en-IN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2433854"/>
                  </a:ext>
                </a:extLst>
              </a:tr>
              <a:tr h="253175">
                <a:tc>
                  <a:txBody>
                    <a:bodyPr/>
                    <a:lstStyle/>
                    <a:p>
                      <a:pPr marL="88900" indent="0" algn="l" defTabSz="914346" rtl="0" eaLnBrk="1" fontAlgn="b" latinLnBrk="0" hangingPunct="1">
                        <a:tabLst>
                          <a:tab pos="39688" algn="l"/>
                        </a:tabLst>
                      </a:pPr>
                      <a:r>
                        <a:rPr lang="en-IN" sz="1200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EVPN MP2MP</a:t>
                      </a: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8K</a:t>
                      </a:r>
                      <a:endParaRPr lang="en-IN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6146565"/>
                  </a:ext>
                </a:extLst>
              </a:tr>
              <a:tr h="253175">
                <a:tc>
                  <a:txBody>
                    <a:bodyPr/>
                    <a:lstStyle/>
                    <a:p>
                      <a:pPr marL="88900" indent="0" algn="l" defTabSz="914346" rtl="0" eaLnBrk="1" fontAlgn="b" latinLnBrk="0" hangingPunct="1">
                        <a:tabLst/>
                      </a:pPr>
                      <a:r>
                        <a:rPr lang="en-IN" sz="1200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Global IPv4/v6 Routes</a:t>
                      </a: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100K</a:t>
                      </a:r>
                      <a:endParaRPr lang="en-IN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7354736"/>
                  </a:ext>
                </a:extLst>
              </a:tr>
              <a:tr h="271292">
                <a:tc>
                  <a:txBody>
                    <a:bodyPr/>
                    <a:lstStyle/>
                    <a:p>
                      <a:pPr marL="88900" indent="0" algn="l" defTabSz="914346" rtl="0" eaLnBrk="1" fontAlgn="b" latinLnBrk="0" hangingPunct="1">
                        <a:tabLst/>
                      </a:pPr>
                      <a:r>
                        <a:rPr lang="en-IN" sz="1200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MPLS Labelled routes (BGP-LU) IPv4/v6</a:t>
                      </a: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u="none" strike="noStrike">
                          <a:solidFill>
                            <a:schemeClr val="tx1"/>
                          </a:solidFill>
                          <a:effectLst/>
                        </a:rPr>
                        <a:t>50K</a:t>
                      </a:r>
                      <a:endParaRPr lang="en-IN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4566868"/>
                  </a:ext>
                </a:extLst>
              </a:tr>
              <a:tr h="253175">
                <a:tc>
                  <a:txBody>
                    <a:bodyPr/>
                    <a:lstStyle/>
                    <a:p>
                      <a:pPr marL="88900" indent="0" algn="l" defTabSz="914346" rtl="0" eaLnBrk="1" fontAlgn="b" latinLnBrk="0" hangingPunct="1">
                        <a:tabLst/>
                      </a:pPr>
                      <a:r>
                        <a:rPr lang="en-IN" sz="1200" kern="120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VRF Instances</a:t>
                      </a:r>
                    </a:p>
                  </a:txBody>
                  <a:tcPr marL="9525" marR="9525" marT="9525" marB="0" anchor="b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4117817"/>
                  </a:ext>
                </a:extLst>
              </a:tr>
              <a:tr h="253175"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chemeClr val="bg2"/>
                          </a:solidFill>
                        </a:rPr>
                        <a:t>CFM MEP ( Local, remote)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347714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E741D3-02ED-1D43-9F18-CCAE01F96FDE}"/>
              </a:ext>
            </a:extLst>
          </p:cNvPr>
          <p:cNvCxnSpPr/>
          <p:nvPr/>
        </p:nvCxnSpPr>
        <p:spPr>
          <a:xfrm>
            <a:off x="6021859" y="2405449"/>
            <a:ext cx="0" cy="279262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4446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7CE5-DA3B-D14F-96B7-B1DB5E47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L2 Services Scale – 500K MAC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D85BFCE-632E-1D4F-BBC8-9CC8E2054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737" y="1907659"/>
            <a:ext cx="5757946" cy="806809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31953D-0240-6D4A-9D3B-D0AB04FA9969}"/>
              </a:ext>
            </a:extLst>
          </p:cNvPr>
          <p:cNvSpPr txBox="1"/>
          <p:nvPr/>
        </p:nvSpPr>
        <p:spPr>
          <a:xfrm>
            <a:off x="3872333" y="1538327"/>
            <a:ext cx="453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500K MAC Scale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7EE0597F-68B6-2149-AA35-65D2E77A1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737" y="3354860"/>
            <a:ext cx="5331082" cy="2768401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EB12E-E401-E748-BA62-15B65563ADB2}"/>
              </a:ext>
            </a:extLst>
          </p:cNvPr>
          <p:cNvSpPr txBox="1"/>
          <p:nvPr/>
        </p:nvSpPr>
        <p:spPr>
          <a:xfrm>
            <a:off x="3872333" y="3006593"/>
            <a:ext cx="453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500K MAC Programmed in LEM</a:t>
            </a:r>
          </a:p>
        </p:txBody>
      </p:sp>
      <p:graphicFrame>
        <p:nvGraphicFramePr>
          <p:cNvPr id="10" name="Table 16">
            <a:extLst>
              <a:ext uri="{FF2B5EF4-FFF2-40B4-BE49-F238E27FC236}">
                <a16:creationId xmlns:a16="http://schemas.microsoft.com/office/drawing/2014/main" id="{44B41E9E-40B9-AC49-8094-7294F4E3254C}"/>
              </a:ext>
            </a:extLst>
          </p:cNvPr>
          <p:cNvGraphicFramePr>
            <a:graphicFrameLocks noGrp="1"/>
          </p:cNvGraphicFramePr>
          <p:nvPr/>
        </p:nvGraphicFramePr>
        <p:xfrm>
          <a:off x="583688" y="2450333"/>
          <a:ext cx="3019783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7042">
                  <a:extLst>
                    <a:ext uri="{9D8B030D-6E8A-4147-A177-3AD203B41FA5}">
                      <a16:colId xmlns:a16="http://schemas.microsoft.com/office/drawing/2014/main" val="4116081555"/>
                    </a:ext>
                  </a:extLst>
                </a:gridCol>
                <a:gridCol w="1012741">
                  <a:extLst>
                    <a:ext uri="{9D8B030D-6E8A-4147-A177-3AD203B41FA5}">
                      <a16:colId xmlns:a16="http://schemas.microsoft.com/office/drawing/2014/main" val="3154640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L2 Services Scale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400"/>
                        <a:t>1.4M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7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MAC Scale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499,999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18955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ED87DD3E-AC4A-4344-B340-D731BB1E1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0648" y="219120"/>
            <a:ext cx="1887663" cy="742765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392968-E577-C04C-ADFB-A33A263FA453}"/>
              </a:ext>
            </a:extLst>
          </p:cNvPr>
          <p:cNvSpPr/>
          <p:nvPr/>
        </p:nvSpPr>
        <p:spPr>
          <a:xfrm>
            <a:off x="7074158" y="2384450"/>
            <a:ext cx="631535" cy="253549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873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7CE5-DA3B-D14F-96B7-B1DB5E47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L2 Services Scale - Interfaces</a:t>
            </a:r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956EFE63-827F-A546-B27D-A3B2C7B9D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648" y="219120"/>
            <a:ext cx="1887663" cy="742765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31953D-0240-6D4A-9D3B-D0AB04FA9969}"/>
              </a:ext>
            </a:extLst>
          </p:cNvPr>
          <p:cNvSpPr txBox="1"/>
          <p:nvPr/>
        </p:nvSpPr>
        <p:spPr>
          <a:xfrm>
            <a:off x="3872333" y="1538327"/>
            <a:ext cx="453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L2 Interfaces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9EB12E-E401-E748-BA62-15B65563ADB2}"/>
              </a:ext>
            </a:extLst>
          </p:cNvPr>
          <p:cNvSpPr txBox="1"/>
          <p:nvPr/>
        </p:nvSpPr>
        <p:spPr>
          <a:xfrm>
            <a:off x="3872333" y="3006593"/>
            <a:ext cx="453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CFM MEP</a:t>
            </a:r>
          </a:p>
        </p:txBody>
      </p:sp>
      <p:graphicFrame>
        <p:nvGraphicFramePr>
          <p:cNvPr id="10" name="Table 16">
            <a:extLst>
              <a:ext uri="{FF2B5EF4-FFF2-40B4-BE49-F238E27FC236}">
                <a16:creationId xmlns:a16="http://schemas.microsoft.com/office/drawing/2014/main" id="{44B41E9E-40B9-AC49-8094-7294F4E3254C}"/>
              </a:ext>
            </a:extLst>
          </p:cNvPr>
          <p:cNvGraphicFramePr>
            <a:graphicFrameLocks noGrp="1"/>
          </p:cNvGraphicFramePr>
          <p:nvPr/>
        </p:nvGraphicFramePr>
        <p:xfrm>
          <a:off x="583688" y="2450333"/>
          <a:ext cx="3019783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7042">
                  <a:extLst>
                    <a:ext uri="{9D8B030D-6E8A-4147-A177-3AD203B41FA5}">
                      <a16:colId xmlns:a16="http://schemas.microsoft.com/office/drawing/2014/main" val="4116081555"/>
                    </a:ext>
                  </a:extLst>
                </a:gridCol>
                <a:gridCol w="1012741">
                  <a:extLst>
                    <a:ext uri="{9D8B030D-6E8A-4147-A177-3AD203B41FA5}">
                      <a16:colId xmlns:a16="http://schemas.microsoft.com/office/drawing/2014/main" val="3154640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L2 Services Scale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400"/>
                        <a:t>1.4M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7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L2 Interface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1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CFM MEP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165708"/>
                  </a:ext>
                </a:extLst>
              </a:tr>
            </a:tbl>
          </a:graphicData>
        </a:graphic>
      </p:graphicFrame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62CCBF7-EF15-E24C-9537-AB49E7EB5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737" y="1882139"/>
            <a:ext cx="5780850" cy="885775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DB9F393-8642-0048-878B-722709F1B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737" y="3482076"/>
            <a:ext cx="4892602" cy="2701885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7F80F5-6BF9-A443-899D-06F7965D4D87}"/>
              </a:ext>
            </a:extLst>
          </p:cNvPr>
          <p:cNvSpPr/>
          <p:nvPr/>
        </p:nvSpPr>
        <p:spPr>
          <a:xfrm>
            <a:off x="7036683" y="2384450"/>
            <a:ext cx="631535" cy="253549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1A183C-50ED-A148-B726-E13D112E021D}"/>
              </a:ext>
            </a:extLst>
          </p:cNvPr>
          <p:cNvSpPr/>
          <p:nvPr/>
        </p:nvSpPr>
        <p:spPr>
          <a:xfrm>
            <a:off x="8260880" y="5707266"/>
            <a:ext cx="631535" cy="253549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37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7CE5-DA3B-D14F-96B7-B1DB5E47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L2 Services Scale - EVPN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1953D-0240-6D4A-9D3B-D0AB04FA9969}"/>
              </a:ext>
            </a:extLst>
          </p:cNvPr>
          <p:cNvSpPr txBox="1"/>
          <p:nvPr/>
        </p:nvSpPr>
        <p:spPr>
          <a:xfrm>
            <a:off x="3872333" y="1538327"/>
            <a:ext cx="453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L2 EVPN </a:t>
            </a:r>
          </a:p>
        </p:txBody>
      </p:sp>
      <p:graphicFrame>
        <p:nvGraphicFramePr>
          <p:cNvPr id="10" name="Table 16">
            <a:extLst>
              <a:ext uri="{FF2B5EF4-FFF2-40B4-BE49-F238E27FC236}">
                <a16:creationId xmlns:a16="http://schemas.microsoft.com/office/drawing/2014/main" id="{44B41E9E-40B9-AC49-8094-7294F4E3254C}"/>
              </a:ext>
            </a:extLst>
          </p:cNvPr>
          <p:cNvGraphicFramePr>
            <a:graphicFrameLocks noGrp="1"/>
          </p:cNvGraphicFramePr>
          <p:nvPr/>
        </p:nvGraphicFramePr>
        <p:xfrm>
          <a:off x="583688" y="2450333"/>
          <a:ext cx="3019783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7042">
                  <a:extLst>
                    <a:ext uri="{9D8B030D-6E8A-4147-A177-3AD203B41FA5}">
                      <a16:colId xmlns:a16="http://schemas.microsoft.com/office/drawing/2014/main" val="4116081555"/>
                    </a:ext>
                  </a:extLst>
                </a:gridCol>
                <a:gridCol w="1012741">
                  <a:extLst>
                    <a:ext uri="{9D8B030D-6E8A-4147-A177-3AD203B41FA5}">
                      <a16:colId xmlns:a16="http://schemas.microsoft.com/office/drawing/2014/main" val="3154640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L2 Services Scale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400"/>
                        <a:t>1.4M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7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EVPN P2P -VPWS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18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EVPN MP2MP -VPLS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2165708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4A667705-754D-3040-9249-6D839153B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648" y="219120"/>
            <a:ext cx="1887663" cy="742765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0C516BA1-75C1-F64B-80C9-1E6B9E991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156" y="1957622"/>
            <a:ext cx="6252347" cy="1066714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885AC0-D998-6646-ABFD-8C02DFCB800D}"/>
              </a:ext>
            </a:extLst>
          </p:cNvPr>
          <p:cNvSpPr/>
          <p:nvPr/>
        </p:nvSpPr>
        <p:spPr>
          <a:xfrm>
            <a:off x="6207228" y="2364204"/>
            <a:ext cx="631535" cy="253549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05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48258" y="5371170"/>
            <a:ext cx="4295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IP/MPLS LSR, EVPN/SR, </a:t>
            </a:r>
            <a:r>
              <a:rPr lang="en-US" sz="1400" b="1" err="1">
                <a:solidFill>
                  <a:srgbClr val="676767"/>
                </a:solidFill>
                <a:latin typeface="CiscoSansTT ExtraLight"/>
              </a:rPr>
              <a:t>MACsec</a:t>
            </a: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, </a:t>
            </a:r>
            <a:r>
              <a:rPr lang="en-US" sz="1400" b="1" err="1">
                <a:solidFill>
                  <a:srgbClr val="676767"/>
                </a:solidFill>
                <a:latin typeface="CiscoSansTT ExtraLight"/>
              </a:rPr>
              <a:t>IPoDWDM</a:t>
            </a:r>
            <a:endParaRPr lang="en-US" sz="1400" b="1">
              <a:solidFill>
                <a:srgbClr val="676767"/>
              </a:solidFill>
              <a:latin typeface="CiscoSansTT ExtraLight"/>
            </a:endParaRPr>
          </a:p>
          <a:p>
            <a:pPr marL="285744" indent="-285744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EVPN/SR-TILFA/TE/ODN</a:t>
            </a:r>
          </a:p>
          <a:p>
            <a:pPr marL="285744" indent="-285744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Sticky EMCP</a:t>
            </a:r>
          </a:p>
          <a:p>
            <a:pPr marL="285744" indent="-285744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VXLAN DC GW/GPE</a:t>
            </a:r>
            <a:endParaRPr lang="en-US" sz="1400" b="1">
              <a:solidFill>
                <a:srgbClr val="4D4D4C"/>
              </a:solidFill>
              <a:latin typeface="CiscoSansTT Extra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0875" y="5019716"/>
            <a:ext cx="3657600" cy="36576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defTabSz="609475">
              <a:lnSpc>
                <a:spcPct val="90000"/>
              </a:lnSpc>
              <a:defRPr/>
            </a:pPr>
            <a:r>
              <a:rPr lang="en-US" b="1">
                <a:solidFill>
                  <a:srgbClr val="57B74E"/>
                </a:solidFill>
                <a:latin typeface="CiscoSansTT ExtraLight"/>
                <a:ea typeface="ＭＳ Ｐゴシック"/>
                <a:cs typeface="ＭＳ Ｐゴシック"/>
              </a:rPr>
              <a:t>Data Center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6307" y="1948061"/>
            <a:ext cx="3503165" cy="8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4D4D4C"/>
                </a:solidFill>
                <a:latin typeface="CiscoSansTT ExtraLight"/>
              </a:rPr>
              <a:t>VPWS, EVPN P2MP, L2/L3 VPN</a:t>
            </a:r>
          </a:p>
          <a:p>
            <a:pPr marL="285744" indent="-285744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4D4D4C"/>
                </a:solidFill>
                <a:latin typeface="CiscoSansTT ExtraLight"/>
              </a:rPr>
              <a:t>L2 MCAST, BGP PIC-Edge, </a:t>
            </a:r>
            <a:r>
              <a:rPr lang="en-US" sz="1400" b="1" err="1">
                <a:solidFill>
                  <a:srgbClr val="4D4D4C"/>
                </a:solidFill>
                <a:latin typeface="CiscoSansTT ExtraLight"/>
              </a:rPr>
              <a:t>mVPN</a:t>
            </a:r>
            <a:endParaRPr lang="en-US" sz="1400" b="1">
              <a:solidFill>
                <a:srgbClr val="4D4D4C"/>
              </a:solidFill>
              <a:latin typeface="CiscoSansTT ExtraLight"/>
            </a:endParaRPr>
          </a:p>
          <a:p>
            <a:pPr marL="285744" indent="-285744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4D4D4C"/>
                </a:solidFill>
                <a:latin typeface="CiscoSansTT ExtraLight"/>
              </a:rPr>
              <a:t>SRV6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4634" y="1490657"/>
            <a:ext cx="3657600" cy="36576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defTabSz="608743">
              <a:lnSpc>
                <a:spcPct val="85000"/>
              </a:lnSpc>
              <a:defRPr/>
            </a:pPr>
            <a:r>
              <a:rPr lang="en-US" b="1">
                <a:solidFill>
                  <a:srgbClr val="6EBE4A">
                    <a:lumMod val="50000"/>
                  </a:srgbClr>
                </a:solidFill>
                <a:latin typeface="CiscoSansTT ExtraLight"/>
              </a:rPr>
              <a:t>Aggregation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57608" y="3461273"/>
            <a:ext cx="35422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4D4D4C"/>
                </a:solidFill>
                <a:latin typeface="CiscoSansTT ExtraLight"/>
              </a:rPr>
              <a:t>v4/v6 Scale ACL/LPTS/</a:t>
            </a:r>
          </a:p>
          <a:p>
            <a:pPr marL="285744" indent="-285744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4D4D4C"/>
                </a:solidFill>
                <a:latin typeface="CiscoSansTT ExtraLight"/>
              </a:rPr>
              <a:t>LI, </a:t>
            </a:r>
            <a:r>
              <a:rPr lang="en-US" sz="1400" b="1" err="1">
                <a:solidFill>
                  <a:srgbClr val="4D4D4C"/>
                </a:solidFill>
                <a:latin typeface="CiscoSansTT ExtraLight"/>
              </a:rPr>
              <a:t>uRFP</a:t>
            </a:r>
            <a:r>
              <a:rPr lang="en-US" sz="1400" b="1">
                <a:solidFill>
                  <a:srgbClr val="4D4D4C"/>
                </a:solidFill>
                <a:latin typeface="CiscoSansTT ExtraLight"/>
              </a:rPr>
              <a:t>, Hybrid ACL, Storm Control</a:t>
            </a:r>
          </a:p>
          <a:p>
            <a:pPr marL="285744" indent="-285744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4D4D4C"/>
                </a:solidFill>
                <a:latin typeface="CiscoSansTT ExtraLight"/>
              </a:rPr>
              <a:t>BGP </a:t>
            </a:r>
            <a:r>
              <a:rPr lang="en-US" sz="1400" b="1" err="1">
                <a:solidFill>
                  <a:srgbClr val="4D4D4C"/>
                </a:solidFill>
                <a:latin typeface="CiscoSansTT ExtraLight"/>
              </a:rPr>
              <a:t>FlowSpec</a:t>
            </a:r>
            <a:r>
              <a:rPr lang="en-US" sz="1400" b="1">
                <a:solidFill>
                  <a:srgbClr val="4D4D4C"/>
                </a:solidFill>
                <a:latin typeface="CiscoSansTT ExtraLight"/>
              </a:rPr>
              <a:t>, QPPB</a:t>
            </a:r>
          </a:p>
          <a:p>
            <a:pPr marL="285744" indent="-285744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4D4D4C"/>
                </a:solidFill>
                <a:latin typeface="CiscoSansTT ExtraLight"/>
              </a:rPr>
              <a:t>Ingress/Egress </a:t>
            </a:r>
            <a:r>
              <a:rPr lang="en-US" sz="1400" b="1" err="1">
                <a:solidFill>
                  <a:srgbClr val="4D4D4C"/>
                </a:solidFill>
                <a:latin typeface="CiscoSansTT ExtraLight"/>
              </a:rPr>
              <a:t>Netflow</a:t>
            </a:r>
            <a:endParaRPr lang="en-US" sz="1400" b="1">
              <a:solidFill>
                <a:srgbClr val="4D4D4C"/>
              </a:solidFill>
              <a:latin typeface="CiscoSansTT Extra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3335" y="3101681"/>
            <a:ext cx="3657600" cy="36576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defTabSz="608743">
              <a:lnSpc>
                <a:spcPct val="85000"/>
              </a:lnSpc>
              <a:defRPr/>
            </a:pPr>
            <a:r>
              <a:rPr lang="en-US" b="1">
                <a:solidFill>
                  <a:srgbClr val="57B74E">
                    <a:lumMod val="75000"/>
                  </a:srgbClr>
                </a:solidFill>
                <a:latin typeface="CiscoSansTT ExtraLight"/>
              </a:rPr>
              <a:t>Peering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57627" y="3001524"/>
            <a:ext cx="33136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7627" y="4963703"/>
            <a:ext cx="33136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868362" y="1929025"/>
            <a:ext cx="3761745" cy="8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r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IPv4/v6 MPLS, BFD, LSR, MPLS-TE, PIM</a:t>
            </a:r>
          </a:p>
          <a:p>
            <a:pPr marL="285744" indent="-285744" algn="r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TI-LFA, </a:t>
            </a:r>
            <a:r>
              <a:rPr lang="en-US" sz="1400" b="1" err="1">
                <a:solidFill>
                  <a:srgbClr val="676767"/>
                </a:solidFill>
                <a:latin typeface="CiscoSansTT ExtraLight"/>
              </a:rPr>
              <a:t>LDPoTE</a:t>
            </a:r>
            <a:endParaRPr lang="en-US" sz="1400" b="1">
              <a:solidFill>
                <a:srgbClr val="676767"/>
              </a:solidFill>
              <a:latin typeface="CiscoSansTT ExtraLight"/>
            </a:endParaRPr>
          </a:p>
          <a:p>
            <a:pPr marL="285744" indent="-285744" algn="r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IPv6 BFD, SRv6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842199" y="1474537"/>
            <a:ext cx="3657600" cy="36576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algn="r" defTabSz="609475">
              <a:defRPr/>
            </a:pPr>
            <a:r>
              <a:rPr lang="en-US" b="1">
                <a:solidFill>
                  <a:srgbClr val="32B2DF"/>
                </a:solidFill>
                <a:latin typeface="CiscoSansTT ExtraLight"/>
                <a:ea typeface="ＭＳ Ｐゴシック"/>
                <a:cs typeface="ＭＳ Ｐゴシック"/>
              </a:rPr>
              <a:t>LSR/Core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818071" y="3554769"/>
            <a:ext cx="379984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r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VPWS, L2/BVI</a:t>
            </a:r>
          </a:p>
          <a:p>
            <a:pPr marL="285744" indent="-285744" algn="r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TWAMP, Y.1732, Eth Loopback, Timing</a:t>
            </a:r>
          </a:p>
          <a:p>
            <a:pPr marL="285744" indent="-285744" algn="r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G.8032, DHCP, GTP Hashing</a:t>
            </a:r>
          </a:p>
          <a:p>
            <a:pPr marL="285744" indent="-285744" algn="r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IP-SLA, Y.1564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842199" y="3169148"/>
            <a:ext cx="3657600" cy="36576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algn="r" defTabSz="608743">
              <a:lnSpc>
                <a:spcPct val="85000"/>
              </a:lnSpc>
              <a:defRPr/>
            </a:pPr>
            <a:r>
              <a:rPr lang="en-US" b="1">
                <a:solidFill>
                  <a:srgbClr val="32B2DF">
                    <a:lumMod val="75000"/>
                  </a:srgbClr>
                </a:solidFill>
                <a:latin typeface="CiscoSansTT ExtraLight"/>
              </a:rPr>
              <a:t>SP Access / 5G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088469" y="5445630"/>
            <a:ext cx="4627767" cy="84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 algn="r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L2 MCAST, IGMP Snooping</a:t>
            </a:r>
          </a:p>
          <a:p>
            <a:pPr marL="285744" indent="-285744" algn="r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802.1X, Dual v6 Source, DHCP snooping</a:t>
            </a:r>
          </a:p>
          <a:p>
            <a:pPr marL="285744" indent="-285744" algn="r" defTabSz="608743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>
                <a:solidFill>
                  <a:srgbClr val="676767"/>
                </a:solidFill>
                <a:latin typeface="CiscoSansTT ExtraLight"/>
              </a:rPr>
              <a:t>MLD Snooping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842199" y="5068296"/>
            <a:ext cx="3657600" cy="365760"/>
          </a:xfrm>
          <a:prstGeom prst="rect">
            <a:avLst/>
          </a:prstGeom>
        </p:spPr>
        <p:txBody>
          <a:bodyPr wrap="none" lIns="0" tIns="0" rIns="0" bIns="0" anchor="ctr" anchorCtr="0">
            <a:noAutofit/>
          </a:bodyPr>
          <a:lstStyle/>
          <a:p>
            <a:pPr algn="r" defTabSz="608743">
              <a:lnSpc>
                <a:spcPct val="85000"/>
              </a:lnSpc>
              <a:defRPr/>
            </a:pPr>
            <a:r>
              <a:rPr lang="en-US" b="1">
                <a:solidFill>
                  <a:srgbClr val="8EBCDC">
                    <a:lumMod val="50000"/>
                  </a:srgbClr>
                </a:solidFill>
                <a:latin typeface="CiscoSansTT ExtraLight"/>
              </a:rPr>
              <a:t>R-PHY (CIN)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8186181" y="5029151"/>
            <a:ext cx="33136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186181" y="3066972"/>
            <a:ext cx="33136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38"/>
          <p:cNvSpPr>
            <a:spLocks noGrp="1"/>
          </p:cNvSpPr>
          <p:nvPr>
            <p:ph type="title" idx="4294967295"/>
          </p:nvPr>
        </p:nvSpPr>
        <p:spPr>
          <a:xfrm>
            <a:off x="0" y="36513"/>
            <a:ext cx="11128375" cy="976312"/>
          </a:xfrm>
        </p:spPr>
        <p:txBody>
          <a:bodyPr/>
          <a:lstStyle/>
          <a:p>
            <a:r>
              <a:rPr lang="en-US" sz="3700">
                <a:solidFill>
                  <a:schemeClr val="tx2"/>
                </a:solidFill>
              </a:rPr>
              <a:t>NCS 5500/5700 Positioning &amp; Portfolio of Services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105796A-A707-404A-9244-6607A5AA62AC}"/>
              </a:ext>
            </a:extLst>
          </p:cNvPr>
          <p:cNvSpPr/>
          <p:nvPr/>
        </p:nvSpPr>
        <p:spPr>
          <a:xfrm>
            <a:off x="3974088" y="1509071"/>
            <a:ext cx="4259329" cy="425736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005073"/>
              </a:solidFill>
              <a:latin typeface="CiscoSansTT ExtraLight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96889D8-8F0C-584B-976E-37F99FA84113}"/>
              </a:ext>
            </a:extLst>
          </p:cNvPr>
          <p:cNvGrpSpPr/>
          <p:nvPr/>
        </p:nvGrpSpPr>
        <p:grpSpPr>
          <a:xfrm>
            <a:off x="4139559" y="1644876"/>
            <a:ext cx="3933584" cy="3937817"/>
            <a:chOff x="3104669" y="1233653"/>
            <a:chExt cx="2950188" cy="2953363"/>
          </a:xfrm>
        </p:grpSpPr>
        <p:sp>
          <p:nvSpPr>
            <p:cNvPr id="149" name="Pie 148">
              <a:extLst>
                <a:ext uri="{FF2B5EF4-FFF2-40B4-BE49-F238E27FC236}">
                  <a16:creationId xmlns:a16="http://schemas.microsoft.com/office/drawing/2014/main" id="{E166B6E4-C016-164A-9755-6B722D66F506}"/>
                </a:ext>
              </a:extLst>
            </p:cNvPr>
            <p:cNvSpPr/>
            <p:nvPr/>
          </p:nvSpPr>
          <p:spPr>
            <a:xfrm rot="18002664">
              <a:off x="3104669" y="1236828"/>
              <a:ext cx="2950188" cy="2950188"/>
            </a:xfrm>
            <a:prstGeom prst="pie">
              <a:avLst>
                <a:gd name="adj1" fmla="val 12603517"/>
                <a:gd name="adj2" fmla="val 16200000"/>
              </a:avLst>
            </a:prstGeom>
            <a:solidFill>
              <a:srgbClr val="6EBE4A">
                <a:lumMod val="75000"/>
              </a:srgbClr>
            </a:solidFill>
            <a:ln w="12700" cap="flat" cmpd="sng" algn="ctr">
              <a:solidFill>
                <a:srgbClr val="6EBE4A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10">
                <a:defRPr/>
              </a:pPr>
              <a:endParaRPr lang="en-US" kern="0">
                <a:solidFill>
                  <a:srgbClr val="282828">
                    <a:lumMod val="50000"/>
                  </a:srgb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50" name="Pie 149">
              <a:extLst>
                <a:ext uri="{FF2B5EF4-FFF2-40B4-BE49-F238E27FC236}">
                  <a16:creationId xmlns:a16="http://schemas.microsoft.com/office/drawing/2014/main" id="{5653D887-BACA-EA4F-B958-4047B43B55A7}"/>
                </a:ext>
              </a:extLst>
            </p:cNvPr>
            <p:cNvSpPr/>
            <p:nvPr/>
          </p:nvSpPr>
          <p:spPr>
            <a:xfrm rot="14396714">
              <a:off x="3104669" y="1233653"/>
              <a:ext cx="2950188" cy="2950188"/>
            </a:xfrm>
            <a:prstGeom prst="pie">
              <a:avLst>
                <a:gd name="adj1" fmla="val 12603517"/>
                <a:gd name="adj2" fmla="val 16200000"/>
              </a:avLst>
            </a:prstGeom>
            <a:solidFill>
              <a:srgbClr val="6EBE4A">
                <a:lumMod val="50000"/>
              </a:srgbClr>
            </a:solidFill>
            <a:ln w="12700" cap="flat" cmpd="sng" algn="ctr">
              <a:solidFill>
                <a:srgbClr val="6EBE4A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10">
                <a:defRPr/>
              </a:pPr>
              <a:endParaRPr lang="en-US" kern="0">
                <a:solidFill>
                  <a:srgbClr val="282828">
                    <a:lumMod val="50000"/>
                  </a:srgb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51" name="Pie 150">
              <a:extLst>
                <a:ext uri="{FF2B5EF4-FFF2-40B4-BE49-F238E27FC236}">
                  <a16:creationId xmlns:a16="http://schemas.microsoft.com/office/drawing/2014/main" id="{4F4E9F57-6A7E-5B49-A06C-E92E4F447CDD}"/>
                </a:ext>
              </a:extLst>
            </p:cNvPr>
            <p:cNvSpPr/>
            <p:nvPr/>
          </p:nvSpPr>
          <p:spPr>
            <a:xfrm rot="14396714" flipH="1" flipV="1">
              <a:off x="3104669" y="1236828"/>
              <a:ext cx="2950188" cy="2950188"/>
            </a:xfrm>
            <a:prstGeom prst="pie">
              <a:avLst>
                <a:gd name="adj1" fmla="val 12603517"/>
                <a:gd name="adj2" fmla="val 16200000"/>
              </a:avLst>
            </a:prstGeom>
            <a:solidFill>
              <a:srgbClr val="00BCEB"/>
            </a:solidFill>
            <a:ln w="12700" cap="flat" cmpd="sng" algn="ctr">
              <a:solidFill>
                <a:srgbClr val="00BCEB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10">
                <a:defRPr/>
              </a:pPr>
              <a:endParaRPr lang="en-US" kern="0">
                <a:solidFill>
                  <a:srgbClr val="282828">
                    <a:lumMod val="50000"/>
                  </a:srgb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52" name="Pie 151">
              <a:extLst>
                <a:ext uri="{FF2B5EF4-FFF2-40B4-BE49-F238E27FC236}">
                  <a16:creationId xmlns:a16="http://schemas.microsoft.com/office/drawing/2014/main" id="{CD6EB170-CE1C-E046-85BA-BF0EA6A8F701}"/>
                </a:ext>
              </a:extLst>
            </p:cNvPr>
            <p:cNvSpPr/>
            <p:nvPr/>
          </p:nvSpPr>
          <p:spPr>
            <a:xfrm rot="18002664" flipH="1" flipV="1">
              <a:off x="3104669" y="1236828"/>
              <a:ext cx="2950188" cy="2950188"/>
            </a:xfrm>
            <a:prstGeom prst="pie">
              <a:avLst>
                <a:gd name="adj1" fmla="val 12603517"/>
                <a:gd name="adj2" fmla="val 16200000"/>
              </a:avLst>
            </a:prstGeom>
            <a:solidFill>
              <a:srgbClr val="00BCEB">
                <a:lumMod val="50000"/>
              </a:srgbClr>
            </a:solidFill>
            <a:ln w="12700" cap="flat" cmpd="sng" algn="ctr">
              <a:solidFill>
                <a:srgbClr val="00BCEB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10">
                <a:defRPr/>
              </a:pPr>
              <a:endParaRPr lang="en-US" kern="0">
                <a:solidFill>
                  <a:srgbClr val="282828">
                    <a:lumMod val="50000"/>
                  </a:srgb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53" name="Pie 152">
              <a:extLst>
                <a:ext uri="{FF2B5EF4-FFF2-40B4-BE49-F238E27FC236}">
                  <a16:creationId xmlns:a16="http://schemas.microsoft.com/office/drawing/2014/main" id="{AB3F8ED4-F2EC-2740-9BBE-2653F9D6B893}"/>
                </a:ext>
              </a:extLst>
            </p:cNvPr>
            <p:cNvSpPr/>
            <p:nvPr/>
          </p:nvSpPr>
          <p:spPr>
            <a:xfrm>
              <a:off x="3104669" y="1236828"/>
              <a:ext cx="2950188" cy="2950188"/>
            </a:xfrm>
            <a:prstGeom prst="pie">
              <a:avLst>
                <a:gd name="adj1" fmla="val 12603517"/>
                <a:gd name="adj2" fmla="val 16200000"/>
              </a:avLst>
            </a:prstGeom>
            <a:solidFill>
              <a:srgbClr val="6EBE4A"/>
            </a:solidFill>
            <a:ln w="12700" cap="flat" cmpd="sng" algn="ctr">
              <a:solidFill>
                <a:srgbClr val="6EBE4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10">
                <a:defRPr/>
              </a:pPr>
              <a:endParaRPr lang="en-US" kern="0">
                <a:solidFill>
                  <a:srgbClr val="282828">
                    <a:lumMod val="50000"/>
                  </a:srgbClr>
                </a:solidFill>
                <a:latin typeface="CiscoSansTT ExtraLight"/>
                <a:ea typeface=""/>
                <a:cs typeface=""/>
              </a:endParaRPr>
            </a:p>
          </p:txBody>
        </p:sp>
        <p:sp>
          <p:nvSpPr>
            <p:cNvPr id="154" name="Pie 153">
              <a:extLst>
                <a:ext uri="{FF2B5EF4-FFF2-40B4-BE49-F238E27FC236}">
                  <a16:creationId xmlns:a16="http://schemas.microsoft.com/office/drawing/2014/main" id="{E85257A2-7218-7445-8D1C-7626D9652670}"/>
                </a:ext>
              </a:extLst>
            </p:cNvPr>
            <p:cNvSpPr/>
            <p:nvPr/>
          </p:nvSpPr>
          <p:spPr>
            <a:xfrm flipH="1" flipV="1">
              <a:off x="3104669" y="1233653"/>
              <a:ext cx="2950188" cy="2950188"/>
            </a:xfrm>
            <a:prstGeom prst="pie">
              <a:avLst>
                <a:gd name="adj1" fmla="val 12603517"/>
                <a:gd name="adj2" fmla="val 16200000"/>
              </a:avLst>
            </a:prstGeom>
            <a:solidFill>
              <a:srgbClr val="005073">
                <a:lumMod val="75000"/>
              </a:srgbClr>
            </a:solidFill>
            <a:ln w="12700" cap="flat" cmpd="sng" algn="ctr">
              <a:solidFill>
                <a:srgbClr val="005073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10">
                <a:defRPr/>
              </a:pPr>
              <a:endParaRPr lang="en-US" kern="0">
                <a:solidFill>
                  <a:srgbClr val="282828">
                    <a:lumMod val="50000"/>
                  </a:srgbClr>
                </a:solidFill>
                <a:latin typeface="CiscoSansTT ExtraLight"/>
                <a:ea typeface=""/>
                <a:cs typeface=""/>
              </a:endParaRPr>
            </a:p>
          </p:txBody>
        </p:sp>
      </p:grpSp>
      <p:sp>
        <p:nvSpPr>
          <p:cNvPr id="155" name="Pie 8">
            <a:extLst>
              <a:ext uri="{FF2B5EF4-FFF2-40B4-BE49-F238E27FC236}">
                <a16:creationId xmlns:a16="http://schemas.microsoft.com/office/drawing/2014/main" id="{3EC6F78F-B503-9C41-9B58-CB5EB9455EEF}"/>
              </a:ext>
            </a:extLst>
          </p:cNvPr>
          <p:cNvSpPr/>
          <p:nvPr/>
        </p:nvSpPr>
        <p:spPr>
          <a:xfrm>
            <a:off x="3996191" y="3663145"/>
            <a:ext cx="1539455" cy="49187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51723" tIns="151723" rIns="151723" bIns="151723" numCol="1" spcCol="1270" anchor="ctr" anchorCtr="0">
            <a:noAutofit/>
          </a:bodyPr>
          <a:lstStyle/>
          <a:p>
            <a:pPr algn="ctr" defTabSz="948195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467" b="1" kern="0">
                <a:solidFill>
                  <a:srgbClr val="FFFFFF"/>
                </a:solidFill>
                <a:latin typeface="CiscoSansTT ExtraLight"/>
                <a:ea typeface=""/>
                <a:cs typeface=""/>
              </a:rPr>
              <a:t>64-Bit Container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478EAFA-E981-0742-9572-6155590F3FEB}"/>
              </a:ext>
            </a:extLst>
          </p:cNvPr>
          <p:cNvGrpSpPr/>
          <p:nvPr/>
        </p:nvGrpSpPr>
        <p:grpSpPr>
          <a:xfrm>
            <a:off x="5352135" y="2859313"/>
            <a:ext cx="1431964" cy="1420977"/>
            <a:chOff x="7779564" y="192342"/>
            <a:chExt cx="1013606" cy="963597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E469F311-EECD-224D-8FA6-9FE616E6A1D8}"/>
                </a:ext>
              </a:extLst>
            </p:cNvPr>
            <p:cNvGrpSpPr/>
            <p:nvPr/>
          </p:nvGrpSpPr>
          <p:grpSpPr>
            <a:xfrm>
              <a:off x="7779564" y="192342"/>
              <a:ext cx="1013606" cy="963597"/>
              <a:chOff x="2657453" y="1404063"/>
              <a:chExt cx="3151098" cy="2995631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2707705B-DFAD-E04F-8E7A-9C82713A02CC}"/>
                  </a:ext>
                </a:extLst>
              </p:cNvPr>
              <p:cNvGrpSpPr/>
              <p:nvPr/>
            </p:nvGrpSpPr>
            <p:grpSpPr>
              <a:xfrm rot="-60000">
                <a:off x="2714428" y="1780375"/>
                <a:ext cx="2821876" cy="2619319"/>
                <a:chOff x="2713076" y="1446829"/>
                <a:chExt cx="2821876" cy="2619319"/>
              </a:xfrm>
            </p:grpSpPr>
            <p:sp>
              <p:nvSpPr>
                <p:cNvPr id="229" name="Freeform 245">
                  <a:extLst>
                    <a:ext uri="{FF2B5EF4-FFF2-40B4-BE49-F238E27FC236}">
                      <a16:creationId xmlns:a16="http://schemas.microsoft.com/office/drawing/2014/main" id="{5BCC649B-6D01-3C47-B1C0-9C9E618751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7184395">
                  <a:off x="3572939" y="2476244"/>
                  <a:ext cx="1262004" cy="1917803"/>
                </a:xfrm>
                <a:custGeom>
                  <a:avLst/>
                  <a:gdLst>
                    <a:gd name="T0" fmla="*/ 0 w 133"/>
                    <a:gd name="T1" fmla="*/ 0 h 202"/>
                    <a:gd name="T2" fmla="*/ 133 w 133"/>
                    <a:gd name="T3" fmla="*/ 132 h 202"/>
                    <a:gd name="T4" fmla="*/ 113 w 133"/>
                    <a:gd name="T5" fmla="*/ 20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3" h="202">
                      <a:moveTo>
                        <a:pt x="0" y="0"/>
                      </a:moveTo>
                      <a:cubicBezTo>
                        <a:pt x="73" y="0"/>
                        <a:pt x="133" y="59"/>
                        <a:pt x="133" y="132"/>
                      </a:cubicBezTo>
                      <a:cubicBezTo>
                        <a:pt x="133" y="158"/>
                        <a:pt x="127" y="180"/>
                        <a:pt x="113" y="202"/>
                      </a:cubicBezTo>
                    </a:path>
                  </a:pathLst>
                </a:custGeom>
                <a:noFill/>
                <a:ln w="101600" cap="rnd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230" name="Freeform 245">
                  <a:extLst>
                    <a:ext uri="{FF2B5EF4-FFF2-40B4-BE49-F238E27FC236}">
                      <a16:creationId xmlns:a16="http://schemas.microsoft.com/office/drawing/2014/main" id="{CA46358B-77B2-DE40-9C4E-12942A5FEE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2950" y="1446829"/>
                  <a:ext cx="1262002" cy="1917800"/>
                </a:xfrm>
                <a:custGeom>
                  <a:avLst/>
                  <a:gdLst>
                    <a:gd name="T0" fmla="*/ 0 w 133"/>
                    <a:gd name="T1" fmla="*/ 0 h 202"/>
                    <a:gd name="T2" fmla="*/ 133 w 133"/>
                    <a:gd name="T3" fmla="*/ 132 h 202"/>
                    <a:gd name="T4" fmla="*/ 113 w 133"/>
                    <a:gd name="T5" fmla="*/ 20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3" h="202">
                      <a:moveTo>
                        <a:pt x="0" y="0"/>
                      </a:moveTo>
                      <a:cubicBezTo>
                        <a:pt x="73" y="0"/>
                        <a:pt x="133" y="59"/>
                        <a:pt x="133" y="132"/>
                      </a:cubicBezTo>
                      <a:cubicBezTo>
                        <a:pt x="133" y="158"/>
                        <a:pt x="127" y="180"/>
                        <a:pt x="113" y="202"/>
                      </a:cubicBezTo>
                    </a:path>
                  </a:pathLst>
                </a:custGeom>
                <a:noFill/>
                <a:ln w="101600" cap="rnd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231" name="Freeform 245">
                  <a:extLst>
                    <a:ext uri="{FF2B5EF4-FFF2-40B4-BE49-F238E27FC236}">
                      <a16:creationId xmlns:a16="http://schemas.microsoft.com/office/drawing/2014/main" id="{892287CF-9380-0D45-B945-3C014CCE24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4451489">
                  <a:off x="3040976" y="1345307"/>
                  <a:ext cx="1262004" cy="1917804"/>
                </a:xfrm>
                <a:custGeom>
                  <a:avLst/>
                  <a:gdLst>
                    <a:gd name="T0" fmla="*/ 0 w 133"/>
                    <a:gd name="T1" fmla="*/ 0 h 202"/>
                    <a:gd name="T2" fmla="*/ 133 w 133"/>
                    <a:gd name="T3" fmla="*/ 132 h 202"/>
                    <a:gd name="T4" fmla="*/ 113 w 133"/>
                    <a:gd name="T5" fmla="*/ 202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33" h="202">
                      <a:moveTo>
                        <a:pt x="0" y="0"/>
                      </a:moveTo>
                      <a:cubicBezTo>
                        <a:pt x="73" y="0"/>
                        <a:pt x="133" y="59"/>
                        <a:pt x="133" y="132"/>
                      </a:cubicBezTo>
                      <a:cubicBezTo>
                        <a:pt x="133" y="158"/>
                        <a:pt x="127" y="180"/>
                        <a:pt x="113" y="202"/>
                      </a:cubicBezTo>
                    </a:path>
                  </a:pathLst>
                </a:custGeom>
                <a:noFill/>
                <a:ln w="101600" cap="rnd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4DB87204-79DB-474D-BAC4-AFECB6312669}"/>
                  </a:ext>
                </a:extLst>
              </p:cNvPr>
              <p:cNvGrpSpPr/>
              <p:nvPr/>
            </p:nvGrpSpPr>
            <p:grpSpPr>
              <a:xfrm>
                <a:off x="2657453" y="3248253"/>
                <a:ext cx="858862" cy="858862"/>
                <a:chOff x="6451327" y="2941766"/>
                <a:chExt cx="858862" cy="858862"/>
              </a:xfrm>
            </p:grpSpPr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962F0265-AF15-F74E-BF35-74F5BACB234B}"/>
                    </a:ext>
                  </a:extLst>
                </p:cNvPr>
                <p:cNvSpPr/>
                <p:nvPr/>
              </p:nvSpPr>
              <p:spPr>
                <a:xfrm>
                  <a:off x="6451327" y="2941766"/>
                  <a:ext cx="858862" cy="858862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08">
                    <a:defRPr/>
                  </a:pPr>
                  <a:endParaRPr lang="en-US" sz="3200">
                    <a:solidFill>
                      <a:srgbClr val="005073"/>
                    </a:solidFill>
                    <a:latin typeface="CiscoSansTT ExtraLight"/>
                  </a:endParaRPr>
                </a:p>
              </p:txBody>
            </p:sp>
            <p:sp>
              <p:nvSpPr>
                <p:cNvPr id="228" name="Freeform 651">
                  <a:extLst>
                    <a:ext uri="{FF2B5EF4-FFF2-40B4-BE49-F238E27FC236}">
                      <a16:creationId xmlns:a16="http://schemas.microsoft.com/office/drawing/2014/main" id="{3F3E9B52-A365-4C41-BF7F-AE90192AEACD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6545572" y="3212023"/>
                  <a:ext cx="674450" cy="316847"/>
                </a:xfrm>
                <a:custGeom>
                  <a:avLst/>
                  <a:gdLst>
                    <a:gd name="T0" fmla="*/ 194 w 217"/>
                    <a:gd name="T1" fmla="*/ 28 h 102"/>
                    <a:gd name="T2" fmla="*/ 97 w 217"/>
                    <a:gd name="T3" fmla="*/ 28 h 102"/>
                    <a:gd name="T4" fmla="*/ 51 w 217"/>
                    <a:gd name="T5" fmla="*/ 0 h 102"/>
                    <a:gd name="T6" fmla="*/ 0 w 217"/>
                    <a:gd name="T7" fmla="*/ 51 h 102"/>
                    <a:gd name="T8" fmla="*/ 51 w 217"/>
                    <a:gd name="T9" fmla="*/ 102 h 102"/>
                    <a:gd name="T10" fmla="*/ 97 w 217"/>
                    <a:gd name="T11" fmla="*/ 74 h 102"/>
                    <a:gd name="T12" fmla="*/ 113 w 217"/>
                    <a:gd name="T13" fmla="*/ 74 h 102"/>
                    <a:gd name="T14" fmla="*/ 113 w 217"/>
                    <a:gd name="T15" fmla="*/ 64 h 102"/>
                    <a:gd name="T16" fmla="*/ 119 w 217"/>
                    <a:gd name="T17" fmla="*/ 58 h 102"/>
                    <a:gd name="T18" fmla="*/ 124 w 217"/>
                    <a:gd name="T19" fmla="*/ 64 h 102"/>
                    <a:gd name="T20" fmla="*/ 124 w 217"/>
                    <a:gd name="T21" fmla="*/ 74 h 102"/>
                    <a:gd name="T22" fmla="*/ 136 w 217"/>
                    <a:gd name="T23" fmla="*/ 74 h 102"/>
                    <a:gd name="T24" fmla="*/ 136 w 217"/>
                    <a:gd name="T25" fmla="*/ 64 h 102"/>
                    <a:gd name="T26" fmla="*/ 142 w 217"/>
                    <a:gd name="T27" fmla="*/ 58 h 102"/>
                    <a:gd name="T28" fmla="*/ 148 w 217"/>
                    <a:gd name="T29" fmla="*/ 64 h 102"/>
                    <a:gd name="T30" fmla="*/ 148 w 217"/>
                    <a:gd name="T31" fmla="*/ 74 h 102"/>
                    <a:gd name="T32" fmla="*/ 160 w 217"/>
                    <a:gd name="T33" fmla="*/ 74 h 102"/>
                    <a:gd name="T34" fmla="*/ 160 w 217"/>
                    <a:gd name="T35" fmla="*/ 64 h 102"/>
                    <a:gd name="T36" fmla="*/ 166 w 217"/>
                    <a:gd name="T37" fmla="*/ 58 h 102"/>
                    <a:gd name="T38" fmla="*/ 171 w 217"/>
                    <a:gd name="T39" fmla="*/ 64 h 102"/>
                    <a:gd name="T40" fmla="*/ 171 w 217"/>
                    <a:gd name="T41" fmla="*/ 74 h 102"/>
                    <a:gd name="T42" fmla="*/ 183 w 217"/>
                    <a:gd name="T43" fmla="*/ 74 h 102"/>
                    <a:gd name="T44" fmla="*/ 183 w 217"/>
                    <a:gd name="T45" fmla="*/ 64 h 102"/>
                    <a:gd name="T46" fmla="*/ 189 w 217"/>
                    <a:gd name="T47" fmla="*/ 58 h 102"/>
                    <a:gd name="T48" fmla="*/ 195 w 217"/>
                    <a:gd name="T49" fmla="*/ 64 h 102"/>
                    <a:gd name="T50" fmla="*/ 195 w 217"/>
                    <a:gd name="T51" fmla="*/ 74 h 102"/>
                    <a:gd name="T52" fmla="*/ 217 w 217"/>
                    <a:gd name="T53" fmla="*/ 51 h 102"/>
                    <a:gd name="T54" fmla="*/ 194 w 217"/>
                    <a:gd name="T55" fmla="*/ 28 h 102"/>
                    <a:gd name="T56" fmla="*/ 34 w 217"/>
                    <a:gd name="T57" fmla="*/ 68 h 102"/>
                    <a:gd name="T58" fmla="*/ 17 w 217"/>
                    <a:gd name="T59" fmla="*/ 51 h 102"/>
                    <a:gd name="T60" fmla="*/ 34 w 217"/>
                    <a:gd name="T61" fmla="*/ 34 h 102"/>
                    <a:gd name="T62" fmla="*/ 51 w 217"/>
                    <a:gd name="T63" fmla="*/ 51 h 102"/>
                    <a:gd name="T64" fmla="*/ 34 w 217"/>
                    <a:gd name="T65" fmla="*/ 68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17" h="102">
                      <a:moveTo>
                        <a:pt x="194" y="28"/>
                      </a:moveTo>
                      <a:cubicBezTo>
                        <a:pt x="97" y="28"/>
                        <a:pt x="97" y="28"/>
                        <a:pt x="97" y="28"/>
                      </a:cubicBezTo>
                      <a:cubicBezTo>
                        <a:pt x="89" y="11"/>
                        <a:pt x="72" y="0"/>
                        <a:pt x="51" y="0"/>
                      </a:cubicBezTo>
                      <a:cubicBezTo>
                        <a:pt x="23" y="0"/>
                        <a:pt x="0" y="23"/>
                        <a:pt x="0" y="51"/>
                      </a:cubicBezTo>
                      <a:cubicBezTo>
                        <a:pt x="0" y="79"/>
                        <a:pt x="23" y="102"/>
                        <a:pt x="51" y="102"/>
                      </a:cubicBezTo>
                      <a:cubicBezTo>
                        <a:pt x="72" y="102"/>
                        <a:pt x="89" y="91"/>
                        <a:pt x="97" y="74"/>
                      </a:cubicBezTo>
                      <a:cubicBezTo>
                        <a:pt x="113" y="74"/>
                        <a:pt x="113" y="74"/>
                        <a:pt x="113" y="74"/>
                      </a:cubicBezTo>
                      <a:cubicBezTo>
                        <a:pt x="113" y="64"/>
                        <a:pt x="113" y="64"/>
                        <a:pt x="113" y="64"/>
                      </a:cubicBezTo>
                      <a:cubicBezTo>
                        <a:pt x="113" y="60"/>
                        <a:pt x="115" y="58"/>
                        <a:pt x="119" y="58"/>
                      </a:cubicBezTo>
                      <a:cubicBezTo>
                        <a:pt x="122" y="58"/>
                        <a:pt x="124" y="60"/>
                        <a:pt x="124" y="64"/>
                      </a:cubicBezTo>
                      <a:cubicBezTo>
                        <a:pt x="124" y="74"/>
                        <a:pt x="124" y="74"/>
                        <a:pt x="124" y="74"/>
                      </a:cubicBezTo>
                      <a:cubicBezTo>
                        <a:pt x="136" y="74"/>
                        <a:pt x="136" y="74"/>
                        <a:pt x="136" y="74"/>
                      </a:cubicBezTo>
                      <a:cubicBezTo>
                        <a:pt x="136" y="64"/>
                        <a:pt x="136" y="64"/>
                        <a:pt x="136" y="64"/>
                      </a:cubicBezTo>
                      <a:cubicBezTo>
                        <a:pt x="136" y="60"/>
                        <a:pt x="139" y="58"/>
                        <a:pt x="142" y="58"/>
                      </a:cubicBezTo>
                      <a:cubicBezTo>
                        <a:pt x="145" y="58"/>
                        <a:pt x="148" y="60"/>
                        <a:pt x="148" y="64"/>
                      </a:cubicBezTo>
                      <a:cubicBezTo>
                        <a:pt x="148" y="74"/>
                        <a:pt x="148" y="74"/>
                        <a:pt x="148" y="74"/>
                      </a:cubicBezTo>
                      <a:cubicBezTo>
                        <a:pt x="160" y="74"/>
                        <a:pt x="160" y="74"/>
                        <a:pt x="160" y="74"/>
                      </a:cubicBezTo>
                      <a:cubicBezTo>
                        <a:pt x="160" y="64"/>
                        <a:pt x="160" y="64"/>
                        <a:pt x="160" y="64"/>
                      </a:cubicBezTo>
                      <a:cubicBezTo>
                        <a:pt x="160" y="60"/>
                        <a:pt x="162" y="58"/>
                        <a:pt x="166" y="58"/>
                      </a:cubicBezTo>
                      <a:cubicBezTo>
                        <a:pt x="169" y="58"/>
                        <a:pt x="171" y="60"/>
                        <a:pt x="171" y="64"/>
                      </a:cubicBezTo>
                      <a:cubicBezTo>
                        <a:pt x="171" y="74"/>
                        <a:pt x="171" y="74"/>
                        <a:pt x="171" y="74"/>
                      </a:cubicBezTo>
                      <a:cubicBezTo>
                        <a:pt x="183" y="74"/>
                        <a:pt x="183" y="74"/>
                        <a:pt x="183" y="74"/>
                      </a:cubicBezTo>
                      <a:cubicBezTo>
                        <a:pt x="183" y="64"/>
                        <a:pt x="183" y="64"/>
                        <a:pt x="183" y="64"/>
                      </a:cubicBezTo>
                      <a:cubicBezTo>
                        <a:pt x="183" y="60"/>
                        <a:pt x="186" y="58"/>
                        <a:pt x="189" y="58"/>
                      </a:cubicBezTo>
                      <a:cubicBezTo>
                        <a:pt x="192" y="58"/>
                        <a:pt x="195" y="60"/>
                        <a:pt x="195" y="64"/>
                      </a:cubicBezTo>
                      <a:cubicBezTo>
                        <a:pt x="195" y="74"/>
                        <a:pt x="195" y="74"/>
                        <a:pt x="195" y="74"/>
                      </a:cubicBezTo>
                      <a:cubicBezTo>
                        <a:pt x="207" y="73"/>
                        <a:pt x="217" y="63"/>
                        <a:pt x="217" y="51"/>
                      </a:cubicBezTo>
                      <a:cubicBezTo>
                        <a:pt x="217" y="38"/>
                        <a:pt x="207" y="28"/>
                        <a:pt x="194" y="28"/>
                      </a:cubicBezTo>
                      <a:moveTo>
                        <a:pt x="34" y="68"/>
                      </a:moveTo>
                      <a:cubicBezTo>
                        <a:pt x="25" y="68"/>
                        <a:pt x="17" y="60"/>
                        <a:pt x="17" y="51"/>
                      </a:cubicBezTo>
                      <a:cubicBezTo>
                        <a:pt x="17" y="41"/>
                        <a:pt x="25" y="34"/>
                        <a:pt x="34" y="34"/>
                      </a:cubicBezTo>
                      <a:cubicBezTo>
                        <a:pt x="44" y="34"/>
                        <a:pt x="51" y="41"/>
                        <a:pt x="51" y="51"/>
                      </a:cubicBezTo>
                      <a:cubicBezTo>
                        <a:pt x="51" y="60"/>
                        <a:pt x="44" y="68"/>
                        <a:pt x="34" y="68"/>
                      </a:cubicBezTo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E1869871-CC00-D24F-9993-CB2A43E9F5D5}"/>
                  </a:ext>
                </a:extLst>
              </p:cNvPr>
              <p:cNvGrpSpPr/>
              <p:nvPr/>
            </p:nvGrpSpPr>
            <p:grpSpPr>
              <a:xfrm>
                <a:off x="4949689" y="3248253"/>
                <a:ext cx="858862" cy="858862"/>
                <a:chOff x="4291008" y="2958550"/>
                <a:chExt cx="858862" cy="858862"/>
              </a:xfrm>
            </p:grpSpPr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95D657FC-40AF-DC4C-AC0B-F536AFB6ACF8}"/>
                    </a:ext>
                  </a:extLst>
                </p:cNvPr>
                <p:cNvSpPr/>
                <p:nvPr/>
              </p:nvSpPr>
              <p:spPr>
                <a:xfrm>
                  <a:off x="4291008" y="2958550"/>
                  <a:ext cx="858862" cy="858862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08">
                    <a:defRPr/>
                  </a:pPr>
                  <a:endParaRPr lang="en-US" sz="3200">
                    <a:solidFill>
                      <a:srgbClr val="005073"/>
                    </a:solidFill>
                    <a:latin typeface="CiscoSansTT ExtraLight"/>
                  </a:endParaRPr>
                </a:p>
              </p:txBody>
            </p:sp>
            <p:grpSp>
              <p:nvGrpSpPr>
                <p:cNvPr id="216" name="Group 258">
                  <a:extLst>
                    <a:ext uri="{FF2B5EF4-FFF2-40B4-BE49-F238E27FC236}">
                      <a16:creationId xmlns:a16="http://schemas.microsoft.com/office/drawing/2014/main" id="{40D87975-A27D-1846-815B-11742269A18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420310" y="3110603"/>
                  <a:ext cx="600258" cy="560389"/>
                  <a:chOff x="3525" y="1319"/>
                  <a:chExt cx="813" cy="759"/>
                </a:xfrm>
              </p:grpSpPr>
              <p:sp>
                <p:nvSpPr>
                  <p:cNvPr id="217" name="Line 259">
                    <a:extLst>
                      <a:ext uri="{FF2B5EF4-FFF2-40B4-BE49-F238E27FC236}">
                        <a16:creationId xmlns:a16="http://schemas.microsoft.com/office/drawing/2014/main" id="{9BF01CCF-B1AF-5144-97D7-00A8176247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75" y="1429"/>
                    <a:ext cx="312" cy="539"/>
                  </a:xfrm>
                  <a:prstGeom prst="line">
                    <a:avLst/>
                  </a:prstGeom>
                  <a:noFill/>
                  <a:ln w="28575" cap="flat">
                    <a:solidFill>
                      <a:schemeClr val="bg2">
                        <a:lumMod val="75000"/>
                      </a:schemeClr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62560" tIns="81280" rIns="162560" bIns="81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08">
                      <a:defRPr/>
                    </a:pPr>
                    <a:endParaRPr lang="en-US" sz="3200">
                      <a:solidFill>
                        <a:srgbClr val="282828"/>
                      </a:solidFill>
                      <a:latin typeface="CiscoSansTT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218" name="Line 260">
                    <a:extLst>
                      <a:ext uri="{FF2B5EF4-FFF2-40B4-BE49-F238E27FC236}">
                        <a16:creationId xmlns:a16="http://schemas.microsoft.com/office/drawing/2014/main" id="{A10B16FC-F1AE-0348-A75C-5B5B4D3CCB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18" y="1699"/>
                    <a:ext cx="624" cy="0"/>
                  </a:xfrm>
                  <a:prstGeom prst="line">
                    <a:avLst/>
                  </a:prstGeom>
                  <a:noFill/>
                  <a:ln w="28575" cap="flat">
                    <a:solidFill>
                      <a:schemeClr val="bg2">
                        <a:lumMod val="75000"/>
                      </a:schemeClr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62560" tIns="81280" rIns="162560" bIns="81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08">
                      <a:defRPr/>
                    </a:pPr>
                    <a:endParaRPr lang="en-US" sz="3200">
                      <a:solidFill>
                        <a:srgbClr val="282828"/>
                      </a:solidFill>
                      <a:latin typeface="CiscoSansTT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219" name="Line 261">
                    <a:extLst>
                      <a:ext uri="{FF2B5EF4-FFF2-40B4-BE49-F238E27FC236}">
                        <a16:creationId xmlns:a16="http://schemas.microsoft.com/office/drawing/2014/main" id="{2D83B688-9B1B-6749-B0A5-44D42A8C93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75" y="1429"/>
                    <a:ext cx="312" cy="539"/>
                  </a:xfrm>
                  <a:prstGeom prst="line">
                    <a:avLst/>
                  </a:prstGeom>
                  <a:noFill/>
                  <a:ln w="28575" cap="flat">
                    <a:solidFill>
                      <a:schemeClr val="bg2">
                        <a:lumMod val="75000"/>
                      </a:schemeClr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62560" tIns="81280" rIns="162560" bIns="81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08">
                      <a:defRPr/>
                    </a:pPr>
                    <a:endParaRPr lang="en-US" sz="3200">
                      <a:solidFill>
                        <a:srgbClr val="282828"/>
                      </a:solidFill>
                      <a:latin typeface="CiscoSansTT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220" name="Freeform 268">
                    <a:extLst>
                      <a:ext uri="{FF2B5EF4-FFF2-40B4-BE49-F238E27FC236}">
                        <a16:creationId xmlns:a16="http://schemas.microsoft.com/office/drawing/2014/main" id="{4229B127-4D6A-C042-B2E5-70668BE695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23" y="1591"/>
                    <a:ext cx="214" cy="215"/>
                  </a:xfrm>
                  <a:custGeom>
                    <a:avLst/>
                    <a:gdLst>
                      <a:gd name="T0" fmla="*/ 79 w 90"/>
                      <a:gd name="T1" fmla="*/ 25 h 90"/>
                      <a:gd name="T2" fmla="*/ 65 w 90"/>
                      <a:gd name="T3" fmla="*/ 79 h 90"/>
                      <a:gd name="T4" fmla="*/ 11 w 90"/>
                      <a:gd name="T5" fmla="*/ 65 h 90"/>
                      <a:gd name="T6" fmla="*/ 25 w 90"/>
                      <a:gd name="T7" fmla="*/ 11 h 90"/>
                      <a:gd name="T8" fmla="*/ 79 w 90"/>
                      <a:gd name="T9" fmla="*/ 25 h 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0" h="90">
                        <a:moveTo>
                          <a:pt x="79" y="25"/>
                        </a:moveTo>
                        <a:cubicBezTo>
                          <a:pt x="90" y="44"/>
                          <a:pt x="84" y="68"/>
                          <a:pt x="65" y="79"/>
                        </a:cubicBezTo>
                        <a:cubicBezTo>
                          <a:pt x="46" y="90"/>
                          <a:pt x="22" y="84"/>
                          <a:pt x="11" y="65"/>
                        </a:cubicBezTo>
                        <a:cubicBezTo>
                          <a:pt x="0" y="46"/>
                          <a:pt x="6" y="22"/>
                          <a:pt x="25" y="11"/>
                        </a:cubicBezTo>
                        <a:cubicBezTo>
                          <a:pt x="44" y="0"/>
                          <a:pt x="68" y="6"/>
                          <a:pt x="79" y="25"/>
                        </a:cubicBezTo>
                      </a:path>
                    </a:pathLst>
                  </a:cu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62560" tIns="81280" rIns="162560" bIns="81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08">
                      <a:defRPr/>
                    </a:pPr>
                    <a:endParaRPr lang="en-US" sz="3200">
                      <a:solidFill>
                        <a:srgbClr val="282828"/>
                      </a:solidFill>
                      <a:latin typeface="CiscoSansTT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221" name="Freeform 269">
                    <a:extLst>
                      <a:ext uri="{FF2B5EF4-FFF2-40B4-BE49-F238E27FC236}">
                        <a16:creationId xmlns:a16="http://schemas.microsoft.com/office/drawing/2014/main" id="{9817B9B0-FC86-5D4C-BA24-0093816476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66" y="1319"/>
                    <a:ext cx="216" cy="218"/>
                  </a:xfrm>
                  <a:custGeom>
                    <a:avLst/>
                    <a:gdLst>
                      <a:gd name="T0" fmla="*/ 80 w 91"/>
                      <a:gd name="T1" fmla="*/ 26 h 91"/>
                      <a:gd name="T2" fmla="*/ 65 w 91"/>
                      <a:gd name="T3" fmla="*/ 80 h 91"/>
                      <a:gd name="T4" fmla="*/ 11 w 91"/>
                      <a:gd name="T5" fmla="*/ 65 h 91"/>
                      <a:gd name="T6" fmla="*/ 26 w 91"/>
                      <a:gd name="T7" fmla="*/ 11 h 91"/>
                      <a:gd name="T8" fmla="*/ 80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80" y="26"/>
                        </a:moveTo>
                        <a:cubicBezTo>
                          <a:pt x="91" y="45"/>
                          <a:pt x="84" y="69"/>
                          <a:pt x="65" y="80"/>
                        </a:cubicBezTo>
                        <a:cubicBezTo>
                          <a:pt x="46" y="91"/>
                          <a:pt x="22" y="84"/>
                          <a:pt x="11" y="65"/>
                        </a:cubicBezTo>
                        <a:cubicBezTo>
                          <a:pt x="0" y="46"/>
                          <a:pt x="7" y="22"/>
                          <a:pt x="26" y="11"/>
                        </a:cubicBezTo>
                        <a:cubicBezTo>
                          <a:pt x="45" y="0"/>
                          <a:pt x="69" y="7"/>
                          <a:pt x="80" y="26"/>
                        </a:cubicBezTo>
                      </a:path>
                    </a:pathLst>
                  </a:cu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62560" tIns="81280" rIns="162560" bIns="81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08">
                      <a:defRPr/>
                    </a:pPr>
                    <a:endParaRPr lang="en-US" sz="3200">
                      <a:solidFill>
                        <a:srgbClr val="282828"/>
                      </a:solidFill>
                      <a:latin typeface="CiscoSansTT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222" name="Freeform 270">
                    <a:extLst>
                      <a:ext uri="{FF2B5EF4-FFF2-40B4-BE49-F238E27FC236}">
                        <a16:creationId xmlns:a16="http://schemas.microsoft.com/office/drawing/2014/main" id="{03276387-E1A7-1849-B555-0CF56F43CF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8" y="1861"/>
                    <a:ext cx="217" cy="217"/>
                  </a:xfrm>
                  <a:custGeom>
                    <a:avLst/>
                    <a:gdLst>
                      <a:gd name="T0" fmla="*/ 80 w 91"/>
                      <a:gd name="T1" fmla="*/ 26 h 91"/>
                      <a:gd name="T2" fmla="*/ 65 w 91"/>
                      <a:gd name="T3" fmla="*/ 80 h 91"/>
                      <a:gd name="T4" fmla="*/ 11 w 91"/>
                      <a:gd name="T5" fmla="*/ 65 h 91"/>
                      <a:gd name="T6" fmla="*/ 26 w 91"/>
                      <a:gd name="T7" fmla="*/ 11 h 91"/>
                      <a:gd name="T8" fmla="*/ 80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80" y="26"/>
                        </a:moveTo>
                        <a:cubicBezTo>
                          <a:pt x="91" y="45"/>
                          <a:pt x="84" y="69"/>
                          <a:pt x="65" y="80"/>
                        </a:cubicBezTo>
                        <a:cubicBezTo>
                          <a:pt x="46" y="91"/>
                          <a:pt x="22" y="84"/>
                          <a:pt x="11" y="65"/>
                        </a:cubicBezTo>
                        <a:cubicBezTo>
                          <a:pt x="0" y="46"/>
                          <a:pt x="7" y="22"/>
                          <a:pt x="26" y="11"/>
                        </a:cubicBezTo>
                        <a:cubicBezTo>
                          <a:pt x="45" y="0"/>
                          <a:pt x="69" y="7"/>
                          <a:pt x="80" y="26"/>
                        </a:cubicBezTo>
                      </a:path>
                    </a:pathLst>
                  </a:cu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62560" tIns="81280" rIns="162560" bIns="81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08">
                      <a:defRPr/>
                    </a:pPr>
                    <a:endParaRPr lang="en-US" sz="3200">
                      <a:solidFill>
                        <a:srgbClr val="282828"/>
                      </a:solidFill>
                      <a:latin typeface="CiscoSansTT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223" name="Oval 271">
                    <a:extLst>
                      <a:ext uri="{FF2B5EF4-FFF2-40B4-BE49-F238E27FC236}">
                        <a16:creationId xmlns:a16="http://schemas.microsoft.com/office/drawing/2014/main" id="{F10B976F-332B-8A47-9ABA-FAE6D2E4585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25" y="1603"/>
                    <a:ext cx="188" cy="191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62560" tIns="81280" rIns="162560" bIns="81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08">
                      <a:defRPr/>
                    </a:pPr>
                    <a:endParaRPr lang="en-US" sz="3200">
                      <a:solidFill>
                        <a:srgbClr val="282828"/>
                      </a:solidFill>
                      <a:latin typeface="CiscoSansTT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224" name="Oval 272">
                    <a:extLst>
                      <a:ext uri="{FF2B5EF4-FFF2-40B4-BE49-F238E27FC236}">
                        <a16:creationId xmlns:a16="http://schemas.microsoft.com/office/drawing/2014/main" id="{75EBEB35-B4EB-F240-947F-9FF9C2A719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147" y="1603"/>
                    <a:ext cx="191" cy="191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62560" tIns="81280" rIns="162560" bIns="81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08">
                      <a:defRPr/>
                    </a:pPr>
                    <a:endParaRPr lang="en-US" sz="3200">
                      <a:solidFill>
                        <a:srgbClr val="282828"/>
                      </a:solidFill>
                      <a:latin typeface="CiscoSansTT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225" name="Freeform 273">
                    <a:extLst>
                      <a:ext uri="{FF2B5EF4-FFF2-40B4-BE49-F238E27FC236}">
                        <a16:creationId xmlns:a16="http://schemas.microsoft.com/office/drawing/2014/main" id="{3A65D8DB-2CD6-2946-8F6D-2CFE5BEF38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8" y="1319"/>
                    <a:ext cx="217" cy="218"/>
                  </a:xfrm>
                  <a:custGeom>
                    <a:avLst/>
                    <a:gdLst>
                      <a:gd name="T0" fmla="*/ 11 w 91"/>
                      <a:gd name="T1" fmla="*/ 26 h 91"/>
                      <a:gd name="T2" fmla="*/ 26 w 91"/>
                      <a:gd name="T3" fmla="*/ 80 h 91"/>
                      <a:gd name="T4" fmla="*/ 80 w 91"/>
                      <a:gd name="T5" fmla="*/ 65 h 91"/>
                      <a:gd name="T6" fmla="*/ 65 w 91"/>
                      <a:gd name="T7" fmla="*/ 11 h 91"/>
                      <a:gd name="T8" fmla="*/ 11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11" y="26"/>
                        </a:moveTo>
                        <a:cubicBezTo>
                          <a:pt x="0" y="45"/>
                          <a:pt x="7" y="69"/>
                          <a:pt x="26" y="80"/>
                        </a:cubicBezTo>
                        <a:cubicBezTo>
                          <a:pt x="45" y="91"/>
                          <a:pt x="69" y="84"/>
                          <a:pt x="80" y="65"/>
                        </a:cubicBezTo>
                        <a:cubicBezTo>
                          <a:pt x="91" y="46"/>
                          <a:pt x="84" y="22"/>
                          <a:pt x="65" y="11"/>
                        </a:cubicBezTo>
                        <a:cubicBezTo>
                          <a:pt x="46" y="0"/>
                          <a:pt x="22" y="7"/>
                          <a:pt x="11" y="26"/>
                        </a:cubicBezTo>
                      </a:path>
                    </a:pathLst>
                  </a:cu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62560" tIns="81280" rIns="162560" bIns="81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08">
                      <a:defRPr/>
                    </a:pPr>
                    <a:endParaRPr lang="en-US" sz="3200">
                      <a:solidFill>
                        <a:srgbClr val="282828"/>
                      </a:solidFill>
                      <a:latin typeface="CiscoSansTT ExtraLight"/>
                      <a:ea typeface=""/>
                      <a:cs typeface=""/>
                    </a:endParaRPr>
                  </a:p>
                </p:txBody>
              </p:sp>
              <p:sp>
                <p:nvSpPr>
                  <p:cNvPr id="226" name="Freeform 274">
                    <a:extLst>
                      <a:ext uri="{FF2B5EF4-FFF2-40B4-BE49-F238E27FC236}">
                        <a16:creationId xmlns:a16="http://schemas.microsoft.com/office/drawing/2014/main" id="{12EE8E10-EA72-214A-8EB2-90400C404F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66" y="1861"/>
                    <a:ext cx="216" cy="217"/>
                  </a:xfrm>
                  <a:custGeom>
                    <a:avLst/>
                    <a:gdLst>
                      <a:gd name="T0" fmla="*/ 11 w 91"/>
                      <a:gd name="T1" fmla="*/ 26 h 91"/>
                      <a:gd name="T2" fmla="*/ 26 w 91"/>
                      <a:gd name="T3" fmla="*/ 80 h 91"/>
                      <a:gd name="T4" fmla="*/ 80 w 91"/>
                      <a:gd name="T5" fmla="*/ 65 h 91"/>
                      <a:gd name="T6" fmla="*/ 65 w 91"/>
                      <a:gd name="T7" fmla="*/ 11 h 91"/>
                      <a:gd name="T8" fmla="*/ 11 w 91"/>
                      <a:gd name="T9" fmla="*/ 26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1" h="91">
                        <a:moveTo>
                          <a:pt x="11" y="26"/>
                        </a:moveTo>
                        <a:cubicBezTo>
                          <a:pt x="0" y="45"/>
                          <a:pt x="7" y="69"/>
                          <a:pt x="26" y="80"/>
                        </a:cubicBezTo>
                        <a:cubicBezTo>
                          <a:pt x="45" y="91"/>
                          <a:pt x="69" y="84"/>
                          <a:pt x="80" y="65"/>
                        </a:cubicBezTo>
                        <a:cubicBezTo>
                          <a:pt x="91" y="46"/>
                          <a:pt x="84" y="22"/>
                          <a:pt x="65" y="11"/>
                        </a:cubicBezTo>
                        <a:cubicBezTo>
                          <a:pt x="46" y="0"/>
                          <a:pt x="22" y="7"/>
                          <a:pt x="11" y="26"/>
                        </a:cubicBezTo>
                      </a:path>
                    </a:pathLst>
                  </a:cu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162560" tIns="81280" rIns="162560" bIns="8128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1219108">
                      <a:defRPr/>
                    </a:pPr>
                    <a:endParaRPr lang="en-US" sz="3200">
                      <a:solidFill>
                        <a:srgbClr val="282828"/>
                      </a:solidFill>
                      <a:latin typeface="CiscoSansTT ExtraLight"/>
                      <a:ea typeface=""/>
                      <a:cs typeface=""/>
                    </a:endParaRPr>
                  </a:p>
                </p:txBody>
              </p:sp>
            </p:grp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2C0434E7-2FCE-314F-9D49-ECD8A79F8ECE}"/>
                  </a:ext>
                </a:extLst>
              </p:cNvPr>
              <p:cNvGrpSpPr/>
              <p:nvPr/>
            </p:nvGrpSpPr>
            <p:grpSpPr>
              <a:xfrm>
                <a:off x="3854948" y="1404063"/>
                <a:ext cx="872120" cy="872120"/>
                <a:chOff x="2124058" y="2958550"/>
                <a:chExt cx="872120" cy="872120"/>
              </a:xfrm>
            </p:grpSpPr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95DEC20A-3CE8-0942-9C17-EE0A1C272891}"/>
                    </a:ext>
                  </a:extLst>
                </p:cNvPr>
                <p:cNvSpPr/>
                <p:nvPr/>
              </p:nvSpPr>
              <p:spPr>
                <a:xfrm>
                  <a:off x="2124058" y="2958550"/>
                  <a:ext cx="872120" cy="87212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08">
                    <a:defRPr/>
                  </a:pPr>
                  <a:endParaRPr lang="en-US" sz="3200">
                    <a:solidFill>
                      <a:srgbClr val="005073"/>
                    </a:solidFill>
                    <a:latin typeface="CiscoSansTT ExtraLight"/>
                  </a:endParaRPr>
                </a:p>
              </p:txBody>
            </p:sp>
            <p:grpSp>
              <p:nvGrpSpPr>
                <p:cNvPr id="164" name="Group 163">
                  <a:extLst>
                    <a:ext uri="{FF2B5EF4-FFF2-40B4-BE49-F238E27FC236}">
                      <a16:creationId xmlns:a16="http://schemas.microsoft.com/office/drawing/2014/main" id="{AD9A5023-0D57-964D-B6F1-29B33FE55D8A}"/>
                    </a:ext>
                  </a:extLst>
                </p:cNvPr>
                <p:cNvGrpSpPr/>
                <p:nvPr/>
              </p:nvGrpSpPr>
              <p:grpSpPr>
                <a:xfrm>
                  <a:off x="2234212" y="3112608"/>
                  <a:ext cx="669400" cy="454144"/>
                  <a:chOff x="2234212" y="3112608"/>
                  <a:chExt cx="669400" cy="454144"/>
                </a:xfrm>
              </p:grpSpPr>
              <p:grpSp>
                <p:nvGrpSpPr>
                  <p:cNvPr id="198" name="Group 197">
                    <a:extLst>
                      <a:ext uri="{FF2B5EF4-FFF2-40B4-BE49-F238E27FC236}">
                        <a16:creationId xmlns:a16="http://schemas.microsoft.com/office/drawing/2014/main" id="{0C6A0983-386D-164D-AA55-A43E96918CF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4980000" flipH="1">
                    <a:off x="2256932" y="3089888"/>
                    <a:ext cx="435246" cy="480685"/>
                    <a:chOff x="4929188" y="1023937"/>
                    <a:chExt cx="694822" cy="841375"/>
                  </a:xfrm>
                </p:grpSpPr>
                <p:sp>
                  <p:nvSpPr>
                    <p:cNvPr id="208" name="Freeform 123">
                      <a:extLst>
                        <a:ext uri="{FF2B5EF4-FFF2-40B4-BE49-F238E27FC236}">
                          <a16:creationId xmlns:a16="http://schemas.microsoft.com/office/drawing/2014/main" id="{FF80B824-1725-6441-BA76-E0A1489BF85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929188" y="1185862"/>
                      <a:ext cx="687388" cy="679450"/>
                    </a:xfrm>
                    <a:custGeom>
                      <a:avLst/>
                      <a:gdLst>
                        <a:gd name="T0" fmla="*/ 266 w 393"/>
                        <a:gd name="T1" fmla="*/ 7 h 388"/>
                        <a:gd name="T2" fmla="*/ 219 w 393"/>
                        <a:gd name="T3" fmla="*/ 23 h 388"/>
                        <a:gd name="T4" fmla="*/ 61 w 393"/>
                        <a:gd name="T5" fmla="*/ 153 h 388"/>
                        <a:gd name="T6" fmla="*/ 0 w 393"/>
                        <a:gd name="T7" fmla="*/ 353 h 388"/>
                        <a:gd name="T8" fmla="*/ 36 w 393"/>
                        <a:gd name="T9" fmla="*/ 388 h 388"/>
                        <a:gd name="T10" fmla="*/ 71 w 393"/>
                        <a:gd name="T11" fmla="*/ 353 h 388"/>
                        <a:gd name="T12" fmla="*/ 94 w 393"/>
                        <a:gd name="T13" fmla="*/ 241 h 388"/>
                        <a:gd name="T14" fmla="*/ 198 w 393"/>
                        <a:gd name="T15" fmla="*/ 115 h 388"/>
                        <a:gd name="T16" fmla="*/ 279 w 393"/>
                        <a:gd name="T17" fmla="*/ 77 h 388"/>
                        <a:gd name="T18" fmla="*/ 308 w 393"/>
                        <a:gd name="T19" fmla="*/ 38 h 388"/>
                        <a:gd name="T20" fmla="*/ 266 w 393"/>
                        <a:gd name="T21" fmla="*/ 7 h 388"/>
                        <a:gd name="T22" fmla="*/ 375 w 393"/>
                        <a:gd name="T23" fmla="*/ 0 h 388"/>
                        <a:gd name="T24" fmla="*/ 378 w 393"/>
                        <a:gd name="T25" fmla="*/ 2 h 388"/>
                        <a:gd name="T26" fmla="*/ 378 w 393"/>
                        <a:gd name="T27" fmla="*/ 2 h 388"/>
                        <a:gd name="T28" fmla="*/ 392 w 393"/>
                        <a:gd name="T29" fmla="*/ 31 h 388"/>
                        <a:gd name="T30" fmla="*/ 386 w 393"/>
                        <a:gd name="T31" fmla="*/ 52 h 388"/>
                        <a:gd name="T32" fmla="*/ 386 w 393"/>
                        <a:gd name="T33" fmla="*/ 52 h 388"/>
                        <a:gd name="T34" fmla="*/ 382 w 393"/>
                        <a:gd name="T35" fmla="*/ 56 h 388"/>
                        <a:gd name="T36" fmla="*/ 393 w 393"/>
                        <a:gd name="T37" fmla="*/ 31 h 388"/>
                        <a:gd name="T38" fmla="*/ 375 w 393"/>
                        <a:gd name="T39" fmla="*/ 0 h 3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393" h="388">
                          <a:moveTo>
                            <a:pt x="266" y="7"/>
                          </a:moveTo>
                          <a:cubicBezTo>
                            <a:pt x="250" y="12"/>
                            <a:pt x="234" y="17"/>
                            <a:pt x="219" y="23"/>
                          </a:cubicBezTo>
                          <a:cubicBezTo>
                            <a:pt x="154" y="51"/>
                            <a:pt x="100" y="96"/>
                            <a:pt x="61" y="153"/>
                          </a:cubicBezTo>
                          <a:cubicBezTo>
                            <a:pt x="23" y="210"/>
                            <a:pt x="0" y="279"/>
                            <a:pt x="0" y="353"/>
                          </a:cubicBezTo>
                          <a:cubicBezTo>
                            <a:pt x="0" y="372"/>
                            <a:pt x="16" y="388"/>
                            <a:pt x="36" y="388"/>
                          </a:cubicBezTo>
                          <a:cubicBezTo>
                            <a:pt x="55" y="388"/>
                            <a:pt x="71" y="372"/>
                            <a:pt x="71" y="353"/>
                          </a:cubicBezTo>
                          <a:cubicBezTo>
                            <a:pt x="71" y="313"/>
                            <a:pt x="79" y="275"/>
                            <a:pt x="94" y="241"/>
                          </a:cubicBezTo>
                          <a:cubicBezTo>
                            <a:pt x="115" y="190"/>
                            <a:pt x="152" y="146"/>
                            <a:pt x="198" y="115"/>
                          </a:cubicBezTo>
                          <a:cubicBezTo>
                            <a:pt x="222" y="98"/>
                            <a:pt x="250" y="85"/>
                            <a:pt x="279" y="77"/>
                          </a:cubicBezTo>
                          <a:cubicBezTo>
                            <a:pt x="308" y="38"/>
                            <a:pt x="308" y="38"/>
                            <a:pt x="308" y="38"/>
                          </a:cubicBezTo>
                          <a:cubicBezTo>
                            <a:pt x="266" y="7"/>
                            <a:pt x="266" y="7"/>
                            <a:pt x="266" y="7"/>
                          </a:cubicBezTo>
                          <a:moveTo>
                            <a:pt x="375" y="0"/>
                          </a:moveTo>
                          <a:cubicBezTo>
                            <a:pt x="378" y="2"/>
                            <a:pt x="378" y="2"/>
                            <a:pt x="378" y="2"/>
                          </a:cubicBezTo>
                          <a:cubicBezTo>
                            <a:pt x="378" y="2"/>
                            <a:pt x="378" y="2"/>
                            <a:pt x="378" y="2"/>
                          </a:cubicBezTo>
                          <a:cubicBezTo>
                            <a:pt x="388" y="9"/>
                            <a:pt x="393" y="20"/>
                            <a:pt x="392" y="31"/>
                          </a:cubicBezTo>
                          <a:cubicBezTo>
                            <a:pt x="392" y="38"/>
                            <a:pt x="390" y="45"/>
                            <a:pt x="386" y="52"/>
                          </a:cubicBezTo>
                          <a:cubicBezTo>
                            <a:pt x="386" y="52"/>
                            <a:pt x="386" y="52"/>
                            <a:pt x="386" y="52"/>
                          </a:cubicBezTo>
                          <a:cubicBezTo>
                            <a:pt x="382" y="56"/>
                            <a:pt x="382" y="56"/>
                            <a:pt x="382" y="56"/>
                          </a:cubicBezTo>
                          <a:cubicBezTo>
                            <a:pt x="389" y="50"/>
                            <a:pt x="393" y="41"/>
                            <a:pt x="393" y="31"/>
                          </a:cubicBezTo>
                          <a:cubicBezTo>
                            <a:pt x="393" y="17"/>
                            <a:pt x="386" y="6"/>
                            <a:pt x="375" y="0"/>
                          </a:cubicBezTo>
                        </a:path>
                      </a:pathLst>
                    </a:custGeom>
                    <a:solidFill>
                      <a:schemeClr val="accent5"/>
                    </a:solidFill>
                    <a:ln w="12700">
                      <a:solidFill>
                        <a:schemeClr val="accent5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09" name="Freeform 124">
                      <a:extLst>
                        <a:ext uri="{FF2B5EF4-FFF2-40B4-BE49-F238E27FC236}">
                          <a16:creationId xmlns:a16="http://schemas.microsoft.com/office/drawing/2014/main" id="{CC3A40C6-6845-C349-AB80-EF24D9CD88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72088" y="1023937"/>
                      <a:ext cx="312738" cy="174625"/>
                    </a:xfrm>
                    <a:custGeom>
                      <a:avLst/>
                      <a:gdLst>
                        <a:gd name="T0" fmla="*/ 40 w 179"/>
                        <a:gd name="T1" fmla="*/ 0 h 100"/>
                        <a:gd name="T2" fmla="*/ 12 w 179"/>
                        <a:gd name="T3" fmla="*/ 14 h 100"/>
                        <a:gd name="T4" fmla="*/ 19 w 179"/>
                        <a:gd name="T5" fmla="*/ 64 h 100"/>
                        <a:gd name="T6" fmla="*/ 70 w 179"/>
                        <a:gd name="T7" fmla="*/ 100 h 100"/>
                        <a:gd name="T8" fmla="*/ 159 w 179"/>
                        <a:gd name="T9" fmla="*/ 88 h 100"/>
                        <a:gd name="T10" fmla="*/ 161 w 179"/>
                        <a:gd name="T11" fmla="*/ 88 h 100"/>
                        <a:gd name="T12" fmla="*/ 164 w 179"/>
                        <a:gd name="T13" fmla="*/ 88 h 100"/>
                        <a:gd name="T14" fmla="*/ 179 w 179"/>
                        <a:gd name="T15" fmla="*/ 93 h 100"/>
                        <a:gd name="T16" fmla="*/ 61 w 179"/>
                        <a:gd name="T17" fmla="*/ 7 h 100"/>
                        <a:gd name="T18" fmla="*/ 40 w 179"/>
                        <a:gd name="T19" fmla="*/ 0 h 1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79" h="100">
                          <a:moveTo>
                            <a:pt x="40" y="0"/>
                          </a:moveTo>
                          <a:cubicBezTo>
                            <a:pt x="30" y="0"/>
                            <a:pt x="19" y="5"/>
                            <a:pt x="12" y="14"/>
                          </a:cubicBezTo>
                          <a:cubicBezTo>
                            <a:pt x="0" y="30"/>
                            <a:pt x="4" y="52"/>
                            <a:pt x="19" y="64"/>
                          </a:cubicBezTo>
                          <a:cubicBezTo>
                            <a:pt x="70" y="100"/>
                            <a:pt x="70" y="100"/>
                            <a:pt x="70" y="100"/>
                          </a:cubicBezTo>
                          <a:cubicBezTo>
                            <a:pt x="98" y="93"/>
                            <a:pt x="128" y="89"/>
                            <a:pt x="159" y="88"/>
                          </a:cubicBezTo>
                          <a:cubicBezTo>
                            <a:pt x="160" y="88"/>
                            <a:pt x="161" y="88"/>
                            <a:pt x="161" y="88"/>
                          </a:cubicBezTo>
                          <a:cubicBezTo>
                            <a:pt x="162" y="88"/>
                            <a:pt x="163" y="88"/>
                            <a:pt x="164" y="88"/>
                          </a:cubicBezTo>
                          <a:cubicBezTo>
                            <a:pt x="169" y="89"/>
                            <a:pt x="174" y="90"/>
                            <a:pt x="179" y="93"/>
                          </a:cubicBezTo>
                          <a:cubicBezTo>
                            <a:pt x="61" y="7"/>
                            <a:pt x="61" y="7"/>
                            <a:pt x="61" y="7"/>
                          </a:cubicBezTo>
                          <a:cubicBezTo>
                            <a:pt x="55" y="2"/>
                            <a:pt x="48" y="0"/>
                            <a:pt x="40" y="0"/>
                          </a:cubicBezTo>
                        </a:path>
                      </a:pathLst>
                    </a:custGeom>
                    <a:solidFill>
                      <a:schemeClr val="accent5"/>
                    </a:solidFill>
                    <a:ln w="12700">
                      <a:solidFill>
                        <a:schemeClr val="accent5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10" name="Freeform 125">
                      <a:extLst>
                        <a:ext uri="{FF2B5EF4-FFF2-40B4-BE49-F238E27FC236}">
                          <a16:creationId xmlns:a16="http://schemas.microsoft.com/office/drawing/2014/main" id="{4BB314FB-40D6-9F41-8DB6-C41A2ED7118D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394325" y="1177925"/>
                      <a:ext cx="196850" cy="74612"/>
                    </a:xfrm>
                    <a:custGeom>
                      <a:avLst/>
                      <a:gdLst>
                        <a:gd name="T0" fmla="*/ 94 w 112"/>
                        <a:gd name="T1" fmla="*/ 0 h 43"/>
                        <a:gd name="T2" fmla="*/ 112 w 112"/>
                        <a:gd name="T3" fmla="*/ 7 h 43"/>
                        <a:gd name="T4" fmla="*/ 109 w 112"/>
                        <a:gd name="T5" fmla="*/ 5 h 43"/>
                        <a:gd name="T6" fmla="*/ 94 w 112"/>
                        <a:gd name="T7" fmla="*/ 0 h 43"/>
                        <a:gd name="T8" fmla="*/ 89 w 112"/>
                        <a:gd name="T9" fmla="*/ 0 h 43"/>
                        <a:gd name="T10" fmla="*/ 0 w 112"/>
                        <a:gd name="T11" fmla="*/ 12 h 43"/>
                        <a:gd name="T12" fmla="*/ 42 w 112"/>
                        <a:gd name="T13" fmla="*/ 43 h 43"/>
                        <a:gd name="T14" fmla="*/ 63 w 112"/>
                        <a:gd name="T15" fmla="*/ 15 h 43"/>
                        <a:gd name="T16" fmla="*/ 89 w 112"/>
                        <a:gd name="T17" fmla="*/ 0 h 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12" h="43">
                          <a:moveTo>
                            <a:pt x="94" y="0"/>
                          </a:moveTo>
                          <a:cubicBezTo>
                            <a:pt x="100" y="1"/>
                            <a:pt x="106" y="3"/>
                            <a:pt x="112" y="7"/>
                          </a:cubicBezTo>
                          <a:cubicBezTo>
                            <a:pt x="109" y="5"/>
                            <a:pt x="109" y="5"/>
                            <a:pt x="109" y="5"/>
                          </a:cubicBezTo>
                          <a:cubicBezTo>
                            <a:pt x="104" y="2"/>
                            <a:pt x="99" y="1"/>
                            <a:pt x="94" y="0"/>
                          </a:cubicBezTo>
                          <a:moveTo>
                            <a:pt x="89" y="0"/>
                          </a:moveTo>
                          <a:cubicBezTo>
                            <a:pt x="58" y="1"/>
                            <a:pt x="28" y="5"/>
                            <a:pt x="0" y="12"/>
                          </a:cubicBezTo>
                          <a:cubicBezTo>
                            <a:pt x="42" y="43"/>
                            <a:pt x="42" y="43"/>
                            <a:pt x="42" y="43"/>
                          </a:cubicBezTo>
                          <a:cubicBezTo>
                            <a:pt x="63" y="15"/>
                            <a:pt x="63" y="15"/>
                            <a:pt x="63" y="15"/>
                          </a:cubicBezTo>
                          <a:cubicBezTo>
                            <a:pt x="69" y="6"/>
                            <a:pt x="79" y="1"/>
                            <a:pt x="89" y="0"/>
                          </a:cubicBezTo>
                        </a:path>
                      </a:pathLst>
                    </a:custGeom>
                    <a:solidFill>
                      <a:srgbClr val="F77303"/>
                    </a:solidFill>
                    <a:ln w="12700">
                      <a:solidFill>
                        <a:srgbClr val="F77303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11" name="Freeform 126">
                      <a:extLst>
                        <a:ext uri="{FF2B5EF4-FFF2-40B4-BE49-F238E27FC236}">
                          <a16:creationId xmlns:a16="http://schemas.microsoft.com/office/drawing/2014/main" id="{3752697D-A541-F242-BD92-5677F79D04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330825" y="1284287"/>
                      <a:ext cx="266700" cy="228600"/>
                    </a:xfrm>
                    <a:custGeom>
                      <a:avLst/>
                      <a:gdLst>
                        <a:gd name="T0" fmla="*/ 153 w 153"/>
                        <a:gd name="T1" fmla="*/ 0 h 131"/>
                        <a:gd name="T2" fmla="*/ 129 w 153"/>
                        <a:gd name="T3" fmla="*/ 10 h 131"/>
                        <a:gd name="T4" fmla="*/ 50 w 153"/>
                        <a:gd name="T5" fmla="*/ 21 h 131"/>
                        <a:gd name="T6" fmla="*/ 11 w 153"/>
                        <a:gd name="T7" fmla="*/ 75 h 131"/>
                        <a:gd name="T8" fmla="*/ 19 w 153"/>
                        <a:gd name="T9" fmla="*/ 124 h 131"/>
                        <a:gd name="T10" fmla="*/ 40 w 153"/>
                        <a:gd name="T11" fmla="*/ 131 h 131"/>
                        <a:gd name="T12" fmla="*/ 68 w 153"/>
                        <a:gd name="T13" fmla="*/ 116 h 131"/>
                        <a:gd name="T14" fmla="*/ 153 w 153"/>
                        <a:gd name="T15" fmla="*/ 0 h 13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3" h="131">
                          <a:moveTo>
                            <a:pt x="153" y="0"/>
                          </a:moveTo>
                          <a:cubicBezTo>
                            <a:pt x="147" y="6"/>
                            <a:pt x="138" y="10"/>
                            <a:pt x="129" y="10"/>
                          </a:cubicBezTo>
                          <a:cubicBezTo>
                            <a:pt x="102" y="10"/>
                            <a:pt x="75" y="14"/>
                            <a:pt x="50" y="21"/>
                          </a:cubicBezTo>
                          <a:cubicBezTo>
                            <a:pt x="11" y="75"/>
                            <a:pt x="11" y="75"/>
                            <a:pt x="11" y="75"/>
                          </a:cubicBezTo>
                          <a:cubicBezTo>
                            <a:pt x="0" y="90"/>
                            <a:pt x="3" y="112"/>
                            <a:pt x="19" y="124"/>
                          </a:cubicBezTo>
                          <a:cubicBezTo>
                            <a:pt x="25" y="129"/>
                            <a:pt x="32" y="131"/>
                            <a:pt x="40" y="131"/>
                          </a:cubicBezTo>
                          <a:cubicBezTo>
                            <a:pt x="50" y="131"/>
                            <a:pt x="61" y="126"/>
                            <a:pt x="68" y="116"/>
                          </a:cubicBezTo>
                          <a:cubicBezTo>
                            <a:pt x="153" y="0"/>
                            <a:pt x="153" y="0"/>
                            <a:pt x="153" y="0"/>
                          </a:cubicBezTo>
                        </a:path>
                      </a:pathLst>
                    </a:custGeom>
                    <a:solidFill>
                      <a:schemeClr val="accent5"/>
                    </a:solidFill>
                    <a:ln w="12700">
                      <a:solidFill>
                        <a:schemeClr val="accent5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12" name="Freeform 127">
                      <a:extLst>
                        <a:ext uri="{FF2B5EF4-FFF2-40B4-BE49-F238E27FC236}">
                          <a16:creationId xmlns:a16="http://schemas.microsoft.com/office/drawing/2014/main" id="{822903D8-E930-B24A-A102-B0E9E3555C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418138" y="1252537"/>
                      <a:ext cx="187325" cy="68262"/>
                    </a:xfrm>
                    <a:custGeom>
                      <a:avLst/>
                      <a:gdLst>
                        <a:gd name="T0" fmla="*/ 29 w 107"/>
                        <a:gd name="T1" fmla="*/ 0 h 39"/>
                        <a:gd name="T2" fmla="*/ 0 w 107"/>
                        <a:gd name="T3" fmla="*/ 39 h 39"/>
                        <a:gd name="T4" fmla="*/ 79 w 107"/>
                        <a:gd name="T5" fmla="*/ 28 h 39"/>
                        <a:gd name="T6" fmla="*/ 103 w 107"/>
                        <a:gd name="T7" fmla="*/ 18 h 39"/>
                        <a:gd name="T8" fmla="*/ 107 w 107"/>
                        <a:gd name="T9" fmla="*/ 14 h 39"/>
                        <a:gd name="T10" fmla="*/ 78 w 107"/>
                        <a:gd name="T11" fmla="*/ 28 h 39"/>
                        <a:gd name="T12" fmla="*/ 57 w 107"/>
                        <a:gd name="T13" fmla="*/ 21 h 39"/>
                        <a:gd name="T14" fmla="*/ 29 w 107"/>
                        <a:gd name="T15" fmla="*/ 0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07" h="39">
                          <a:moveTo>
                            <a:pt x="29" y="0"/>
                          </a:moveTo>
                          <a:cubicBezTo>
                            <a:pt x="0" y="39"/>
                            <a:pt x="0" y="39"/>
                            <a:pt x="0" y="39"/>
                          </a:cubicBezTo>
                          <a:cubicBezTo>
                            <a:pt x="25" y="32"/>
                            <a:pt x="52" y="28"/>
                            <a:pt x="79" y="28"/>
                          </a:cubicBezTo>
                          <a:cubicBezTo>
                            <a:pt x="88" y="28"/>
                            <a:pt x="97" y="24"/>
                            <a:pt x="103" y="18"/>
                          </a:cubicBezTo>
                          <a:cubicBezTo>
                            <a:pt x="107" y="14"/>
                            <a:pt x="107" y="14"/>
                            <a:pt x="107" y="14"/>
                          </a:cubicBezTo>
                          <a:cubicBezTo>
                            <a:pt x="100" y="23"/>
                            <a:pt x="89" y="28"/>
                            <a:pt x="78" y="28"/>
                          </a:cubicBezTo>
                          <a:cubicBezTo>
                            <a:pt x="71" y="28"/>
                            <a:pt x="64" y="26"/>
                            <a:pt x="57" y="21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</a:path>
                      </a:pathLst>
                    </a:custGeom>
                    <a:solidFill>
                      <a:srgbClr val="F77303"/>
                    </a:solidFill>
                    <a:ln w="12700">
                      <a:solidFill>
                        <a:srgbClr val="F77303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13" name="Freeform 128">
                      <a:extLst>
                        <a:ext uri="{FF2B5EF4-FFF2-40B4-BE49-F238E27FC236}">
                          <a16:creationId xmlns:a16="http://schemas.microsoft.com/office/drawing/2014/main" id="{0434FCBE-4D2A-5840-9125-FE1D78EE98B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49900" y="1177925"/>
                      <a:ext cx="9525" cy="0"/>
                    </a:xfrm>
                    <a:custGeom>
                      <a:avLst/>
                      <a:gdLst>
                        <a:gd name="T0" fmla="*/ 2 w 5"/>
                        <a:gd name="T1" fmla="*/ 0 w 5"/>
                        <a:gd name="T2" fmla="*/ 3 w 5"/>
                        <a:gd name="T3" fmla="*/ 5 w 5"/>
                        <a:gd name="T4" fmla="*/ 2 w 5"/>
                      </a:gdLst>
                      <a:ahLst/>
                      <a:cxnLst>
                        <a:cxn ang="0">
                          <a:pos x="T0" y="0"/>
                        </a:cxn>
                        <a:cxn ang="0">
                          <a:pos x="T1" y="0"/>
                        </a:cxn>
                        <a:cxn ang="0">
                          <a:pos x="T2" y="0"/>
                        </a:cxn>
                        <a:cxn ang="0">
                          <a:pos x="T3" y="0"/>
                        </a:cxn>
                        <a:cxn ang="0">
                          <a:pos x="T4" y="0"/>
                        </a:cxn>
                      </a:cxnLst>
                      <a:rect l="0" t="0" r="r" b="b"/>
                      <a:pathLst>
                        <a:path w="5">
                          <a:moveTo>
                            <a:pt x="2" y="0"/>
                          </a:moveTo>
                          <a:cubicBezTo>
                            <a:pt x="2" y="0"/>
                            <a:pt x="1" y="0"/>
                            <a:pt x="0" y="0"/>
                          </a:cubicBezTo>
                          <a:cubicBezTo>
                            <a:pt x="1" y="0"/>
                            <a:pt x="2" y="0"/>
                            <a:pt x="3" y="0"/>
                          </a:cubicBezTo>
                          <a:cubicBezTo>
                            <a:pt x="3" y="0"/>
                            <a:pt x="4" y="0"/>
                            <a:pt x="5" y="0"/>
                          </a:cubicBezTo>
                          <a:cubicBezTo>
                            <a:pt x="4" y="0"/>
                            <a:pt x="3" y="0"/>
                            <a:pt x="2" y="0"/>
                          </a:cubicBezTo>
                        </a:path>
                      </a:pathLst>
                    </a:custGeom>
                    <a:solidFill>
                      <a:srgbClr val="F77303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14" name="Freeform 129">
                      <a:extLst>
                        <a:ext uri="{FF2B5EF4-FFF2-40B4-BE49-F238E27FC236}">
                          <a16:creationId xmlns:a16="http://schemas.microsoft.com/office/drawing/2014/main" id="{8937D8A1-F22A-A54C-8762-99419DB96B2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476372" y="1177925"/>
                      <a:ext cx="147638" cy="123825"/>
                    </a:xfrm>
                    <a:custGeom>
                      <a:avLst/>
                      <a:gdLst>
                        <a:gd name="T0" fmla="*/ 50 w 85"/>
                        <a:gd name="T1" fmla="*/ 0 h 71"/>
                        <a:gd name="T2" fmla="*/ 47 w 85"/>
                        <a:gd name="T3" fmla="*/ 0 h 71"/>
                        <a:gd name="T4" fmla="*/ 21 w 85"/>
                        <a:gd name="T5" fmla="*/ 15 h 71"/>
                        <a:gd name="T6" fmla="*/ 0 w 85"/>
                        <a:gd name="T7" fmla="*/ 43 h 71"/>
                        <a:gd name="T8" fmla="*/ 28 w 85"/>
                        <a:gd name="T9" fmla="*/ 64 h 71"/>
                        <a:gd name="T10" fmla="*/ 49 w 85"/>
                        <a:gd name="T11" fmla="*/ 71 h 71"/>
                        <a:gd name="T12" fmla="*/ 78 w 85"/>
                        <a:gd name="T13" fmla="*/ 57 h 71"/>
                        <a:gd name="T14" fmla="*/ 78 w 85"/>
                        <a:gd name="T15" fmla="*/ 57 h 71"/>
                        <a:gd name="T16" fmla="*/ 84 w 85"/>
                        <a:gd name="T17" fmla="*/ 36 h 71"/>
                        <a:gd name="T18" fmla="*/ 70 w 85"/>
                        <a:gd name="T19" fmla="*/ 7 h 71"/>
                        <a:gd name="T20" fmla="*/ 70 w 85"/>
                        <a:gd name="T21" fmla="*/ 7 h 71"/>
                        <a:gd name="T22" fmla="*/ 52 w 85"/>
                        <a:gd name="T23" fmla="*/ 0 h 71"/>
                        <a:gd name="T24" fmla="*/ 50 w 85"/>
                        <a:gd name="T25" fmla="*/ 0 h 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85" h="71">
                          <a:moveTo>
                            <a:pt x="50" y="0"/>
                          </a:moveTo>
                          <a:cubicBezTo>
                            <a:pt x="49" y="0"/>
                            <a:pt x="48" y="0"/>
                            <a:pt x="47" y="0"/>
                          </a:cubicBezTo>
                          <a:cubicBezTo>
                            <a:pt x="37" y="1"/>
                            <a:pt x="27" y="6"/>
                            <a:pt x="21" y="15"/>
                          </a:cubicBezTo>
                          <a:cubicBezTo>
                            <a:pt x="0" y="43"/>
                            <a:pt x="0" y="43"/>
                            <a:pt x="0" y="43"/>
                          </a:cubicBezTo>
                          <a:cubicBezTo>
                            <a:pt x="28" y="64"/>
                            <a:pt x="28" y="64"/>
                            <a:pt x="28" y="64"/>
                          </a:cubicBezTo>
                          <a:cubicBezTo>
                            <a:pt x="35" y="69"/>
                            <a:pt x="42" y="71"/>
                            <a:pt x="49" y="71"/>
                          </a:cubicBezTo>
                          <a:cubicBezTo>
                            <a:pt x="60" y="71"/>
                            <a:pt x="71" y="66"/>
                            <a:pt x="78" y="57"/>
                          </a:cubicBezTo>
                          <a:cubicBezTo>
                            <a:pt x="78" y="57"/>
                            <a:pt x="78" y="57"/>
                            <a:pt x="78" y="57"/>
                          </a:cubicBezTo>
                          <a:cubicBezTo>
                            <a:pt x="82" y="50"/>
                            <a:pt x="84" y="43"/>
                            <a:pt x="84" y="36"/>
                          </a:cubicBezTo>
                          <a:cubicBezTo>
                            <a:pt x="85" y="25"/>
                            <a:pt x="80" y="14"/>
                            <a:pt x="70" y="7"/>
                          </a:cubicBezTo>
                          <a:cubicBezTo>
                            <a:pt x="70" y="7"/>
                            <a:pt x="70" y="7"/>
                            <a:pt x="70" y="7"/>
                          </a:cubicBezTo>
                          <a:cubicBezTo>
                            <a:pt x="64" y="3"/>
                            <a:pt x="58" y="1"/>
                            <a:pt x="52" y="0"/>
                          </a:cubicBezTo>
                          <a:cubicBezTo>
                            <a:pt x="51" y="0"/>
                            <a:pt x="50" y="0"/>
                            <a:pt x="50" y="0"/>
                          </a:cubicBezTo>
                        </a:path>
                      </a:pathLst>
                    </a:custGeom>
                    <a:solidFill>
                      <a:srgbClr val="F34D00"/>
                    </a:solidFill>
                    <a:ln w="12700">
                      <a:solidFill>
                        <a:srgbClr val="F34D00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</p:grpSp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71D3E605-8121-4D4A-BA8C-FE6CAE92AA6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16800000">
                    <a:off x="2429344" y="3092484"/>
                    <a:ext cx="450740" cy="497796"/>
                    <a:chOff x="4929188" y="1027114"/>
                    <a:chExt cx="694822" cy="841375"/>
                  </a:xfrm>
                </p:grpSpPr>
                <p:sp>
                  <p:nvSpPr>
                    <p:cNvPr id="200" name="Freeform 121">
                      <a:extLst>
                        <a:ext uri="{FF2B5EF4-FFF2-40B4-BE49-F238E27FC236}">
                          <a16:creationId xmlns:a16="http://schemas.microsoft.com/office/drawing/2014/main" id="{252360C8-265C-1849-8580-1F043455FF91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929188" y="1187451"/>
                      <a:ext cx="687388" cy="681038"/>
                    </a:xfrm>
                    <a:custGeom>
                      <a:avLst/>
                      <a:gdLst>
                        <a:gd name="T0" fmla="*/ 266 w 393"/>
                        <a:gd name="T1" fmla="*/ 8 h 389"/>
                        <a:gd name="T2" fmla="*/ 219 w 393"/>
                        <a:gd name="T3" fmla="*/ 24 h 389"/>
                        <a:gd name="T4" fmla="*/ 61 w 393"/>
                        <a:gd name="T5" fmla="*/ 154 h 389"/>
                        <a:gd name="T6" fmla="*/ 0 w 393"/>
                        <a:gd name="T7" fmla="*/ 354 h 389"/>
                        <a:gd name="T8" fmla="*/ 36 w 393"/>
                        <a:gd name="T9" fmla="*/ 389 h 389"/>
                        <a:gd name="T10" fmla="*/ 71 w 393"/>
                        <a:gd name="T11" fmla="*/ 354 h 389"/>
                        <a:gd name="T12" fmla="*/ 94 w 393"/>
                        <a:gd name="T13" fmla="*/ 242 h 389"/>
                        <a:gd name="T14" fmla="*/ 198 w 393"/>
                        <a:gd name="T15" fmla="*/ 116 h 389"/>
                        <a:gd name="T16" fmla="*/ 279 w 393"/>
                        <a:gd name="T17" fmla="*/ 78 h 389"/>
                        <a:gd name="T18" fmla="*/ 308 w 393"/>
                        <a:gd name="T19" fmla="*/ 39 h 389"/>
                        <a:gd name="T20" fmla="*/ 266 w 393"/>
                        <a:gd name="T21" fmla="*/ 8 h 389"/>
                        <a:gd name="T22" fmla="*/ 375 w 393"/>
                        <a:gd name="T23" fmla="*/ 0 h 389"/>
                        <a:gd name="T24" fmla="*/ 378 w 393"/>
                        <a:gd name="T25" fmla="*/ 3 h 389"/>
                        <a:gd name="T26" fmla="*/ 378 w 393"/>
                        <a:gd name="T27" fmla="*/ 3 h 389"/>
                        <a:gd name="T28" fmla="*/ 392 w 393"/>
                        <a:gd name="T29" fmla="*/ 32 h 389"/>
                        <a:gd name="T30" fmla="*/ 386 w 393"/>
                        <a:gd name="T31" fmla="*/ 52 h 389"/>
                        <a:gd name="T32" fmla="*/ 386 w 393"/>
                        <a:gd name="T33" fmla="*/ 52 h 389"/>
                        <a:gd name="T34" fmla="*/ 382 w 393"/>
                        <a:gd name="T35" fmla="*/ 57 h 389"/>
                        <a:gd name="T36" fmla="*/ 393 w 393"/>
                        <a:gd name="T37" fmla="*/ 32 h 389"/>
                        <a:gd name="T38" fmla="*/ 375 w 393"/>
                        <a:gd name="T39" fmla="*/ 0 h 3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</a:cxnLst>
                      <a:rect l="0" t="0" r="r" b="b"/>
                      <a:pathLst>
                        <a:path w="393" h="389">
                          <a:moveTo>
                            <a:pt x="266" y="8"/>
                          </a:moveTo>
                          <a:cubicBezTo>
                            <a:pt x="250" y="13"/>
                            <a:pt x="234" y="18"/>
                            <a:pt x="219" y="24"/>
                          </a:cubicBezTo>
                          <a:cubicBezTo>
                            <a:pt x="154" y="52"/>
                            <a:pt x="100" y="97"/>
                            <a:pt x="61" y="154"/>
                          </a:cubicBezTo>
                          <a:cubicBezTo>
                            <a:pt x="23" y="211"/>
                            <a:pt x="0" y="280"/>
                            <a:pt x="0" y="354"/>
                          </a:cubicBezTo>
                          <a:cubicBezTo>
                            <a:pt x="0" y="373"/>
                            <a:pt x="16" y="389"/>
                            <a:pt x="36" y="389"/>
                          </a:cubicBezTo>
                          <a:cubicBezTo>
                            <a:pt x="55" y="389"/>
                            <a:pt x="71" y="373"/>
                            <a:pt x="71" y="354"/>
                          </a:cubicBezTo>
                          <a:cubicBezTo>
                            <a:pt x="71" y="314"/>
                            <a:pt x="79" y="276"/>
                            <a:pt x="94" y="242"/>
                          </a:cubicBezTo>
                          <a:cubicBezTo>
                            <a:pt x="115" y="191"/>
                            <a:pt x="152" y="147"/>
                            <a:pt x="198" y="116"/>
                          </a:cubicBezTo>
                          <a:cubicBezTo>
                            <a:pt x="222" y="99"/>
                            <a:pt x="250" y="86"/>
                            <a:pt x="279" y="78"/>
                          </a:cubicBezTo>
                          <a:cubicBezTo>
                            <a:pt x="308" y="39"/>
                            <a:pt x="308" y="39"/>
                            <a:pt x="308" y="39"/>
                          </a:cubicBezTo>
                          <a:cubicBezTo>
                            <a:pt x="266" y="8"/>
                            <a:pt x="266" y="8"/>
                            <a:pt x="266" y="8"/>
                          </a:cubicBezTo>
                          <a:moveTo>
                            <a:pt x="375" y="0"/>
                          </a:moveTo>
                          <a:cubicBezTo>
                            <a:pt x="378" y="3"/>
                            <a:pt x="378" y="3"/>
                            <a:pt x="378" y="3"/>
                          </a:cubicBezTo>
                          <a:cubicBezTo>
                            <a:pt x="378" y="3"/>
                            <a:pt x="378" y="3"/>
                            <a:pt x="378" y="3"/>
                          </a:cubicBezTo>
                          <a:cubicBezTo>
                            <a:pt x="388" y="10"/>
                            <a:pt x="393" y="21"/>
                            <a:pt x="392" y="32"/>
                          </a:cubicBezTo>
                          <a:cubicBezTo>
                            <a:pt x="392" y="39"/>
                            <a:pt x="390" y="46"/>
                            <a:pt x="386" y="52"/>
                          </a:cubicBezTo>
                          <a:cubicBezTo>
                            <a:pt x="386" y="52"/>
                            <a:pt x="386" y="52"/>
                            <a:pt x="386" y="52"/>
                          </a:cubicBezTo>
                          <a:cubicBezTo>
                            <a:pt x="382" y="57"/>
                            <a:pt x="382" y="57"/>
                            <a:pt x="382" y="57"/>
                          </a:cubicBezTo>
                          <a:cubicBezTo>
                            <a:pt x="389" y="51"/>
                            <a:pt x="393" y="42"/>
                            <a:pt x="393" y="32"/>
                          </a:cubicBezTo>
                          <a:cubicBezTo>
                            <a:pt x="393" y="18"/>
                            <a:pt x="386" y="6"/>
                            <a:pt x="375" y="0"/>
                          </a:cubicBezTo>
                        </a:path>
                      </a:pathLst>
                    </a:custGeom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01" name="Freeform 122">
                      <a:extLst>
                        <a:ext uri="{FF2B5EF4-FFF2-40B4-BE49-F238E27FC236}">
                          <a16:creationId xmlns:a16="http://schemas.microsoft.com/office/drawing/2014/main" id="{BB64E37E-AE04-0649-948C-E43D3CB46A7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272088" y="1027114"/>
                      <a:ext cx="312738" cy="174625"/>
                    </a:xfrm>
                    <a:custGeom>
                      <a:avLst/>
                      <a:gdLst>
                        <a:gd name="T0" fmla="*/ 40 w 179"/>
                        <a:gd name="T1" fmla="*/ 0 h 100"/>
                        <a:gd name="T2" fmla="*/ 12 w 179"/>
                        <a:gd name="T3" fmla="*/ 14 h 100"/>
                        <a:gd name="T4" fmla="*/ 19 w 179"/>
                        <a:gd name="T5" fmla="*/ 63 h 100"/>
                        <a:gd name="T6" fmla="*/ 70 w 179"/>
                        <a:gd name="T7" fmla="*/ 100 h 100"/>
                        <a:gd name="T8" fmla="*/ 159 w 179"/>
                        <a:gd name="T9" fmla="*/ 88 h 100"/>
                        <a:gd name="T10" fmla="*/ 161 w 179"/>
                        <a:gd name="T11" fmla="*/ 88 h 100"/>
                        <a:gd name="T12" fmla="*/ 164 w 179"/>
                        <a:gd name="T13" fmla="*/ 88 h 100"/>
                        <a:gd name="T14" fmla="*/ 179 w 179"/>
                        <a:gd name="T15" fmla="*/ 92 h 100"/>
                        <a:gd name="T16" fmla="*/ 61 w 179"/>
                        <a:gd name="T17" fmla="*/ 6 h 100"/>
                        <a:gd name="T18" fmla="*/ 40 w 179"/>
                        <a:gd name="T19" fmla="*/ 0 h 1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179" h="100">
                          <a:moveTo>
                            <a:pt x="40" y="0"/>
                          </a:moveTo>
                          <a:cubicBezTo>
                            <a:pt x="30" y="0"/>
                            <a:pt x="19" y="5"/>
                            <a:pt x="12" y="14"/>
                          </a:cubicBezTo>
                          <a:cubicBezTo>
                            <a:pt x="0" y="30"/>
                            <a:pt x="4" y="52"/>
                            <a:pt x="19" y="63"/>
                          </a:cubicBezTo>
                          <a:cubicBezTo>
                            <a:pt x="70" y="100"/>
                            <a:pt x="70" y="100"/>
                            <a:pt x="70" y="100"/>
                          </a:cubicBezTo>
                          <a:cubicBezTo>
                            <a:pt x="98" y="93"/>
                            <a:pt x="128" y="88"/>
                            <a:pt x="159" y="88"/>
                          </a:cubicBezTo>
                          <a:cubicBezTo>
                            <a:pt x="160" y="88"/>
                            <a:pt x="161" y="88"/>
                            <a:pt x="161" y="88"/>
                          </a:cubicBezTo>
                          <a:cubicBezTo>
                            <a:pt x="162" y="88"/>
                            <a:pt x="163" y="88"/>
                            <a:pt x="164" y="88"/>
                          </a:cubicBezTo>
                          <a:cubicBezTo>
                            <a:pt x="169" y="89"/>
                            <a:pt x="174" y="90"/>
                            <a:pt x="179" y="92"/>
                          </a:cubicBezTo>
                          <a:cubicBezTo>
                            <a:pt x="61" y="6"/>
                            <a:pt x="61" y="6"/>
                            <a:pt x="61" y="6"/>
                          </a:cubicBezTo>
                          <a:cubicBezTo>
                            <a:pt x="55" y="2"/>
                            <a:pt x="48" y="0"/>
                            <a:pt x="40" y="0"/>
                          </a:cubicBezTo>
                        </a:path>
                      </a:pathLst>
                    </a:custGeom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02" name="Freeform 123">
                      <a:extLst>
                        <a:ext uri="{FF2B5EF4-FFF2-40B4-BE49-F238E27FC236}">
                          <a16:creationId xmlns:a16="http://schemas.microsoft.com/office/drawing/2014/main" id="{3CA92EA8-B5EE-CF4C-8411-C2920628D66A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394325" y="1181101"/>
                      <a:ext cx="196850" cy="74613"/>
                    </a:xfrm>
                    <a:custGeom>
                      <a:avLst/>
                      <a:gdLst>
                        <a:gd name="T0" fmla="*/ 94 w 112"/>
                        <a:gd name="T1" fmla="*/ 0 h 43"/>
                        <a:gd name="T2" fmla="*/ 112 w 112"/>
                        <a:gd name="T3" fmla="*/ 7 h 43"/>
                        <a:gd name="T4" fmla="*/ 109 w 112"/>
                        <a:gd name="T5" fmla="*/ 4 h 43"/>
                        <a:gd name="T6" fmla="*/ 94 w 112"/>
                        <a:gd name="T7" fmla="*/ 0 h 43"/>
                        <a:gd name="T8" fmla="*/ 89 w 112"/>
                        <a:gd name="T9" fmla="*/ 0 h 43"/>
                        <a:gd name="T10" fmla="*/ 0 w 112"/>
                        <a:gd name="T11" fmla="*/ 12 h 43"/>
                        <a:gd name="T12" fmla="*/ 42 w 112"/>
                        <a:gd name="T13" fmla="*/ 43 h 43"/>
                        <a:gd name="T14" fmla="*/ 63 w 112"/>
                        <a:gd name="T15" fmla="*/ 15 h 43"/>
                        <a:gd name="T16" fmla="*/ 89 w 112"/>
                        <a:gd name="T17" fmla="*/ 0 h 4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112" h="43">
                          <a:moveTo>
                            <a:pt x="94" y="0"/>
                          </a:moveTo>
                          <a:cubicBezTo>
                            <a:pt x="100" y="1"/>
                            <a:pt x="106" y="3"/>
                            <a:pt x="112" y="7"/>
                          </a:cubicBezTo>
                          <a:cubicBezTo>
                            <a:pt x="109" y="4"/>
                            <a:pt x="109" y="4"/>
                            <a:pt x="109" y="4"/>
                          </a:cubicBezTo>
                          <a:cubicBezTo>
                            <a:pt x="104" y="2"/>
                            <a:pt x="99" y="1"/>
                            <a:pt x="94" y="0"/>
                          </a:cubicBezTo>
                          <a:moveTo>
                            <a:pt x="89" y="0"/>
                          </a:moveTo>
                          <a:cubicBezTo>
                            <a:pt x="58" y="0"/>
                            <a:pt x="28" y="5"/>
                            <a:pt x="0" y="12"/>
                          </a:cubicBezTo>
                          <a:cubicBezTo>
                            <a:pt x="42" y="43"/>
                            <a:pt x="42" y="43"/>
                            <a:pt x="42" y="43"/>
                          </a:cubicBezTo>
                          <a:cubicBezTo>
                            <a:pt x="63" y="15"/>
                            <a:pt x="63" y="15"/>
                            <a:pt x="63" y="15"/>
                          </a:cubicBezTo>
                          <a:cubicBezTo>
                            <a:pt x="69" y="6"/>
                            <a:pt x="79" y="1"/>
                            <a:pt x="89" y="0"/>
                          </a:cubicBezTo>
                        </a:path>
                      </a:pathLst>
                    </a:custGeom>
                    <a:solidFill>
                      <a:srgbClr val="308F15"/>
                    </a:solidFill>
                    <a:ln>
                      <a:solidFill>
                        <a:srgbClr val="308F15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03" name="Freeform 124">
                      <a:extLst>
                        <a:ext uri="{FF2B5EF4-FFF2-40B4-BE49-F238E27FC236}">
                          <a16:creationId xmlns:a16="http://schemas.microsoft.com/office/drawing/2014/main" id="{87F9F494-58E6-D942-B2C4-8BF12B1D4B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330825" y="1287464"/>
                      <a:ext cx="266700" cy="230188"/>
                    </a:xfrm>
                    <a:custGeom>
                      <a:avLst/>
                      <a:gdLst>
                        <a:gd name="T0" fmla="*/ 153 w 153"/>
                        <a:gd name="T1" fmla="*/ 0 h 131"/>
                        <a:gd name="T2" fmla="*/ 129 w 153"/>
                        <a:gd name="T3" fmla="*/ 10 h 131"/>
                        <a:gd name="T4" fmla="*/ 50 w 153"/>
                        <a:gd name="T5" fmla="*/ 21 h 131"/>
                        <a:gd name="T6" fmla="*/ 11 w 153"/>
                        <a:gd name="T7" fmla="*/ 74 h 131"/>
                        <a:gd name="T8" fmla="*/ 19 w 153"/>
                        <a:gd name="T9" fmla="*/ 124 h 131"/>
                        <a:gd name="T10" fmla="*/ 40 w 153"/>
                        <a:gd name="T11" fmla="*/ 131 h 131"/>
                        <a:gd name="T12" fmla="*/ 68 w 153"/>
                        <a:gd name="T13" fmla="*/ 116 h 131"/>
                        <a:gd name="T14" fmla="*/ 153 w 153"/>
                        <a:gd name="T15" fmla="*/ 0 h 13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53" h="131">
                          <a:moveTo>
                            <a:pt x="153" y="0"/>
                          </a:moveTo>
                          <a:cubicBezTo>
                            <a:pt x="147" y="6"/>
                            <a:pt x="138" y="10"/>
                            <a:pt x="129" y="10"/>
                          </a:cubicBezTo>
                          <a:cubicBezTo>
                            <a:pt x="102" y="10"/>
                            <a:pt x="75" y="14"/>
                            <a:pt x="50" y="21"/>
                          </a:cubicBezTo>
                          <a:cubicBezTo>
                            <a:pt x="11" y="74"/>
                            <a:pt x="11" y="74"/>
                            <a:pt x="11" y="74"/>
                          </a:cubicBezTo>
                          <a:cubicBezTo>
                            <a:pt x="0" y="90"/>
                            <a:pt x="3" y="112"/>
                            <a:pt x="19" y="124"/>
                          </a:cubicBezTo>
                          <a:cubicBezTo>
                            <a:pt x="25" y="128"/>
                            <a:pt x="32" y="131"/>
                            <a:pt x="40" y="131"/>
                          </a:cubicBezTo>
                          <a:cubicBezTo>
                            <a:pt x="50" y="131"/>
                            <a:pt x="61" y="126"/>
                            <a:pt x="68" y="116"/>
                          </a:cubicBezTo>
                          <a:cubicBezTo>
                            <a:pt x="153" y="0"/>
                            <a:pt x="153" y="0"/>
                            <a:pt x="153" y="0"/>
                          </a:cubicBezTo>
                        </a:path>
                      </a:pathLst>
                    </a:custGeom>
                    <a:solidFill>
                      <a:schemeClr val="accent2"/>
                    </a:solidFill>
                    <a:ln>
                      <a:solidFill>
                        <a:schemeClr val="accent2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04" name="Freeform 125">
                      <a:extLst>
                        <a:ext uri="{FF2B5EF4-FFF2-40B4-BE49-F238E27FC236}">
                          <a16:creationId xmlns:a16="http://schemas.microsoft.com/office/drawing/2014/main" id="{09C9CF17-C58B-D247-98F7-1BC6D3050DB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418138" y="1255714"/>
                      <a:ext cx="187325" cy="68263"/>
                    </a:xfrm>
                    <a:custGeom>
                      <a:avLst/>
                      <a:gdLst>
                        <a:gd name="T0" fmla="*/ 29 w 107"/>
                        <a:gd name="T1" fmla="*/ 0 h 39"/>
                        <a:gd name="T2" fmla="*/ 0 w 107"/>
                        <a:gd name="T3" fmla="*/ 39 h 39"/>
                        <a:gd name="T4" fmla="*/ 79 w 107"/>
                        <a:gd name="T5" fmla="*/ 28 h 39"/>
                        <a:gd name="T6" fmla="*/ 103 w 107"/>
                        <a:gd name="T7" fmla="*/ 18 h 39"/>
                        <a:gd name="T8" fmla="*/ 107 w 107"/>
                        <a:gd name="T9" fmla="*/ 13 h 39"/>
                        <a:gd name="T10" fmla="*/ 78 w 107"/>
                        <a:gd name="T11" fmla="*/ 28 h 39"/>
                        <a:gd name="T12" fmla="*/ 57 w 107"/>
                        <a:gd name="T13" fmla="*/ 21 h 39"/>
                        <a:gd name="T14" fmla="*/ 29 w 107"/>
                        <a:gd name="T15" fmla="*/ 0 h 3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107" h="39">
                          <a:moveTo>
                            <a:pt x="29" y="0"/>
                          </a:moveTo>
                          <a:cubicBezTo>
                            <a:pt x="0" y="39"/>
                            <a:pt x="0" y="39"/>
                            <a:pt x="0" y="39"/>
                          </a:cubicBezTo>
                          <a:cubicBezTo>
                            <a:pt x="25" y="32"/>
                            <a:pt x="52" y="28"/>
                            <a:pt x="79" y="28"/>
                          </a:cubicBezTo>
                          <a:cubicBezTo>
                            <a:pt x="88" y="28"/>
                            <a:pt x="97" y="24"/>
                            <a:pt x="103" y="18"/>
                          </a:cubicBezTo>
                          <a:cubicBezTo>
                            <a:pt x="107" y="13"/>
                            <a:pt x="107" y="13"/>
                            <a:pt x="107" y="13"/>
                          </a:cubicBezTo>
                          <a:cubicBezTo>
                            <a:pt x="100" y="23"/>
                            <a:pt x="89" y="28"/>
                            <a:pt x="78" y="28"/>
                          </a:cubicBezTo>
                          <a:cubicBezTo>
                            <a:pt x="71" y="28"/>
                            <a:pt x="64" y="26"/>
                            <a:pt x="57" y="21"/>
                          </a:cubicBezTo>
                          <a:cubicBezTo>
                            <a:pt x="29" y="0"/>
                            <a:pt x="29" y="0"/>
                            <a:pt x="29" y="0"/>
                          </a:cubicBezTo>
                        </a:path>
                      </a:pathLst>
                    </a:custGeom>
                    <a:solidFill>
                      <a:srgbClr val="308F15"/>
                    </a:solidFill>
                    <a:ln>
                      <a:solidFill>
                        <a:srgbClr val="308F15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05" name="Freeform 126">
                      <a:extLst>
                        <a:ext uri="{FF2B5EF4-FFF2-40B4-BE49-F238E27FC236}">
                          <a16:creationId xmlns:a16="http://schemas.microsoft.com/office/drawing/2014/main" id="{ED80A2F1-1255-E74E-989A-6B730BAE0EB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49900" y="1181101"/>
                      <a:ext cx="9525" cy="0"/>
                    </a:xfrm>
                    <a:custGeom>
                      <a:avLst/>
                      <a:gdLst>
                        <a:gd name="T0" fmla="*/ 2 w 5"/>
                        <a:gd name="T1" fmla="*/ 0 w 5"/>
                        <a:gd name="T2" fmla="*/ 3 w 5"/>
                        <a:gd name="T3" fmla="*/ 5 w 5"/>
                        <a:gd name="T4" fmla="*/ 2 w 5"/>
                      </a:gdLst>
                      <a:ahLst/>
                      <a:cxnLst>
                        <a:cxn ang="0">
                          <a:pos x="T0" y="0"/>
                        </a:cxn>
                        <a:cxn ang="0">
                          <a:pos x="T1" y="0"/>
                        </a:cxn>
                        <a:cxn ang="0">
                          <a:pos x="T2" y="0"/>
                        </a:cxn>
                        <a:cxn ang="0">
                          <a:pos x="T3" y="0"/>
                        </a:cxn>
                        <a:cxn ang="0">
                          <a:pos x="T4" y="0"/>
                        </a:cxn>
                      </a:cxnLst>
                      <a:rect l="0" t="0" r="r" b="b"/>
                      <a:pathLst>
                        <a:path w="5">
                          <a:moveTo>
                            <a:pt x="2" y="0"/>
                          </a:moveTo>
                          <a:cubicBezTo>
                            <a:pt x="2" y="0"/>
                            <a:pt x="1" y="0"/>
                            <a:pt x="0" y="0"/>
                          </a:cubicBezTo>
                          <a:cubicBezTo>
                            <a:pt x="1" y="0"/>
                            <a:pt x="2" y="0"/>
                            <a:pt x="3" y="0"/>
                          </a:cubicBezTo>
                          <a:cubicBezTo>
                            <a:pt x="3" y="0"/>
                            <a:pt x="4" y="0"/>
                            <a:pt x="5" y="0"/>
                          </a:cubicBezTo>
                          <a:cubicBezTo>
                            <a:pt x="4" y="0"/>
                            <a:pt x="3" y="0"/>
                            <a:pt x="2" y="0"/>
                          </a:cubicBezTo>
                        </a:path>
                      </a:pathLst>
                    </a:custGeom>
                    <a:solidFill>
                      <a:srgbClr val="308F15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  <p:sp>
                  <p:nvSpPr>
                    <p:cNvPr id="207" name="Freeform 127">
                      <a:extLst>
                        <a:ext uri="{FF2B5EF4-FFF2-40B4-BE49-F238E27FC236}">
                          <a16:creationId xmlns:a16="http://schemas.microsoft.com/office/drawing/2014/main" id="{579DB6E4-D723-7345-BF1D-224BCA97FDB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476372" y="1181101"/>
                      <a:ext cx="147638" cy="123825"/>
                    </a:xfrm>
                    <a:custGeom>
                      <a:avLst/>
                      <a:gdLst>
                        <a:gd name="T0" fmla="*/ 50 w 85"/>
                        <a:gd name="T1" fmla="*/ 0 h 71"/>
                        <a:gd name="T2" fmla="*/ 47 w 85"/>
                        <a:gd name="T3" fmla="*/ 0 h 71"/>
                        <a:gd name="T4" fmla="*/ 21 w 85"/>
                        <a:gd name="T5" fmla="*/ 15 h 71"/>
                        <a:gd name="T6" fmla="*/ 0 w 85"/>
                        <a:gd name="T7" fmla="*/ 43 h 71"/>
                        <a:gd name="T8" fmla="*/ 28 w 85"/>
                        <a:gd name="T9" fmla="*/ 64 h 71"/>
                        <a:gd name="T10" fmla="*/ 49 w 85"/>
                        <a:gd name="T11" fmla="*/ 71 h 71"/>
                        <a:gd name="T12" fmla="*/ 78 w 85"/>
                        <a:gd name="T13" fmla="*/ 56 h 71"/>
                        <a:gd name="T14" fmla="*/ 78 w 85"/>
                        <a:gd name="T15" fmla="*/ 56 h 71"/>
                        <a:gd name="T16" fmla="*/ 84 w 85"/>
                        <a:gd name="T17" fmla="*/ 36 h 71"/>
                        <a:gd name="T18" fmla="*/ 70 w 85"/>
                        <a:gd name="T19" fmla="*/ 7 h 71"/>
                        <a:gd name="T20" fmla="*/ 70 w 85"/>
                        <a:gd name="T21" fmla="*/ 7 h 71"/>
                        <a:gd name="T22" fmla="*/ 52 w 85"/>
                        <a:gd name="T23" fmla="*/ 0 h 71"/>
                        <a:gd name="T24" fmla="*/ 50 w 85"/>
                        <a:gd name="T25" fmla="*/ 0 h 7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</a:cxnLst>
                      <a:rect l="0" t="0" r="r" b="b"/>
                      <a:pathLst>
                        <a:path w="85" h="71">
                          <a:moveTo>
                            <a:pt x="50" y="0"/>
                          </a:moveTo>
                          <a:cubicBezTo>
                            <a:pt x="49" y="0"/>
                            <a:pt x="48" y="0"/>
                            <a:pt x="47" y="0"/>
                          </a:cubicBezTo>
                          <a:cubicBezTo>
                            <a:pt x="37" y="1"/>
                            <a:pt x="27" y="6"/>
                            <a:pt x="21" y="15"/>
                          </a:cubicBezTo>
                          <a:cubicBezTo>
                            <a:pt x="0" y="43"/>
                            <a:pt x="0" y="43"/>
                            <a:pt x="0" y="43"/>
                          </a:cubicBezTo>
                          <a:cubicBezTo>
                            <a:pt x="28" y="64"/>
                            <a:pt x="28" y="64"/>
                            <a:pt x="28" y="64"/>
                          </a:cubicBezTo>
                          <a:cubicBezTo>
                            <a:pt x="35" y="69"/>
                            <a:pt x="42" y="71"/>
                            <a:pt x="49" y="71"/>
                          </a:cubicBezTo>
                          <a:cubicBezTo>
                            <a:pt x="60" y="71"/>
                            <a:pt x="71" y="66"/>
                            <a:pt x="78" y="56"/>
                          </a:cubicBezTo>
                          <a:cubicBezTo>
                            <a:pt x="78" y="56"/>
                            <a:pt x="78" y="56"/>
                            <a:pt x="78" y="56"/>
                          </a:cubicBezTo>
                          <a:cubicBezTo>
                            <a:pt x="82" y="50"/>
                            <a:pt x="84" y="43"/>
                            <a:pt x="84" y="36"/>
                          </a:cubicBezTo>
                          <a:cubicBezTo>
                            <a:pt x="85" y="25"/>
                            <a:pt x="80" y="14"/>
                            <a:pt x="70" y="7"/>
                          </a:cubicBezTo>
                          <a:cubicBezTo>
                            <a:pt x="70" y="7"/>
                            <a:pt x="70" y="7"/>
                            <a:pt x="70" y="7"/>
                          </a:cubicBezTo>
                          <a:cubicBezTo>
                            <a:pt x="64" y="3"/>
                            <a:pt x="58" y="1"/>
                            <a:pt x="52" y="0"/>
                          </a:cubicBezTo>
                          <a:cubicBezTo>
                            <a:pt x="51" y="0"/>
                            <a:pt x="50" y="0"/>
                            <a:pt x="50" y="0"/>
                          </a:cubicBezTo>
                        </a:path>
                      </a:pathLst>
                    </a:custGeom>
                    <a:solidFill>
                      <a:srgbClr val="156B06"/>
                    </a:solidFill>
                    <a:ln>
                      <a:solidFill>
                        <a:srgbClr val="156B06"/>
                      </a:solidFill>
                    </a:ln>
                  </p:spPr>
                  <p:txBody>
                    <a:bodyPr vert="horz" wrap="square" lIns="162560" tIns="81280" rIns="162560" bIns="8128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1219108">
                        <a:defRPr/>
                      </a:pPr>
                      <a:endParaRPr lang="en-US" sz="3200">
                        <a:solidFill>
                          <a:srgbClr val="282828"/>
                        </a:solidFill>
                        <a:latin typeface="CiscoSansTT ExtraLight"/>
                        <a:ea typeface=""/>
                        <a:cs typeface=""/>
                      </a:endParaRPr>
                    </a:p>
                  </p:txBody>
                </p:sp>
              </p:grpSp>
            </p:grpSp>
          </p:grpSp>
        </p:grp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CF74AB6-CF67-9A42-B1A3-AC6C009327FE}"/>
                </a:ext>
              </a:extLst>
            </p:cNvPr>
            <p:cNvSpPr/>
            <p:nvPr/>
          </p:nvSpPr>
          <p:spPr>
            <a:xfrm>
              <a:off x="7802689" y="577334"/>
              <a:ext cx="978746" cy="248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08">
                <a:defRPr/>
              </a:pPr>
              <a:r>
                <a:rPr lang="en-US" sz="1777" b="1">
                  <a:solidFill>
                    <a:srgbClr val="FFFFFF"/>
                  </a:solidFill>
                  <a:latin typeface="CiscoSansTT ExtraLight"/>
                  <a:ea typeface=""/>
                  <a:cs typeface=""/>
                </a:rPr>
                <a:t>IOS-XR</a:t>
              </a:r>
              <a:endParaRPr lang="en-US" sz="1777">
                <a:solidFill>
                  <a:srgbClr val="FFFFFF"/>
                </a:solidFill>
                <a:latin typeface="CiscoSansTT ExtraLight"/>
                <a:ea typeface=""/>
                <a:cs typeface=""/>
              </a:endParaRPr>
            </a:p>
          </p:txBody>
        </p:sp>
      </p:grpSp>
      <p:sp>
        <p:nvSpPr>
          <p:cNvPr id="232" name="Oval 231">
            <a:extLst>
              <a:ext uri="{FF2B5EF4-FFF2-40B4-BE49-F238E27FC236}">
                <a16:creationId xmlns:a16="http://schemas.microsoft.com/office/drawing/2014/main" id="{6061A71C-3B83-9E42-8B77-CAE5C3A17FC7}"/>
              </a:ext>
            </a:extLst>
          </p:cNvPr>
          <p:cNvSpPr/>
          <p:nvPr/>
        </p:nvSpPr>
        <p:spPr>
          <a:xfrm>
            <a:off x="5212873" y="1840825"/>
            <a:ext cx="683440" cy="64555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en-US" sz="3200">
              <a:solidFill>
                <a:srgbClr val="005073"/>
              </a:solidFill>
              <a:latin typeface="CiscoSansTT ExtraLight"/>
            </a:endParaRPr>
          </a:p>
        </p:txBody>
      </p:sp>
      <p:grpSp>
        <p:nvGrpSpPr>
          <p:cNvPr id="233" name="Group 4">
            <a:extLst>
              <a:ext uri="{FF2B5EF4-FFF2-40B4-BE49-F238E27FC236}">
                <a16:creationId xmlns:a16="http://schemas.microsoft.com/office/drawing/2014/main" id="{2A65256E-BF56-0E41-AAB6-8310816C851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24025" y="1962713"/>
            <a:ext cx="282180" cy="373387"/>
            <a:chOff x="5705" y="767"/>
            <a:chExt cx="662" cy="853"/>
          </a:xfrm>
          <a:solidFill>
            <a:schemeClr val="accent5"/>
          </a:solidFill>
        </p:grpSpPr>
        <p:sp>
          <p:nvSpPr>
            <p:cNvPr id="234" name="Freeform 5">
              <a:extLst>
                <a:ext uri="{FF2B5EF4-FFF2-40B4-BE49-F238E27FC236}">
                  <a16:creationId xmlns:a16="http://schemas.microsoft.com/office/drawing/2014/main" id="{13CB142B-FDDC-654F-B869-6A36E5475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8" y="767"/>
              <a:ext cx="69" cy="67"/>
            </a:xfrm>
            <a:custGeom>
              <a:avLst/>
              <a:gdLst>
                <a:gd name="T0" fmla="*/ 29 w 29"/>
                <a:gd name="T1" fmla="*/ 0 h 28"/>
                <a:gd name="T2" fmla="*/ 29 w 29"/>
                <a:gd name="T3" fmla="*/ 28 h 28"/>
                <a:gd name="T4" fmla="*/ 0 w 29"/>
                <a:gd name="T5" fmla="*/ 28 h 28"/>
                <a:gd name="T6" fmla="*/ 0 w 29"/>
                <a:gd name="T7" fmla="*/ 0 h 28"/>
                <a:gd name="T8" fmla="*/ 29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9" y="0"/>
                  </a:moveTo>
                  <a:cubicBezTo>
                    <a:pt x="29" y="9"/>
                    <a:pt x="29" y="18"/>
                    <a:pt x="29" y="28"/>
                  </a:cubicBezTo>
                  <a:cubicBezTo>
                    <a:pt x="20" y="28"/>
                    <a:pt x="11" y="28"/>
                    <a:pt x="0" y="28"/>
                  </a:cubicBezTo>
                  <a:cubicBezTo>
                    <a:pt x="0" y="19"/>
                    <a:pt x="0" y="10"/>
                    <a:pt x="0" y="0"/>
                  </a:cubicBezTo>
                  <a:cubicBezTo>
                    <a:pt x="10" y="0"/>
                    <a:pt x="20" y="0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1" rIns="121920" bIns="60961" numCol="1" anchor="t" anchorCtr="0" compatLnSpc="1">
              <a:prstTxWarp prst="textNoShape">
                <a:avLst/>
              </a:prstTxWarp>
            </a:bodyPr>
            <a:lstStyle/>
            <a:p>
              <a:pPr defTabSz="1079990">
                <a:defRPr/>
              </a:pPr>
              <a:endParaRPr lang="en-US" sz="3200">
                <a:solidFill>
                  <a:srgbClr val="58585B"/>
                </a:solidFill>
                <a:latin typeface="CiscoSansTT ExtraLight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35" name="Freeform 6">
              <a:extLst>
                <a:ext uri="{FF2B5EF4-FFF2-40B4-BE49-F238E27FC236}">
                  <a16:creationId xmlns:a16="http://schemas.microsoft.com/office/drawing/2014/main" id="{E6212C41-3B0A-9C46-9DC8-0F5F7129D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" y="1070"/>
              <a:ext cx="127" cy="124"/>
            </a:xfrm>
            <a:custGeom>
              <a:avLst/>
              <a:gdLst>
                <a:gd name="T0" fmla="*/ 0 w 53"/>
                <a:gd name="T1" fmla="*/ 0 h 52"/>
                <a:gd name="T2" fmla="*/ 53 w 53"/>
                <a:gd name="T3" fmla="*/ 0 h 52"/>
                <a:gd name="T4" fmla="*/ 53 w 53"/>
                <a:gd name="T5" fmla="*/ 52 h 52"/>
                <a:gd name="T6" fmla="*/ 0 w 53"/>
                <a:gd name="T7" fmla="*/ 52 h 52"/>
                <a:gd name="T8" fmla="*/ 0 w 53"/>
                <a:gd name="T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2">
                  <a:moveTo>
                    <a:pt x="0" y="0"/>
                  </a:moveTo>
                  <a:cubicBezTo>
                    <a:pt x="18" y="0"/>
                    <a:pt x="35" y="0"/>
                    <a:pt x="53" y="0"/>
                  </a:cubicBezTo>
                  <a:cubicBezTo>
                    <a:pt x="53" y="17"/>
                    <a:pt x="53" y="34"/>
                    <a:pt x="53" y="52"/>
                  </a:cubicBezTo>
                  <a:cubicBezTo>
                    <a:pt x="35" y="52"/>
                    <a:pt x="18" y="52"/>
                    <a:pt x="0" y="52"/>
                  </a:cubicBezTo>
                  <a:cubicBezTo>
                    <a:pt x="0" y="34"/>
                    <a:pt x="0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1" rIns="121920" bIns="60961" numCol="1" anchor="t" anchorCtr="0" compatLnSpc="1">
              <a:prstTxWarp prst="textNoShape">
                <a:avLst/>
              </a:prstTxWarp>
            </a:bodyPr>
            <a:lstStyle/>
            <a:p>
              <a:pPr defTabSz="1079990">
                <a:defRPr/>
              </a:pPr>
              <a:endParaRPr lang="en-US" sz="3200">
                <a:solidFill>
                  <a:srgbClr val="58585B"/>
                </a:solidFill>
                <a:latin typeface="CiscoSansTT ExtraLight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36" name="Freeform 7">
              <a:extLst>
                <a:ext uri="{FF2B5EF4-FFF2-40B4-BE49-F238E27FC236}">
                  <a16:creationId xmlns:a16="http://schemas.microsoft.com/office/drawing/2014/main" id="{FE2F0BEC-8F9F-5B46-A5B9-79DC8865B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3" y="958"/>
              <a:ext cx="110" cy="102"/>
            </a:xfrm>
            <a:custGeom>
              <a:avLst/>
              <a:gdLst>
                <a:gd name="T0" fmla="*/ 46 w 46"/>
                <a:gd name="T1" fmla="*/ 0 h 43"/>
                <a:gd name="T2" fmla="*/ 46 w 46"/>
                <a:gd name="T3" fmla="*/ 43 h 43"/>
                <a:gd name="T4" fmla="*/ 0 w 46"/>
                <a:gd name="T5" fmla="*/ 43 h 43"/>
                <a:gd name="T6" fmla="*/ 0 w 46"/>
                <a:gd name="T7" fmla="*/ 0 h 43"/>
                <a:gd name="T8" fmla="*/ 46 w 46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3">
                  <a:moveTo>
                    <a:pt x="46" y="0"/>
                  </a:moveTo>
                  <a:cubicBezTo>
                    <a:pt x="46" y="15"/>
                    <a:pt x="46" y="28"/>
                    <a:pt x="46" y="43"/>
                  </a:cubicBezTo>
                  <a:cubicBezTo>
                    <a:pt x="31" y="43"/>
                    <a:pt x="16" y="43"/>
                    <a:pt x="0" y="43"/>
                  </a:cubicBezTo>
                  <a:cubicBezTo>
                    <a:pt x="0" y="30"/>
                    <a:pt x="0" y="16"/>
                    <a:pt x="0" y="0"/>
                  </a:cubicBezTo>
                  <a:cubicBezTo>
                    <a:pt x="14" y="0"/>
                    <a:pt x="29" y="0"/>
                    <a:pt x="4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1" rIns="121920" bIns="60961" numCol="1" anchor="t" anchorCtr="0" compatLnSpc="1">
              <a:prstTxWarp prst="textNoShape">
                <a:avLst/>
              </a:prstTxWarp>
            </a:bodyPr>
            <a:lstStyle/>
            <a:p>
              <a:pPr defTabSz="1079990">
                <a:defRPr/>
              </a:pPr>
              <a:endParaRPr lang="en-US" sz="3200">
                <a:solidFill>
                  <a:srgbClr val="58585B"/>
                </a:solidFill>
                <a:latin typeface="CiscoSansTT ExtraLight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37" name="Freeform 8">
              <a:extLst>
                <a:ext uri="{FF2B5EF4-FFF2-40B4-BE49-F238E27FC236}">
                  <a16:creationId xmlns:a16="http://schemas.microsoft.com/office/drawing/2014/main" id="{41E41C27-78CF-8144-9713-0591B7033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" y="837"/>
              <a:ext cx="86" cy="85"/>
            </a:xfrm>
            <a:custGeom>
              <a:avLst/>
              <a:gdLst>
                <a:gd name="T0" fmla="*/ 36 w 36"/>
                <a:gd name="T1" fmla="*/ 0 h 36"/>
                <a:gd name="T2" fmla="*/ 36 w 36"/>
                <a:gd name="T3" fmla="*/ 36 h 36"/>
                <a:gd name="T4" fmla="*/ 0 w 36"/>
                <a:gd name="T5" fmla="*/ 36 h 36"/>
                <a:gd name="T6" fmla="*/ 0 w 36"/>
                <a:gd name="T7" fmla="*/ 0 h 36"/>
                <a:gd name="T8" fmla="*/ 36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36" y="0"/>
                  </a:moveTo>
                  <a:cubicBezTo>
                    <a:pt x="36" y="13"/>
                    <a:pt x="36" y="24"/>
                    <a:pt x="36" y="36"/>
                  </a:cubicBezTo>
                  <a:cubicBezTo>
                    <a:pt x="24" y="36"/>
                    <a:pt x="13" y="36"/>
                    <a:pt x="0" y="36"/>
                  </a:cubicBezTo>
                  <a:cubicBezTo>
                    <a:pt x="0" y="24"/>
                    <a:pt x="0" y="13"/>
                    <a:pt x="0" y="0"/>
                  </a:cubicBezTo>
                  <a:cubicBezTo>
                    <a:pt x="12" y="0"/>
                    <a:pt x="23" y="0"/>
                    <a:pt x="3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1" rIns="121920" bIns="60961" numCol="1" anchor="t" anchorCtr="0" compatLnSpc="1">
              <a:prstTxWarp prst="textNoShape">
                <a:avLst/>
              </a:prstTxWarp>
            </a:bodyPr>
            <a:lstStyle/>
            <a:p>
              <a:pPr defTabSz="1079990">
                <a:defRPr/>
              </a:pPr>
              <a:endParaRPr lang="en-US" sz="3200">
                <a:solidFill>
                  <a:srgbClr val="58585B"/>
                </a:solidFill>
                <a:latin typeface="CiscoSansTT ExtraLight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38" name="Freeform 9">
              <a:extLst>
                <a:ext uri="{FF2B5EF4-FFF2-40B4-BE49-F238E27FC236}">
                  <a16:creationId xmlns:a16="http://schemas.microsoft.com/office/drawing/2014/main" id="{30410E7F-DC0A-1E49-AD65-650787562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" y="908"/>
              <a:ext cx="86" cy="86"/>
            </a:xfrm>
            <a:custGeom>
              <a:avLst/>
              <a:gdLst>
                <a:gd name="T0" fmla="*/ 0 w 36"/>
                <a:gd name="T1" fmla="*/ 0 h 36"/>
                <a:gd name="T2" fmla="*/ 36 w 36"/>
                <a:gd name="T3" fmla="*/ 0 h 36"/>
                <a:gd name="T4" fmla="*/ 36 w 36"/>
                <a:gd name="T5" fmla="*/ 36 h 36"/>
                <a:gd name="T6" fmla="*/ 0 w 36"/>
                <a:gd name="T7" fmla="*/ 36 h 36"/>
                <a:gd name="T8" fmla="*/ 0 w 36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6">
                  <a:moveTo>
                    <a:pt x="0" y="0"/>
                  </a:moveTo>
                  <a:cubicBezTo>
                    <a:pt x="13" y="0"/>
                    <a:pt x="24" y="0"/>
                    <a:pt x="36" y="0"/>
                  </a:cubicBezTo>
                  <a:cubicBezTo>
                    <a:pt x="36" y="12"/>
                    <a:pt x="36" y="24"/>
                    <a:pt x="36" y="36"/>
                  </a:cubicBezTo>
                  <a:cubicBezTo>
                    <a:pt x="24" y="36"/>
                    <a:pt x="13" y="36"/>
                    <a:pt x="0" y="36"/>
                  </a:cubicBezTo>
                  <a:cubicBezTo>
                    <a:pt x="0" y="25"/>
                    <a:pt x="0" y="1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1" rIns="121920" bIns="60961" numCol="1" anchor="t" anchorCtr="0" compatLnSpc="1">
              <a:prstTxWarp prst="textNoShape">
                <a:avLst/>
              </a:prstTxWarp>
            </a:bodyPr>
            <a:lstStyle/>
            <a:p>
              <a:pPr defTabSz="1079990">
                <a:defRPr/>
              </a:pPr>
              <a:endParaRPr lang="en-US" sz="3200">
                <a:solidFill>
                  <a:srgbClr val="58585B"/>
                </a:solidFill>
                <a:latin typeface="CiscoSansTT ExtraLight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39" name="Freeform 10">
              <a:extLst>
                <a:ext uri="{FF2B5EF4-FFF2-40B4-BE49-F238E27FC236}">
                  <a16:creationId xmlns:a16="http://schemas.microsoft.com/office/drawing/2014/main" id="{0E66EC0A-8089-6C40-A8BC-9925E8A60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" y="827"/>
              <a:ext cx="79" cy="76"/>
            </a:xfrm>
            <a:custGeom>
              <a:avLst/>
              <a:gdLst>
                <a:gd name="T0" fmla="*/ 0 w 33"/>
                <a:gd name="T1" fmla="*/ 32 h 32"/>
                <a:gd name="T2" fmla="*/ 0 w 33"/>
                <a:gd name="T3" fmla="*/ 0 h 32"/>
                <a:gd name="T4" fmla="*/ 33 w 33"/>
                <a:gd name="T5" fmla="*/ 0 h 32"/>
                <a:gd name="T6" fmla="*/ 33 w 33"/>
                <a:gd name="T7" fmla="*/ 32 h 32"/>
                <a:gd name="T8" fmla="*/ 0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0" y="32"/>
                  </a:moveTo>
                  <a:cubicBezTo>
                    <a:pt x="0" y="21"/>
                    <a:pt x="0" y="11"/>
                    <a:pt x="0" y="0"/>
                  </a:cubicBezTo>
                  <a:cubicBezTo>
                    <a:pt x="11" y="0"/>
                    <a:pt x="22" y="0"/>
                    <a:pt x="33" y="0"/>
                  </a:cubicBezTo>
                  <a:cubicBezTo>
                    <a:pt x="33" y="11"/>
                    <a:pt x="33" y="21"/>
                    <a:pt x="33" y="32"/>
                  </a:cubicBezTo>
                  <a:cubicBezTo>
                    <a:pt x="22" y="32"/>
                    <a:pt x="12" y="32"/>
                    <a:pt x="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1" rIns="121920" bIns="60961" numCol="1" anchor="t" anchorCtr="0" compatLnSpc="1">
              <a:prstTxWarp prst="textNoShape">
                <a:avLst/>
              </a:prstTxWarp>
            </a:bodyPr>
            <a:lstStyle/>
            <a:p>
              <a:pPr defTabSz="1079990">
                <a:defRPr/>
              </a:pPr>
              <a:endParaRPr lang="en-US" sz="3200">
                <a:solidFill>
                  <a:srgbClr val="58585B"/>
                </a:solidFill>
                <a:latin typeface="CiscoSansTT ExtraLight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40" name="Freeform 11">
              <a:extLst>
                <a:ext uri="{FF2B5EF4-FFF2-40B4-BE49-F238E27FC236}">
                  <a16:creationId xmlns:a16="http://schemas.microsoft.com/office/drawing/2014/main" id="{9615EDE2-E791-3F43-8D4C-5FA06E88F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" y="1094"/>
              <a:ext cx="662" cy="526"/>
            </a:xfrm>
            <a:custGeom>
              <a:avLst/>
              <a:gdLst>
                <a:gd name="T0" fmla="*/ 221 w 277"/>
                <a:gd name="T1" fmla="*/ 56 h 221"/>
                <a:gd name="T2" fmla="*/ 221 w 277"/>
                <a:gd name="T3" fmla="*/ 110 h 221"/>
                <a:gd name="T4" fmla="*/ 221 w 277"/>
                <a:gd name="T5" fmla="*/ 111 h 221"/>
                <a:gd name="T6" fmla="*/ 111 w 277"/>
                <a:gd name="T7" fmla="*/ 111 h 221"/>
                <a:gd name="T8" fmla="*/ 111 w 277"/>
                <a:gd name="T9" fmla="*/ 56 h 221"/>
                <a:gd name="T10" fmla="*/ 57 w 277"/>
                <a:gd name="T11" fmla="*/ 56 h 221"/>
                <a:gd name="T12" fmla="*/ 57 w 277"/>
                <a:gd name="T13" fmla="*/ 45 h 221"/>
                <a:gd name="T14" fmla="*/ 57 w 277"/>
                <a:gd name="T15" fmla="*/ 0 h 221"/>
                <a:gd name="T16" fmla="*/ 2 w 277"/>
                <a:gd name="T17" fmla="*/ 0 h 221"/>
                <a:gd name="T18" fmla="*/ 3 w 277"/>
                <a:gd name="T19" fmla="*/ 190 h 221"/>
                <a:gd name="T20" fmla="*/ 24 w 277"/>
                <a:gd name="T21" fmla="*/ 215 h 221"/>
                <a:gd name="T22" fmla="*/ 56 w 277"/>
                <a:gd name="T23" fmla="*/ 221 h 221"/>
                <a:gd name="T24" fmla="*/ 222 w 277"/>
                <a:gd name="T25" fmla="*/ 221 h 221"/>
                <a:gd name="T26" fmla="*/ 254 w 277"/>
                <a:gd name="T27" fmla="*/ 215 h 221"/>
                <a:gd name="T28" fmla="*/ 271 w 277"/>
                <a:gd name="T29" fmla="*/ 200 h 221"/>
                <a:gd name="T30" fmla="*/ 277 w 277"/>
                <a:gd name="T31" fmla="*/ 177 h 221"/>
                <a:gd name="T32" fmla="*/ 277 w 277"/>
                <a:gd name="T33" fmla="*/ 56 h 221"/>
                <a:gd name="T34" fmla="*/ 221 w 277"/>
                <a:gd name="T35" fmla="*/ 56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221">
                  <a:moveTo>
                    <a:pt x="221" y="56"/>
                  </a:moveTo>
                  <a:cubicBezTo>
                    <a:pt x="221" y="110"/>
                    <a:pt x="221" y="110"/>
                    <a:pt x="221" y="110"/>
                  </a:cubicBezTo>
                  <a:cubicBezTo>
                    <a:pt x="221" y="111"/>
                    <a:pt x="221" y="111"/>
                    <a:pt x="221" y="111"/>
                  </a:cubicBezTo>
                  <a:cubicBezTo>
                    <a:pt x="111" y="111"/>
                    <a:pt x="111" y="111"/>
                    <a:pt x="111" y="111"/>
                  </a:cubicBezTo>
                  <a:cubicBezTo>
                    <a:pt x="111" y="56"/>
                    <a:pt x="111" y="56"/>
                    <a:pt x="111" y="56"/>
                  </a:cubicBezTo>
                  <a:cubicBezTo>
                    <a:pt x="92" y="56"/>
                    <a:pt x="76" y="56"/>
                    <a:pt x="57" y="56"/>
                  </a:cubicBezTo>
                  <a:cubicBezTo>
                    <a:pt x="57" y="52"/>
                    <a:pt x="57" y="48"/>
                    <a:pt x="57" y="45"/>
                  </a:cubicBezTo>
                  <a:cubicBezTo>
                    <a:pt x="57" y="30"/>
                    <a:pt x="57" y="16"/>
                    <a:pt x="57" y="0"/>
                  </a:cubicBezTo>
                  <a:cubicBezTo>
                    <a:pt x="37" y="0"/>
                    <a:pt x="19" y="0"/>
                    <a:pt x="2" y="0"/>
                  </a:cubicBezTo>
                  <a:cubicBezTo>
                    <a:pt x="2" y="0"/>
                    <a:pt x="0" y="181"/>
                    <a:pt x="3" y="190"/>
                  </a:cubicBezTo>
                  <a:cubicBezTo>
                    <a:pt x="6" y="201"/>
                    <a:pt x="14" y="209"/>
                    <a:pt x="24" y="215"/>
                  </a:cubicBezTo>
                  <a:cubicBezTo>
                    <a:pt x="34" y="220"/>
                    <a:pt x="45" y="221"/>
                    <a:pt x="56" y="221"/>
                  </a:cubicBezTo>
                  <a:cubicBezTo>
                    <a:pt x="56" y="221"/>
                    <a:pt x="222" y="221"/>
                    <a:pt x="222" y="221"/>
                  </a:cubicBezTo>
                  <a:cubicBezTo>
                    <a:pt x="233" y="221"/>
                    <a:pt x="244" y="219"/>
                    <a:pt x="254" y="215"/>
                  </a:cubicBezTo>
                  <a:cubicBezTo>
                    <a:pt x="261" y="211"/>
                    <a:pt x="267" y="206"/>
                    <a:pt x="271" y="200"/>
                  </a:cubicBezTo>
                  <a:cubicBezTo>
                    <a:pt x="276" y="193"/>
                    <a:pt x="277" y="186"/>
                    <a:pt x="277" y="177"/>
                  </a:cubicBezTo>
                  <a:cubicBezTo>
                    <a:pt x="276" y="172"/>
                    <a:pt x="277" y="56"/>
                    <a:pt x="277" y="56"/>
                  </a:cubicBezTo>
                  <a:lnTo>
                    <a:pt x="221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1" rIns="121920" bIns="60961" numCol="1" anchor="t" anchorCtr="0" compatLnSpc="1">
              <a:prstTxWarp prst="textNoShape">
                <a:avLst/>
              </a:prstTxWarp>
            </a:bodyPr>
            <a:lstStyle/>
            <a:p>
              <a:pPr defTabSz="1079990">
                <a:defRPr/>
              </a:pPr>
              <a:endParaRPr lang="en-US" sz="3200">
                <a:solidFill>
                  <a:srgbClr val="58585B"/>
                </a:solidFill>
                <a:latin typeface="CiscoSansTT ExtraLight"/>
                <a:ea typeface="ＭＳ Ｐゴシック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241" name="Text Placeholder 2">
            <a:extLst>
              <a:ext uri="{FF2B5EF4-FFF2-40B4-BE49-F238E27FC236}">
                <a16:creationId xmlns:a16="http://schemas.microsoft.com/office/drawing/2014/main" id="{DB013F2A-9974-F545-92FA-253CC7DAF144}"/>
              </a:ext>
            </a:extLst>
          </p:cNvPr>
          <p:cNvSpPr txBox="1">
            <a:spLocks/>
          </p:cNvSpPr>
          <p:nvPr/>
        </p:nvSpPr>
        <p:spPr>
          <a:xfrm>
            <a:off x="4643235" y="2466674"/>
            <a:ext cx="1647168" cy="324788"/>
          </a:xfrm>
          <a:prstGeom prst="rect">
            <a:avLst/>
          </a:prstGeom>
          <a:noFill/>
        </p:spPr>
        <p:txBody>
          <a:bodyPr anchor="t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616520">
              <a:buClr>
                <a:srgbClr val="58585B"/>
              </a:buClr>
              <a:buNone/>
              <a:defRPr/>
            </a:pPr>
            <a:r>
              <a:rPr lang="en-US" sz="1467" b="1">
                <a:solidFill>
                  <a:srgbClr val="FFFFFF"/>
                </a:solidFill>
                <a:latin typeface="CiscoSansTT ExtraLight"/>
                <a:cs typeface="Arial" panose="020B0604020202020204" pitchFamily="34" charset="0"/>
              </a:rPr>
              <a:t>IOS-XR</a:t>
            </a:r>
            <a:r>
              <a:rPr lang="en-US" sz="1400" b="1">
                <a:solidFill>
                  <a:srgbClr val="FFFFFF"/>
                </a:solidFill>
                <a:latin typeface="CiscoSansTT ExtraLight"/>
                <a:cs typeface="Arial" panose="020B0604020202020204" pitchFamily="34" charset="0"/>
              </a:rPr>
              <a:t> </a:t>
            </a:r>
            <a:br>
              <a:rPr lang="en-US" sz="1400" b="1">
                <a:solidFill>
                  <a:srgbClr val="FFFFFF"/>
                </a:solidFill>
                <a:latin typeface="CiscoSansTT ExtraLight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FFFFFF"/>
                </a:solidFill>
                <a:latin typeface="CiscoSansTT ExtraLight"/>
                <a:cs typeface="Arial" panose="020B0604020202020204" pitchFamily="34" charset="0"/>
              </a:rPr>
              <a:t>as an App</a:t>
            </a: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25E49691-FB13-3041-BE65-19430A0B6CDC}"/>
              </a:ext>
            </a:extLst>
          </p:cNvPr>
          <p:cNvSpPr/>
          <p:nvPr/>
        </p:nvSpPr>
        <p:spPr>
          <a:xfrm>
            <a:off x="6293226" y="1858784"/>
            <a:ext cx="608711" cy="64505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endParaRPr lang="en-US" sz="3200">
              <a:solidFill>
                <a:srgbClr val="005073"/>
              </a:solidFill>
              <a:latin typeface="CiscoSansTT ExtraLight"/>
            </a:endParaRPr>
          </a:p>
        </p:txBody>
      </p:sp>
      <p:sp>
        <p:nvSpPr>
          <p:cNvPr id="243" name="Freeform 6">
            <a:extLst>
              <a:ext uri="{FF2B5EF4-FFF2-40B4-BE49-F238E27FC236}">
                <a16:creationId xmlns:a16="http://schemas.microsoft.com/office/drawing/2014/main" id="{D1FADE66-0E82-4748-8B64-B03B70A76BB0}"/>
              </a:ext>
            </a:extLst>
          </p:cNvPr>
          <p:cNvSpPr>
            <a:spLocks/>
          </p:cNvSpPr>
          <p:nvPr/>
        </p:nvSpPr>
        <p:spPr bwMode="auto">
          <a:xfrm flipV="1">
            <a:off x="6394617" y="2012960"/>
            <a:ext cx="114399" cy="260417"/>
          </a:xfrm>
          <a:custGeom>
            <a:avLst/>
            <a:gdLst>
              <a:gd name="T0" fmla="*/ 0 w 53"/>
              <a:gd name="T1" fmla="*/ 0 h 52"/>
              <a:gd name="T2" fmla="*/ 53 w 53"/>
              <a:gd name="T3" fmla="*/ 0 h 52"/>
              <a:gd name="T4" fmla="*/ 53 w 53"/>
              <a:gd name="T5" fmla="*/ 52 h 52"/>
              <a:gd name="T6" fmla="*/ 0 w 53"/>
              <a:gd name="T7" fmla="*/ 52 h 52"/>
              <a:gd name="T8" fmla="*/ 0 w 53"/>
              <a:gd name="T9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52">
                <a:moveTo>
                  <a:pt x="0" y="0"/>
                </a:moveTo>
                <a:cubicBezTo>
                  <a:pt x="18" y="0"/>
                  <a:pt x="35" y="0"/>
                  <a:pt x="53" y="0"/>
                </a:cubicBezTo>
                <a:cubicBezTo>
                  <a:pt x="53" y="17"/>
                  <a:pt x="53" y="34"/>
                  <a:pt x="53" y="52"/>
                </a:cubicBezTo>
                <a:cubicBezTo>
                  <a:pt x="35" y="52"/>
                  <a:pt x="18" y="52"/>
                  <a:pt x="0" y="52"/>
                </a:cubicBezTo>
                <a:cubicBezTo>
                  <a:pt x="0" y="34"/>
                  <a:pt x="0" y="18"/>
                  <a:pt x="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920" tIns="60961" rIns="121920" bIns="60961" numCol="1" anchor="t" anchorCtr="0" compatLnSpc="1">
            <a:prstTxWarp prst="textNoShape">
              <a:avLst/>
            </a:prstTxWarp>
          </a:bodyPr>
          <a:lstStyle/>
          <a:p>
            <a:pPr defTabSz="1079990">
              <a:defRPr/>
            </a:pPr>
            <a:endParaRPr lang="en-US" sz="3200">
              <a:solidFill>
                <a:srgbClr val="58585B"/>
              </a:solidFill>
              <a:latin typeface="CiscoSansTT ExtraLight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44" name="Freeform 6">
            <a:extLst>
              <a:ext uri="{FF2B5EF4-FFF2-40B4-BE49-F238E27FC236}">
                <a16:creationId xmlns:a16="http://schemas.microsoft.com/office/drawing/2014/main" id="{97787BD4-E59A-A54D-B89F-45500341101A}"/>
              </a:ext>
            </a:extLst>
          </p:cNvPr>
          <p:cNvSpPr>
            <a:spLocks/>
          </p:cNvSpPr>
          <p:nvPr/>
        </p:nvSpPr>
        <p:spPr bwMode="auto">
          <a:xfrm flipV="1">
            <a:off x="6547177" y="2098227"/>
            <a:ext cx="100800" cy="148767"/>
          </a:xfrm>
          <a:custGeom>
            <a:avLst/>
            <a:gdLst>
              <a:gd name="T0" fmla="*/ 0 w 53"/>
              <a:gd name="T1" fmla="*/ 0 h 52"/>
              <a:gd name="T2" fmla="*/ 53 w 53"/>
              <a:gd name="T3" fmla="*/ 0 h 52"/>
              <a:gd name="T4" fmla="*/ 53 w 53"/>
              <a:gd name="T5" fmla="*/ 52 h 52"/>
              <a:gd name="T6" fmla="*/ 0 w 53"/>
              <a:gd name="T7" fmla="*/ 52 h 52"/>
              <a:gd name="T8" fmla="*/ 0 w 53"/>
              <a:gd name="T9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52">
                <a:moveTo>
                  <a:pt x="0" y="0"/>
                </a:moveTo>
                <a:cubicBezTo>
                  <a:pt x="18" y="0"/>
                  <a:pt x="35" y="0"/>
                  <a:pt x="53" y="0"/>
                </a:cubicBezTo>
                <a:cubicBezTo>
                  <a:pt x="53" y="17"/>
                  <a:pt x="53" y="34"/>
                  <a:pt x="53" y="52"/>
                </a:cubicBezTo>
                <a:cubicBezTo>
                  <a:pt x="35" y="52"/>
                  <a:pt x="18" y="52"/>
                  <a:pt x="0" y="52"/>
                </a:cubicBezTo>
                <a:cubicBezTo>
                  <a:pt x="0" y="34"/>
                  <a:pt x="0" y="18"/>
                  <a:pt x="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920" tIns="60961" rIns="121920" bIns="60961" numCol="1" anchor="t" anchorCtr="0" compatLnSpc="1">
            <a:prstTxWarp prst="textNoShape">
              <a:avLst/>
            </a:prstTxWarp>
          </a:bodyPr>
          <a:lstStyle/>
          <a:p>
            <a:pPr defTabSz="1079990">
              <a:defRPr/>
            </a:pPr>
            <a:endParaRPr lang="en-US" sz="3200">
              <a:solidFill>
                <a:srgbClr val="58585B"/>
              </a:solidFill>
              <a:latin typeface="CiscoSansTT ExtraLight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45" name="Freeform 6">
            <a:extLst>
              <a:ext uri="{FF2B5EF4-FFF2-40B4-BE49-F238E27FC236}">
                <a16:creationId xmlns:a16="http://schemas.microsoft.com/office/drawing/2014/main" id="{2D1B506F-6837-7045-8BB8-617E752E6E6A}"/>
              </a:ext>
            </a:extLst>
          </p:cNvPr>
          <p:cNvSpPr>
            <a:spLocks/>
          </p:cNvSpPr>
          <p:nvPr/>
        </p:nvSpPr>
        <p:spPr bwMode="auto">
          <a:xfrm flipV="1">
            <a:off x="6713829" y="2125341"/>
            <a:ext cx="104179" cy="70744"/>
          </a:xfrm>
          <a:custGeom>
            <a:avLst/>
            <a:gdLst>
              <a:gd name="T0" fmla="*/ 0 w 53"/>
              <a:gd name="T1" fmla="*/ 0 h 52"/>
              <a:gd name="T2" fmla="*/ 53 w 53"/>
              <a:gd name="T3" fmla="*/ 0 h 52"/>
              <a:gd name="T4" fmla="*/ 53 w 53"/>
              <a:gd name="T5" fmla="*/ 52 h 52"/>
              <a:gd name="T6" fmla="*/ 0 w 53"/>
              <a:gd name="T7" fmla="*/ 52 h 52"/>
              <a:gd name="T8" fmla="*/ 0 w 53"/>
              <a:gd name="T9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" h="52">
                <a:moveTo>
                  <a:pt x="0" y="0"/>
                </a:moveTo>
                <a:cubicBezTo>
                  <a:pt x="18" y="0"/>
                  <a:pt x="35" y="0"/>
                  <a:pt x="53" y="0"/>
                </a:cubicBezTo>
                <a:cubicBezTo>
                  <a:pt x="53" y="17"/>
                  <a:pt x="53" y="34"/>
                  <a:pt x="53" y="52"/>
                </a:cubicBezTo>
                <a:cubicBezTo>
                  <a:pt x="35" y="52"/>
                  <a:pt x="18" y="52"/>
                  <a:pt x="0" y="52"/>
                </a:cubicBezTo>
                <a:cubicBezTo>
                  <a:pt x="0" y="34"/>
                  <a:pt x="0" y="18"/>
                  <a:pt x="0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vert="horz" wrap="square" lIns="121920" tIns="60961" rIns="121920" bIns="60961" numCol="1" anchor="t" anchorCtr="0" compatLnSpc="1">
            <a:prstTxWarp prst="textNoShape">
              <a:avLst/>
            </a:prstTxWarp>
          </a:bodyPr>
          <a:lstStyle/>
          <a:p>
            <a:pPr defTabSz="1079990">
              <a:defRPr/>
            </a:pPr>
            <a:endParaRPr lang="en-US" sz="3200">
              <a:solidFill>
                <a:srgbClr val="58585B"/>
              </a:solidFill>
              <a:latin typeface="CiscoSansTT ExtraLight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246" name="Text Placeholder 2">
            <a:extLst>
              <a:ext uri="{FF2B5EF4-FFF2-40B4-BE49-F238E27FC236}">
                <a16:creationId xmlns:a16="http://schemas.microsoft.com/office/drawing/2014/main" id="{7B24C0DE-26D4-4A47-AC36-EF7D4C8C1D02}"/>
              </a:ext>
            </a:extLst>
          </p:cNvPr>
          <p:cNvSpPr txBox="1">
            <a:spLocks/>
          </p:cNvSpPr>
          <p:nvPr/>
        </p:nvSpPr>
        <p:spPr>
          <a:xfrm>
            <a:off x="5884683" y="2463055"/>
            <a:ext cx="1782672" cy="443591"/>
          </a:xfrm>
          <a:prstGeom prst="rect">
            <a:avLst/>
          </a:prstGeom>
          <a:noFill/>
        </p:spPr>
        <p:txBody>
          <a:bodyPr anchor="t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616520">
              <a:buClr>
                <a:srgbClr val="58585B"/>
              </a:buClr>
              <a:buNone/>
              <a:defRPr/>
            </a:pPr>
            <a:r>
              <a:rPr lang="en-US" sz="1400" b="1">
                <a:solidFill>
                  <a:srgbClr val="FFFFFF"/>
                </a:solidFill>
                <a:latin typeface="CiscoSansTT ExtraLight"/>
                <a:cs typeface="Arial" panose="020B0604020202020204" pitchFamily="34" charset="0"/>
              </a:rPr>
              <a:t>Common across </a:t>
            </a:r>
            <a:br>
              <a:rPr lang="en-US" sz="1400" b="1">
                <a:solidFill>
                  <a:srgbClr val="FFFFFF"/>
                </a:solidFill>
                <a:latin typeface="CiscoSansTT ExtraLight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FFFFFF"/>
                </a:solidFill>
                <a:latin typeface="CiscoSansTT ExtraLight"/>
                <a:cs typeface="Arial" panose="020B0604020202020204" pitchFamily="34" charset="0"/>
              </a:rPr>
              <a:t>form factors</a:t>
            </a: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43827746-C418-3A48-A0FB-D50838C40801}"/>
              </a:ext>
            </a:extLst>
          </p:cNvPr>
          <p:cNvGrpSpPr/>
          <p:nvPr/>
        </p:nvGrpSpPr>
        <p:grpSpPr>
          <a:xfrm>
            <a:off x="7248276" y="2989956"/>
            <a:ext cx="654057" cy="638125"/>
            <a:chOff x="2124058" y="2958550"/>
            <a:chExt cx="872120" cy="872120"/>
          </a:xfrm>
        </p:grpSpPr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B67A10D4-10B6-D144-BC2F-4724DB598E99}"/>
                </a:ext>
              </a:extLst>
            </p:cNvPr>
            <p:cNvSpPr/>
            <p:nvPr/>
          </p:nvSpPr>
          <p:spPr>
            <a:xfrm>
              <a:off x="2124058" y="2958550"/>
              <a:ext cx="872120" cy="8721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08">
                <a:defRPr/>
              </a:pPr>
              <a:endParaRPr lang="en-US" sz="3200">
                <a:solidFill>
                  <a:srgbClr val="005073"/>
                </a:solidFill>
                <a:latin typeface="CiscoSansTT ExtraLight"/>
              </a:endParaRPr>
            </a:p>
          </p:txBody>
        </p: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73C20B6C-907E-E94D-B88B-23EFE4EBA037}"/>
                </a:ext>
              </a:extLst>
            </p:cNvPr>
            <p:cNvGrpSpPr/>
            <p:nvPr/>
          </p:nvGrpSpPr>
          <p:grpSpPr>
            <a:xfrm>
              <a:off x="2234541" y="3117968"/>
              <a:ext cx="677373" cy="459302"/>
              <a:chOff x="2234541" y="3117968"/>
              <a:chExt cx="677373" cy="459302"/>
            </a:xfrm>
          </p:grpSpPr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E22FB3E8-C9AC-8447-A977-CFD95CA8ADD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4980000" flipH="1">
                <a:off x="2213273" y="3139236"/>
                <a:ext cx="435246" cy="392710"/>
                <a:chOff x="4929188" y="1177925"/>
                <a:chExt cx="694822" cy="687387"/>
              </a:xfrm>
            </p:grpSpPr>
            <p:sp>
              <p:nvSpPr>
                <p:cNvPr id="257" name="Freeform 123">
                  <a:extLst>
                    <a:ext uri="{FF2B5EF4-FFF2-40B4-BE49-F238E27FC236}">
                      <a16:creationId xmlns:a16="http://schemas.microsoft.com/office/drawing/2014/main" id="{42674F2B-E9F8-B247-B07B-ECC6AAE9A9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29188" y="1185862"/>
                  <a:ext cx="687388" cy="679450"/>
                </a:xfrm>
                <a:custGeom>
                  <a:avLst/>
                  <a:gdLst>
                    <a:gd name="T0" fmla="*/ 266 w 393"/>
                    <a:gd name="T1" fmla="*/ 7 h 388"/>
                    <a:gd name="T2" fmla="*/ 219 w 393"/>
                    <a:gd name="T3" fmla="*/ 23 h 388"/>
                    <a:gd name="T4" fmla="*/ 61 w 393"/>
                    <a:gd name="T5" fmla="*/ 153 h 388"/>
                    <a:gd name="T6" fmla="*/ 0 w 393"/>
                    <a:gd name="T7" fmla="*/ 353 h 388"/>
                    <a:gd name="T8" fmla="*/ 36 w 393"/>
                    <a:gd name="T9" fmla="*/ 388 h 388"/>
                    <a:gd name="T10" fmla="*/ 71 w 393"/>
                    <a:gd name="T11" fmla="*/ 353 h 388"/>
                    <a:gd name="T12" fmla="*/ 94 w 393"/>
                    <a:gd name="T13" fmla="*/ 241 h 388"/>
                    <a:gd name="T14" fmla="*/ 198 w 393"/>
                    <a:gd name="T15" fmla="*/ 115 h 388"/>
                    <a:gd name="T16" fmla="*/ 279 w 393"/>
                    <a:gd name="T17" fmla="*/ 77 h 388"/>
                    <a:gd name="T18" fmla="*/ 308 w 393"/>
                    <a:gd name="T19" fmla="*/ 38 h 388"/>
                    <a:gd name="T20" fmla="*/ 266 w 393"/>
                    <a:gd name="T21" fmla="*/ 7 h 388"/>
                    <a:gd name="T22" fmla="*/ 375 w 393"/>
                    <a:gd name="T23" fmla="*/ 0 h 388"/>
                    <a:gd name="T24" fmla="*/ 378 w 393"/>
                    <a:gd name="T25" fmla="*/ 2 h 388"/>
                    <a:gd name="T26" fmla="*/ 378 w 393"/>
                    <a:gd name="T27" fmla="*/ 2 h 388"/>
                    <a:gd name="T28" fmla="*/ 392 w 393"/>
                    <a:gd name="T29" fmla="*/ 31 h 388"/>
                    <a:gd name="T30" fmla="*/ 386 w 393"/>
                    <a:gd name="T31" fmla="*/ 52 h 388"/>
                    <a:gd name="T32" fmla="*/ 386 w 393"/>
                    <a:gd name="T33" fmla="*/ 52 h 388"/>
                    <a:gd name="T34" fmla="*/ 382 w 393"/>
                    <a:gd name="T35" fmla="*/ 56 h 388"/>
                    <a:gd name="T36" fmla="*/ 393 w 393"/>
                    <a:gd name="T37" fmla="*/ 31 h 388"/>
                    <a:gd name="T38" fmla="*/ 375 w 393"/>
                    <a:gd name="T39" fmla="*/ 0 h 3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93" h="388">
                      <a:moveTo>
                        <a:pt x="266" y="7"/>
                      </a:moveTo>
                      <a:cubicBezTo>
                        <a:pt x="250" y="12"/>
                        <a:pt x="234" y="17"/>
                        <a:pt x="219" y="23"/>
                      </a:cubicBezTo>
                      <a:cubicBezTo>
                        <a:pt x="154" y="51"/>
                        <a:pt x="100" y="96"/>
                        <a:pt x="61" y="153"/>
                      </a:cubicBezTo>
                      <a:cubicBezTo>
                        <a:pt x="23" y="210"/>
                        <a:pt x="0" y="279"/>
                        <a:pt x="0" y="353"/>
                      </a:cubicBezTo>
                      <a:cubicBezTo>
                        <a:pt x="0" y="372"/>
                        <a:pt x="16" y="388"/>
                        <a:pt x="36" y="388"/>
                      </a:cubicBezTo>
                      <a:cubicBezTo>
                        <a:pt x="55" y="388"/>
                        <a:pt x="71" y="372"/>
                        <a:pt x="71" y="353"/>
                      </a:cubicBezTo>
                      <a:cubicBezTo>
                        <a:pt x="71" y="313"/>
                        <a:pt x="79" y="275"/>
                        <a:pt x="94" y="241"/>
                      </a:cubicBezTo>
                      <a:cubicBezTo>
                        <a:pt x="115" y="190"/>
                        <a:pt x="152" y="146"/>
                        <a:pt x="198" y="115"/>
                      </a:cubicBezTo>
                      <a:cubicBezTo>
                        <a:pt x="222" y="98"/>
                        <a:pt x="250" y="85"/>
                        <a:pt x="279" y="77"/>
                      </a:cubicBezTo>
                      <a:cubicBezTo>
                        <a:pt x="308" y="38"/>
                        <a:pt x="308" y="38"/>
                        <a:pt x="308" y="38"/>
                      </a:cubicBezTo>
                      <a:cubicBezTo>
                        <a:pt x="266" y="7"/>
                        <a:pt x="266" y="7"/>
                        <a:pt x="266" y="7"/>
                      </a:cubicBezTo>
                      <a:moveTo>
                        <a:pt x="375" y="0"/>
                      </a:moveTo>
                      <a:cubicBezTo>
                        <a:pt x="378" y="2"/>
                        <a:pt x="378" y="2"/>
                        <a:pt x="378" y="2"/>
                      </a:cubicBezTo>
                      <a:cubicBezTo>
                        <a:pt x="378" y="2"/>
                        <a:pt x="378" y="2"/>
                        <a:pt x="378" y="2"/>
                      </a:cubicBezTo>
                      <a:cubicBezTo>
                        <a:pt x="388" y="9"/>
                        <a:pt x="393" y="20"/>
                        <a:pt x="392" y="31"/>
                      </a:cubicBezTo>
                      <a:cubicBezTo>
                        <a:pt x="392" y="38"/>
                        <a:pt x="390" y="45"/>
                        <a:pt x="386" y="52"/>
                      </a:cubicBezTo>
                      <a:cubicBezTo>
                        <a:pt x="386" y="52"/>
                        <a:pt x="386" y="52"/>
                        <a:pt x="386" y="52"/>
                      </a:cubicBezTo>
                      <a:cubicBezTo>
                        <a:pt x="382" y="56"/>
                        <a:pt x="382" y="56"/>
                        <a:pt x="382" y="56"/>
                      </a:cubicBezTo>
                      <a:cubicBezTo>
                        <a:pt x="389" y="50"/>
                        <a:pt x="393" y="41"/>
                        <a:pt x="393" y="31"/>
                      </a:cubicBezTo>
                      <a:cubicBezTo>
                        <a:pt x="393" y="17"/>
                        <a:pt x="386" y="6"/>
                        <a:pt x="375" y="0"/>
                      </a:cubicBezTo>
                    </a:path>
                  </a:pathLst>
                </a:custGeom>
                <a:solidFill>
                  <a:schemeClr val="accent5"/>
                </a:solidFill>
                <a:ln w="12700">
                  <a:solidFill>
                    <a:schemeClr val="accent5"/>
                  </a:solidFill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258" name="Freeform 125">
                  <a:extLst>
                    <a:ext uri="{FF2B5EF4-FFF2-40B4-BE49-F238E27FC236}">
                      <a16:creationId xmlns:a16="http://schemas.microsoft.com/office/drawing/2014/main" id="{8678B617-2875-F74E-9967-AD5606DE9A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94325" y="1177925"/>
                  <a:ext cx="196850" cy="74612"/>
                </a:xfrm>
                <a:custGeom>
                  <a:avLst/>
                  <a:gdLst>
                    <a:gd name="T0" fmla="*/ 94 w 112"/>
                    <a:gd name="T1" fmla="*/ 0 h 43"/>
                    <a:gd name="T2" fmla="*/ 112 w 112"/>
                    <a:gd name="T3" fmla="*/ 7 h 43"/>
                    <a:gd name="T4" fmla="*/ 109 w 112"/>
                    <a:gd name="T5" fmla="*/ 5 h 43"/>
                    <a:gd name="T6" fmla="*/ 94 w 112"/>
                    <a:gd name="T7" fmla="*/ 0 h 43"/>
                    <a:gd name="T8" fmla="*/ 89 w 112"/>
                    <a:gd name="T9" fmla="*/ 0 h 43"/>
                    <a:gd name="T10" fmla="*/ 0 w 112"/>
                    <a:gd name="T11" fmla="*/ 12 h 43"/>
                    <a:gd name="T12" fmla="*/ 42 w 112"/>
                    <a:gd name="T13" fmla="*/ 43 h 43"/>
                    <a:gd name="T14" fmla="*/ 63 w 112"/>
                    <a:gd name="T15" fmla="*/ 15 h 43"/>
                    <a:gd name="T16" fmla="*/ 89 w 112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2" h="43">
                      <a:moveTo>
                        <a:pt x="94" y="0"/>
                      </a:moveTo>
                      <a:cubicBezTo>
                        <a:pt x="100" y="1"/>
                        <a:pt x="106" y="3"/>
                        <a:pt x="112" y="7"/>
                      </a:cubicBezTo>
                      <a:cubicBezTo>
                        <a:pt x="109" y="5"/>
                        <a:pt x="109" y="5"/>
                        <a:pt x="109" y="5"/>
                      </a:cubicBezTo>
                      <a:cubicBezTo>
                        <a:pt x="104" y="2"/>
                        <a:pt x="99" y="1"/>
                        <a:pt x="94" y="0"/>
                      </a:cubicBezTo>
                      <a:moveTo>
                        <a:pt x="89" y="0"/>
                      </a:moveTo>
                      <a:cubicBezTo>
                        <a:pt x="58" y="1"/>
                        <a:pt x="28" y="5"/>
                        <a:pt x="0" y="12"/>
                      </a:cubicBezTo>
                      <a:cubicBezTo>
                        <a:pt x="42" y="43"/>
                        <a:pt x="42" y="43"/>
                        <a:pt x="42" y="43"/>
                      </a:cubicBezTo>
                      <a:cubicBezTo>
                        <a:pt x="63" y="15"/>
                        <a:pt x="63" y="15"/>
                        <a:pt x="63" y="15"/>
                      </a:cubicBezTo>
                      <a:cubicBezTo>
                        <a:pt x="69" y="6"/>
                        <a:pt x="79" y="1"/>
                        <a:pt x="89" y="0"/>
                      </a:cubicBezTo>
                    </a:path>
                  </a:pathLst>
                </a:custGeom>
                <a:solidFill>
                  <a:srgbClr val="F77303"/>
                </a:solidFill>
                <a:ln w="12700">
                  <a:solidFill>
                    <a:srgbClr val="F77303"/>
                  </a:solidFill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259" name="Freeform 127">
                  <a:extLst>
                    <a:ext uri="{FF2B5EF4-FFF2-40B4-BE49-F238E27FC236}">
                      <a16:creationId xmlns:a16="http://schemas.microsoft.com/office/drawing/2014/main" id="{D171422A-39AA-6640-A148-6D01F90DAB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8138" y="1252537"/>
                  <a:ext cx="187325" cy="68262"/>
                </a:xfrm>
                <a:custGeom>
                  <a:avLst/>
                  <a:gdLst>
                    <a:gd name="T0" fmla="*/ 29 w 107"/>
                    <a:gd name="T1" fmla="*/ 0 h 39"/>
                    <a:gd name="T2" fmla="*/ 0 w 107"/>
                    <a:gd name="T3" fmla="*/ 39 h 39"/>
                    <a:gd name="T4" fmla="*/ 79 w 107"/>
                    <a:gd name="T5" fmla="*/ 28 h 39"/>
                    <a:gd name="T6" fmla="*/ 103 w 107"/>
                    <a:gd name="T7" fmla="*/ 18 h 39"/>
                    <a:gd name="T8" fmla="*/ 107 w 107"/>
                    <a:gd name="T9" fmla="*/ 14 h 39"/>
                    <a:gd name="T10" fmla="*/ 78 w 107"/>
                    <a:gd name="T11" fmla="*/ 28 h 39"/>
                    <a:gd name="T12" fmla="*/ 57 w 107"/>
                    <a:gd name="T13" fmla="*/ 21 h 39"/>
                    <a:gd name="T14" fmla="*/ 29 w 107"/>
                    <a:gd name="T15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7" h="39">
                      <a:moveTo>
                        <a:pt x="29" y="0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25" y="32"/>
                        <a:pt x="52" y="28"/>
                        <a:pt x="79" y="28"/>
                      </a:cubicBezTo>
                      <a:cubicBezTo>
                        <a:pt x="88" y="28"/>
                        <a:pt x="97" y="24"/>
                        <a:pt x="103" y="18"/>
                      </a:cubicBezTo>
                      <a:cubicBezTo>
                        <a:pt x="107" y="14"/>
                        <a:pt x="107" y="14"/>
                        <a:pt x="107" y="14"/>
                      </a:cubicBezTo>
                      <a:cubicBezTo>
                        <a:pt x="100" y="23"/>
                        <a:pt x="89" y="28"/>
                        <a:pt x="78" y="28"/>
                      </a:cubicBezTo>
                      <a:cubicBezTo>
                        <a:pt x="71" y="28"/>
                        <a:pt x="64" y="26"/>
                        <a:pt x="57" y="21"/>
                      </a:cubicBezTo>
                      <a:cubicBezTo>
                        <a:pt x="29" y="0"/>
                        <a:pt x="29" y="0"/>
                        <a:pt x="29" y="0"/>
                      </a:cubicBezTo>
                    </a:path>
                  </a:pathLst>
                </a:custGeom>
                <a:solidFill>
                  <a:srgbClr val="F77303"/>
                </a:solidFill>
                <a:ln w="12700">
                  <a:solidFill>
                    <a:srgbClr val="F77303"/>
                  </a:solidFill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260" name="Freeform 128">
                  <a:extLst>
                    <a:ext uri="{FF2B5EF4-FFF2-40B4-BE49-F238E27FC236}">
                      <a16:creationId xmlns:a16="http://schemas.microsoft.com/office/drawing/2014/main" id="{4E911044-77F9-844C-A9D2-157386A9E0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9900" y="1177925"/>
                  <a:ext cx="9525" cy="0"/>
                </a:xfrm>
                <a:custGeom>
                  <a:avLst/>
                  <a:gdLst>
                    <a:gd name="T0" fmla="*/ 2 w 5"/>
                    <a:gd name="T1" fmla="*/ 0 w 5"/>
                    <a:gd name="T2" fmla="*/ 3 w 5"/>
                    <a:gd name="T3" fmla="*/ 5 w 5"/>
                    <a:gd name="T4" fmla="*/ 2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5">
                      <a:moveTo>
                        <a:pt x="2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4" y="0"/>
                        <a:pt x="3" y="0"/>
                        <a:pt x="2" y="0"/>
                      </a:cubicBezTo>
                    </a:path>
                  </a:pathLst>
                </a:custGeom>
                <a:solidFill>
                  <a:srgbClr val="F7730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261" name="Freeform 129">
                  <a:extLst>
                    <a:ext uri="{FF2B5EF4-FFF2-40B4-BE49-F238E27FC236}">
                      <a16:creationId xmlns:a16="http://schemas.microsoft.com/office/drawing/2014/main" id="{CAD6B202-AD9E-AD41-8DC9-5A613D43B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6372" y="1177925"/>
                  <a:ext cx="147638" cy="123825"/>
                </a:xfrm>
                <a:custGeom>
                  <a:avLst/>
                  <a:gdLst>
                    <a:gd name="T0" fmla="*/ 50 w 85"/>
                    <a:gd name="T1" fmla="*/ 0 h 71"/>
                    <a:gd name="T2" fmla="*/ 47 w 85"/>
                    <a:gd name="T3" fmla="*/ 0 h 71"/>
                    <a:gd name="T4" fmla="*/ 21 w 85"/>
                    <a:gd name="T5" fmla="*/ 15 h 71"/>
                    <a:gd name="T6" fmla="*/ 0 w 85"/>
                    <a:gd name="T7" fmla="*/ 43 h 71"/>
                    <a:gd name="T8" fmla="*/ 28 w 85"/>
                    <a:gd name="T9" fmla="*/ 64 h 71"/>
                    <a:gd name="T10" fmla="*/ 49 w 85"/>
                    <a:gd name="T11" fmla="*/ 71 h 71"/>
                    <a:gd name="T12" fmla="*/ 78 w 85"/>
                    <a:gd name="T13" fmla="*/ 57 h 71"/>
                    <a:gd name="T14" fmla="*/ 78 w 85"/>
                    <a:gd name="T15" fmla="*/ 57 h 71"/>
                    <a:gd name="T16" fmla="*/ 84 w 85"/>
                    <a:gd name="T17" fmla="*/ 36 h 71"/>
                    <a:gd name="T18" fmla="*/ 70 w 85"/>
                    <a:gd name="T19" fmla="*/ 7 h 71"/>
                    <a:gd name="T20" fmla="*/ 70 w 85"/>
                    <a:gd name="T21" fmla="*/ 7 h 71"/>
                    <a:gd name="T22" fmla="*/ 52 w 85"/>
                    <a:gd name="T23" fmla="*/ 0 h 71"/>
                    <a:gd name="T24" fmla="*/ 50 w 85"/>
                    <a:gd name="T25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5" h="71">
                      <a:moveTo>
                        <a:pt x="50" y="0"/>
                      </a:moveTo>
                      <a:cubicBezTo>
                        <a:pt x="49" y="0"/>
                        <a:pt x="48" y="0"/>
                        <a:pt x="47" y="0"/>
                      </a:cubicBezTo>
                      <a:cubicBezTo>
                        <a:pt x="37" y="1"/>
                        <a:pt x="27" y="6"/>
                        <a:pt x="21" y="15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28" y="64"/>
                        <a:pt x="28" y="64"/>
                        <a:pt x="28" y="64"/>
                      </a:cubicBezTo>
                      <a:cubicBezTo>
                        <a:pt x="35" y="69"/>
                        <a:pt x="42" y="71"/>
                        <a:pt x="49" y="71"/>
                      </a:cubicBezTo>
                      <a:cubicBezTo>
                        <a:pt x="60" y="71"/>
                        <a:pt x="71" y="66"/>
                        <a:pt x="78" y="57"/>
                      </a:cubicBezTo>
                      <a:cubicBezTo>
                        <a:pt x="78" y="57"/>
                        <a:pt x="78" y="57"/>
                        <a:pt x="78" y="57"/>
                      </a:cubicBezTo>
                      <a:cubicBezTo>
                        <a:pt x="82" y="50"/>
                        <a:pt x="84" y="43"/>
                        <a:pt x="84" y="36"/>
                      </a:cubicBezTo>
                      <a:cubicBezTo>
                        <a:pt x="85" y="25"/>
                        <a:pt x="80" y="14"/>
                        <a:pt x="70" y="7"/>
                      </a:cubicBezTo>
                      <a:cubicBezTo>
                        <a:pt x="70" y="7"/>
                        <a:pt x="70" y="7"/>
                        <a:pt x="70" y="7"/>
                      </a:cubicBezTo>
                      <a:cubicBezTo>
                        <a:pt x="64" y="3"/>
                        <a:pt x="58" y="1"/>
                        <a:pt x="52" y="0"/>
                      </a:cubicBezTo>
                      <a:cubicBezTo>
                        <a:pt x="51" y="0"/>
                        <a:pt x="50" y="0"/>
                        <a:pt x="50" y="0"/>
                      </a:cubicBezTo>
                    </a:path>
                  </a:pathLst>
                </a:custGeom>
                <a:solidFill>
                  <a:srgbClr val="F34D00"/>
                </a:solidFill>
                <a:ln w="12700">
                  <a:solidFill>
                    <a:srgbClr val="F34D00"/>
                  </a:solidFill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DD10C6FC-97DE-C742-9BFA-C9FEFA3550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800000">
                <a:off x="2477676" y="3143031"/>
                <a:ext cx="452564" cy="415913"/>
                <a:chOff x="4926377" y="1181101"/>
                <a:chExt cx="697633" cy="702977"/>
              </a:xfrm>
            </p:grpSpPr>
            <p:sp>
              <p:nvSpPr>
                <p:cNvPr id="252" name="Freeform 121">
                  <a:extLst>
                    <a:ext uri="{FF2B5EF4-FFF2-40B4-BE49-F238E27FC236}">
                      <a16:creationId xmlns:a16="http://schemas.microsoft.com/office/drawing/2014/main" id="{21603A98-3DD8-A340-8999-92EA4888B6E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26377" y="1203040"/>
                  <a:ext cx="687388" cy="681038"/>
                </a:xfrm>
                <a:custGeom>
                  <a:avLst/>
                  <a:gdLst>
                    <a:gd name="T0" fmla="*/ 266 w 393"/>
                    <a:gd name="T1" fmla="*/ 8 h 389"/>
                    <a:gd name="T2" fmla="*/ 219 w 393"/>
                    <a:gd name="T3" fmla="*/ 24 h 389"/>
                    <a:gd name="T4" fmla="*/ 61 w 393"/>
                    <a:gd name="T5" fmla="*/ 154 h 389"/>
                    <a:gd name="T6" fmla="*/ 0 w 393"/>
                    <a:gd name="T7" fmla="*/ 354 h 389"/>
                    <a:gd name="T8" fmla="*/ 36 w 393"/>
                    <a:gd name="T9" fmla="*/ 389 h 389"/>
                    <a:gd name="T10" fmla="*/ 71 w 393"/>
                    <a:gd name="T11" fmla="*/ 354 h 389"/>
                    <a:gd name="T12" fmla="*/ 94 w 393"/>
                    <a:gd name="T13" fmla="*/ 242 h 389"/>
                    <a:gd name="T14" fmla="*/ 198 w 393"/>
                    <a:gd name="T15" fmla="*/ 116 h 389"/>
                    <a:gd name="T16" fmla="*/ 279 w 393"/>
                    <a:gd name="T17" fmla="*/ 78 h 389"/>
                    <a:gd name="T18" fmla="*/ 308 w 393"/>
                    <a:gd name="T19" fmla="*/ 39 h 389"/>
                    <a:gd name="T20" fmla="*/ 266 w 393"/>
                    <a:gd name="T21" fmla="*/ 8 h 389"/>
                    <a:gd name="T22" fmla="*/ 375 w 393"/>
                    <a:gd name="T23" fmla="*/ 0 h 389"/>
                    <a:gd name="T24" fmla="*/ 378 w 393"/>
                    <a:gd name="T25" fmla="*/ 3 h 389"/>
                    <a:gd name="T26" fmla="*/ 378 w 393"/>
                    <a:gd name="T27" fmla="*/ 3 h 389"/>
                    <a:gd name="T28" fmla="*/ 392 w 393"/>
                    <a:gd name="T29" fmla="*/ 32 h 389"/>
                    <a:gd name="T30" fmla="*/ 386 w 393"/>
                    <a:gd name="T31" fmla="*/ 52 h 389"/>
                    <a:gd name="T32" fmla="*/ 386 w 393"/>
                    <a:gd name="T33" fmla="*/ 52 h 389"/>
                    <a:gd name="T34" fmla="*/ 382 w 393"/>
                    <a:gd name="T35" fmla="*/ 57 h 389"/>
                    <a:gd name="T36" fmla="*/ 393 w 393"/>
                    <a:gd name="T37" fmla="*/ 32 h 389"/>
                    <a:gd name="T38" fmla="*/ 375 w 393"/>
                    <a:gd name="T39" fmla="*/ 0 h 3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93" h="389">
                      <a:moveTo>
                        <a:pt x="266" y="8"/>
                      </a:moveTo>
                      <a:cubicBezTo>
                        <a:pt x="250" y="13"/>
                        <a:pt x="234" y="18"/>
                        <a:pt x="219" y="24"/>
                      </a:cubicBezTo>
                      <a:cubicBezTo>
                        <a:pt x="154" y="52"/>
                        <a:pt x="100" y="97"/>
                        <a:pt x="61" y="154"/>
                      </a:cubicBezTo>
                      <a:cubicBezTo>
                        <a:pt x="23" y="211"/>
                        <a:pt x="0" y="280"/>
                        <a:pt x="0" y="354"/>
                      </a:cubicBezTo>
                      <a:cubicBezTo>
                        <a:pt x="0" y="373"/>
                        <a:pt x="16" y="389"/>
                        <a:pt x="36" y="389"/>
                      </a:cubicBezTo>
                      <a:cubicBezTo>
                        <a:pt x="55" y="389"/>
                        <a:pt x="71" y="373"/>
                        <a:pt x="71" y="354"/>
                      </a:cubicBezTo>
                      <a:cubicBezTo>
                        <a:pt x="71" y="314"/>
                        <a:pt x="79" y="276"/>
                        <a:pt x="94" y="242"/>
                      </a:cubicBezTo>
                      <a:cubicBezTo>
                        <a:pt x="115" y="191"/>
                        <a:pt x="152" y="147"/>
                        <a:pt x="198" y="116"/>
                      </a:cubicBezTo>
                      <a:cubicBezTo>
                        <a:pt x="222" y="99"/>
                        <a:pt x="250" y="86"/>
                        <a:pt x="279" y="78"/>
                      </a:cubicBezTo>
                      <a:cubicBezTo>
                        <a:pt x="308" y="39"/>
                        <a:pt x="308" y="39"/>
                        <a:pt x="308" y="39"/>
                      </a:cubicBezTo>
                      <a:cubicBezTo>
                        <a:pt x="266" y="8"/>
                        <a:pt x="266" y="8"/>
                        <a:pt x="266" y="8"/>
                      </a:cubicBezTo>
                      <a:moveTo>
                        <a:pt x="375" y="0"/>
                      </a:moveTo>
                      <a:cubicBezTo>
                        <a:pt x="378" y="3"/>
                        <a:pt x="378" y="3"/>
                        <a:pt x="378" y="3"/>
                      </a:cubicBezTo>
                      <a:cubicBezTo>
                        <a:pt x="378" y="3"/>
                        <a:pt x="378" y="3"/>
                        <a:pt x="378" y="3"/>
                      </a:cubicBezTo>
                      <a:cubicBezTo>
                        <a:pt x="388" y="10"/>
                        <a:pt x="393" y="21"/>
                        <a:pt x="392" y="32"/>
                      </a:cubicBezTo>
                      <a:cubicBezTo>
                        <a:pt x="392" y="39"/>
                        <a:pt x="390" y="46"/>
                        <a:pt x="386" y="52"/>
                      </a:cubicBezTo>
                      <a:cubicBezTo>
                        <a:pt x="386" y="52"/>
                        <a:pt x="386" y="52"/>
                        <a:pt x="386" y="52"/>
                      </a:cubicBezTo>
                      <a:cubicBezTo>
                        <a:pt x="382" y="57"/>
                        <a:pt x="382" y="57"/>
                        <a:pt x="382" y="57"/>
                      </a:cubicBezTo>
                      <a:cubicBezTo>
                        <a:pt x="389" y="51"/>
                        <a:pt x="393" y="42"/>
                        <a:pt x="393" y="32"/>
                      </a:cubicBezTo>
                      <a:cubicBezTo>
                        <a:pt x="393" y="18"/>
                        <a:pt x="386" y="6"/>
                        <a:pt x="375" y="0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253" name="Freeform 123">
                  <a:extLst>
                    <a:ext uri="{FF2B5EF4-FFF2-40B4-BE49-F238E27FC236}">
                      <a16:creationId xmlns:a16="http://schemas.microsoft.com/office/drawing/2014/main" id="{6D1A9DF4-B4A3-CF43-801D-4378A138E6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394325" y="1181101"/>
                  <a:ext cx="196850" cy="74613"/>
                </a:xfrm>
                <a:custGeom>
                  <a:avLst/>
                  <a:gdLst>
                    <a:gd name="T0" fmla="*/ 94 w 112"/>
                    <a:gd name="T1" fmla="*/ 0 h 43"/>
                    <a:gd name="T2" fmla="*/ 112 w 112"/>
                    <a:gd name="T3" fmla="*/ 7 h 43"/>
                    <a:gd name="T4" fmla="*/ 109 w 112"/>
                    <a:gd name="T5" fmla="*/ 4 h 43"/>
                    <a:gd name="T6" fmla="*/ 94 w 112"/>
                    <a:gd name="T7" fmla="*/ 0 h 43"/>
                    <a:gd name="T8" fmla="*/ 89 w 112"/>
                    <a:gd name="T9" fmla="*/ 0 h 43"/>
                    <a:gd name="T10" fmla="*/ 0 w 112"/>
                    <a:gd name="T11" fmla="*/ 12 h 43"/>
                    <a:gd name="T12" fmla="*/ 42 w 112"/>
                    <a:gd name="T13" fmla="*/ 43 h 43"/>
                    <a:gd name="T14" fmla="*/ 63 w 112"/>
                    <a:gd name="T15" fmla="*/ 15 h 43"/>
                    <a:gd name="T16" fmla="*/ 89 w 112"/>
                    <a:gd name="T1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2" h="43">
                      <a:moveTo>
                        <a:pt x="94" y="0"/>
                      </a:moveTo>
                      <a:cubicBezTo>
                        <a:pt x="100" y="1"/>
                        <a:pt x="106" y="3"/>
                        <a:pt x="112" y="7"/>
                      </a:cubicBezTo>
                      <a:cubicBezTo>
                        <a:pt x="109" y="4"/>
                        <a:pt x="109" y="4"/>
                        <a:pt x="109" y="4"/>
                      </a:cubicBezTo>
                      <a:cubicBezTo>
                        <a:pt x="104" y="2"/>
                        <a:pt x="99" y="1"/>
                        <a:pt x="94" y="0"/>
                      </a:cubicBezTo>
                      <a:moveTo>
                        <a:pt x="89" y="0"/>
                      </a:moveTo>
                      <a:cubicBezTo>
                        <a:pt x="58" y="0"/>
                        <a:pt x="28" y="5"/>
                        <a:pt x="0" y="12"/>
                      </a:cubicBezTo>
                      <a:cubicBezTo>
                        <a:pt x="42" y="43"/>
                        <a:pt x="42" y="43"/>
                        <a:pt x="42" y="43"/>
                      </a:cubicBezTo>
                      <a:cubicBezTo>
                        <a:pt x="63" y="15"/>
                        <a:pt x="63" y="15"/>
                        <a:pt x="63" y="15"/>
                      </a:cubicBezTo>
                      <a:cubicBezTo>
                        <a:pt x="69" y="6"/>
                        <a:pt x="79" y="1"/>
                        <a:pt x="89" y="0"/>
                      </a:cubicBezTo>
                    </a:path>
                  </a:pathLst>
                </a:custGeom>
                <a:solidFill>
                  <a:srgbClr val="308F15"/>
                </a:solidFill>
                <a:ln>
                  <a:solidFill>
                    <a:srgbClr val="308F15"/>
                  </a:solidFill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254" name="Freeform 125">
                  <a:extLst>
                    <a:ext uri="{FF2B5EF4-FFF2-40B4-BE49-F238E27FC236}">
                      <a16:creationId xmlns:a16="http://schemas.microsoft.com/office/drawing/2014/main" id="{74B528AF-CB51-2D4B-8DFB-A267201ACF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8138" y="1255714"/>
                  <a:ext cx="187325" cy="68263"/>
                </a:xfrm>
                <a:custGeom>
                  <a:avLst/>
                  <a:gdLst>
                    <a:gd name="T0" fmla="*/ 29 w 107"/>
                    <a:gd name="T1" fmla="*/ 0 h 39"/>
                    <a:gd name="T2" fmla="*/ 0 w 107"/>
                    <a:gd name="T3" fmla="*/ 39 h 39"/>
                    <a:gd name="T4" fmla="*/ 79 w 107"/>
                    <a:gd name="T5" fmla="*/ 28 h 39"/>
                    <a:gd name="T6" fmla="*/ 103 w 107"/>
                    <a:gd name="T7" fmla="*/ 18 h 39"/>
                    <a:gd name="T8" fmla="*/ 107 w 107"/>
                    <a:gd name="T9" fmla="*/ 13 h 39"/>
                    <a:gd name="T10" fmla="*/ 78 w 107"/>
                    <a:gd name="T11" fmla="*/ 28 h 39"/>
                    <a:gd name="T12" fmla="*/ 57 w 107"/>
                    <a:gd name="T13" fmla="*/ 21 h 39"/>
                    <a:gd name="T14" fmla="*/ 29 w 107"/>
                    <a:gd name="T15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7" h="39">
                      <a:moveTo>
                        <a:pt x="29" y="0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25" y="32"/>
                        <a:pt x="52" y="28"/>
                        <a:pt x="79" y="28"/>
                      </a:cubicBezTo>
                      <a:cubicBezTo>
                        <a:pt x="88" y="28"/>
                        <a:pt x="97" y="24"/>
                        <a:pt x="103" y="18"/>
                      </a:cubicBezTo>
                      <a:cubicBezTo>
                        <a:pt x="107" y="13"/>
                        <a:pt x="107" y="13"/>
                        <a:pt x="107" y="13"/>
                      </a:cubicBezTo>
                      <a:cubicBezTo>
                        <a:pt x="100" y="23"/>
                        <a:pt x="89" y="28"/>
                        <a:pt x="78" y="28"/>
                      </a:cubicBezTo>
                      <a:cubicBezTo>
                        <a:pt x="71" y="28"/>
                        <a:pt x="64" y="26"/>
                        <a:pt x="57" y="21"/>
                      </a:cubicBezTo>
                      <a:cubicBezTo>
                        <a:pt x="29" y="0"/>
                        <a:pt x="29" y="0"/>
                        <a:pt x="29" y="0"/>
                      </a:cubicBezTo>
                    </a:path>
                  </a:pathLst>
                </a:custGeom>
                <a:solidFill>
                  <a:srgbClr val="308F15"/>
                </a:solidFill>
                <a:ln>
                  <a:solidFill>
                    <a:srgbClr val="308F15"/>
                  </a:solidFill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255" name="Freeform 126">
                  <a:extLst>
                    <a:ext uri="{FF2B5EF4-FFF2-40B4-BE49-F238E27FC236}">
                      <a16:creationId xmlns:a16="http://schemas.microsoft.com/office/drawing/2014/main" id="{D08DDFDF-1CA3-AE4E-8C68-98B64AD03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49900" y="1181101"/>
                  <a:ext cx="9525" cy="0"/>
                </a:xfrm>
                <a:custGeom>
                  <a:avLst/>
                  <a:gdLst>
                    <a:gd name="T0" fmla="*/ 2 w 5"/>
                    <a:gd name="T1" fmla="*/ 0 w 5"/>
                    <a:gd name="T2" fmla="*/ 3 w 5"/>
                    <a:gd name="T3" fmla="*/ 5 w 5"/>
                    <a:gd name="T4" fmla="*/ 2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5">
                      <a:moveTo>
                        <a:pt x="2" y="0"/>
                      </a:move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1" y="0"/>
                        <a:pt x="2" y="0"/>
                        <a:pt x="3" y="0"/>
                      </a:cubicBezTo>
                      <a:cubicBezTo>
                        <a:pt x="3" y="0"/>
                        <a:pt x="4" y="0"/>
                        <a:pt x="5" y="0"/>
                      </a:cubicBezTo>
                      <a:cubicBezTo>
                        <a:pt x="4" y="0"/>
                        <a:pt x="3" y="0"/>
                        <a:pt x="2" y="0"/>
                      </a:cubicBezTo>
                    </a:path>
                  </a:pathLst>
                </a:custGeom>
                <a:solidFill>
                  <a:srgbClr val="308F1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  <p:sp>
              <p:nvSpPr>
                <p:cNvPr id="256" name="Freeform 127">
                  <a:extLst>
                    <a:ext uri="{FF2B5EF4-FFF2-40B4-BE49-F238E27FC236}">
                      <a16:creationId xmlns:a16="http://schemas.microsoft.com/office/drawing/2014/main" id="{2FA873F5-DA8A-BF4A-AB08-2D81039F8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6372" y="1181101"/>
                  <a:ext cx="147638" cy="123825"/>
                </a:xfrm>
                <a:custGeom>
                  <a:avLst/>
                  <a:gdLst>
                    <a:gd name="T0" fmla="*/ 50 w 85"/>
                    <a:gd name="T1" fmla="*/ 0 h 71"/>
                    <a:gd name="T2" fmla="*/ 47 w 85"/>
                    <a:gd name="T3" fmla="*/ 0 h 71"/>
                    <a:gd name="T4" fmla="*/ 21 w 85"/>
                    <a:gd name="T5" fmla="*/ 15 h 71"/>
                    <a:gd name="T6" fmla="*/ 0 w 85"/>
                    <a:gd name="T7" fmla="*/ 43 h 71"/>
                    <a:gd name="T8" fmla="*/ 28 w 85"/>
                    <a:gd name="T9" fmla="*/ 64 h 71"/>
                    <a:gd name="T10" fmla="*/ 49 w 85"/>
                    <a:gd name="T11" fmla="*/ 71 h 71"/>
                    <a:gd name="T12" fmla="*/ 78 w 85"/>
                    <a:gd name="T13" fmla="*/ 56 h 71"/>
                    <a:gd name="T14" fmla="*/ 78 w 85"/>
                    <a:gd name="T15" fmla="*/ 56 h 71"/>
                    <a:gd name="T16" fmla="*/ 84 w 85"/>
                    <a:gd name="T17" fmla="*/ 36 h 71"/>
                    <a:gd name="T18" fmla="*/ 70 w 85"/>
                    <a:gd name="T19" fmla="*/ 7 h 71"/>
                    <a:gd name="T20" fmla="*/ 70 w 85"/>
                    <a:gd name="T21" fmla="*/ 7 h 71"/>
                    <a:gd name="T22" fmla="*/ 52 w 85"/>
                    <a:gd name="T23" fmla="*/ 0 h 71"/>
                    <a:gd name="T24" fmla="*/ 50 w 85"/>
                    <a:gd name="T25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5" h="71">
                      <a:moveTo>
                        <a:pt x="50" y="0"/>
                      </a:moveTo>
                      <a:cubicBezTo>
                        <a:pt x="49" y="0"/>
                        <a:pt x="48" y="0"/>
                        <a:pt x="47" y="0"/>
                      </a:cubicBezTo>
                      <a:cubicBezTo>
                        <a:pt x="37" y="1"/>
                        <a:pt x="27" y="6"/>
                        <a:pt x="21" y="15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28" y="64"/>
                        <a:pt x="28" y="64"/>
                        <a:pt x="28" y="64"/>
                      </a:cubicBezTo>
                      <a:cubicBezTo>
                        <a:pt x="35" y="69"/>
                        <a:pt x="42" y="71"/>
                        <a:pt x="49" y="71"/>
                      </a:cubicBezTo>
                      <a:cubicBezTo>
                        <a:pt x="60" y="71"/>
                        <a:pt x="71" y="66"/>
                        <a:pt x="78" y="56"/>
                      </a:cubicBezTo>
                      <a:cubicBezTo>
                        <a:pt x="78" y="56"/>
                        <a:pt x="78" y="56"/>
                        <a:pt x="78" y="56"/>
                      </a:cubicBezTo>
                      <a:cubicBezTo>
                        <a:pt x="82" y="50"/>
                        <a:pt x="84" y="43"/>
                        <a:pt x="84" y="36"/>
                      </a:cubicBezTo>
                      <a:cubicBezTo>
                        <a:pt x="85" y="25"/>
                        <a:pt x="80" y="14"/>
                        <a:pt x="70" y="7"/>
                      </a:cubicBezTo>
                      <a:cubicBezTo>
                        <a:pt x="70" y="7"/>
                        <a:pt x="70" y="7"/>
                        <a:pt x="70" y="7"/>
                      </a:cubicBezTo>
                      <a:cubicBezTo>
                        <a:pt x="64" y="3"/>
                        <a:pt x="58" y="1"/>
                        <a:pt x="52" y="0"/>
                      </a:cubicBezTo>
                      <a:cubicBezTo>
                        <a:pt x="51" y="0"/>
                        <a:pt x="50" y="0"/>
                        <a:pt x="50" y="0"/>
                      </a:cubicBezTo>
                    </a:path>
                  </a:pathLst>
                </a:custGeom>
                <a:solidFill>
                  <a:srgbClr val="156B06"/>
                </a:solidFill>
                <a:ln>
                  <a:solidFill>
                    <a:srgbClr val="156B06"/>
                  </a:solidFill>
                </a:ln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9108">
                    <a:defRPr/>
                  </a:pPr>
                  <a:endParaRPr lang="en-US" sz="3200">
                    <a:solidFill>
                      <a:srgbClr val="282828"/>
                    </a:solidFill>
                    <a:latin typeface="CiscoSansTT ExtraLight"/>
                    <a:ea typeface=""/>
                    <a:cs typeface=""/>
                  </a:endParaRPr>
                </a:p>
              </p:txBody>
            </p:sp>
          </p:grpSp>
        </p:grpSp>
      </p:grpSp>
      <p:sp>
        <p:nvSpPr>
          <p:cNvPr id="262" name="Text Placeholder 2">
            <a:extLst>
              <a:ext uri="{FF2B5EF4-FFF2-40B4-BE49-F238E27FC236}">
                <a16:creationId xmlns:a16="http://schemas.microsoft.com/office/drawing/2014/main" id="{D91EE434-2CE1-D842-90AB-96AE1C37D560}"/>
              </a:ext>
            </a:extLst>
          </p:cNvPr>
          <p:cNvSpPr txBox="1">
            <a:spLocks/>
          </p:cNvSpPr>
          <p:nvPr/>
        </p:nvSpPr>
        <p:spPr>
          <a:xfrm>
            <a:off x="6562243" y="3594949"/>
            <a:ext cx="1809365" cy="352691"/>
          </a:xfrm>
          <a:prstGeom prst="rect">
            <a:avLst/>
          </a:prstGeom>
          <a:noFill/>
        </p:spPr>
        <p:txBody>
          <a:bodyPr anchor="t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616520">
              <a:buClr>
                <a:srgbClr val="58585B"/>
              </a:buClr>
              <a:buNone/>
              <a:defRPr/>
            </a:pPr>
            <a:r>
              <a:rPr lang="en-US" sz="1467" b="1">
                <a:solidFill>
                  <a:srgbClr val="FFFFFF"/>
                </a:solidFill>
                <a:latin typeface="CiscoSansTT ExtraLight"/>
                <a:cs typeface="Arial" panose="020B0604020202020204" pitchFamily="34" charset="0"/>
              </a:rPr>
              <a:t>Simplified Operations</a:t>
            </a:r>
          </a:p>
        </p:txBody>
      </p:sp>
      <p:pic>
        <p:nvPicPr>
          <p:cNvPr id="263" name="Picture 262">
            <a:extLst>
              <a:ext uri="{FF2B5EF4-FFF2-40B4-BE49-F238E27FC236}">
                <a16:creationId xmlns:a16="http://schemas.microsoft.com/office/drawing/2014/main" id="{2E07E19E-8BC7-554D-BCCE-670376E0C0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9016" y="4230234"/>
            <a:ext cx="650617" cy="650617"/>
          </a:xfrm>
          <a:prstGeom prst="rect">
            <a:avLst/>
          </a:prstGeom>
        </p:spPr>
      </p:pic>
      <p:sp>
        <p:nvSpPr>
          <p:cNvPr id="264" name="Text Placeholder 2">
            <a:extLst>
              <a:ext uri="{FF2B5EF4-FFF2-40B4-BE49-F238E27FC236}">
                <a16:creationId xmlns:a16="http://schemas.microsoft.com/office/drawing/2014/main" id="{C99D3ECC-9953-AA44-8D4E-8022A8428FC3}"/>
              </a:ext>
            </a:extLst>
          </p:cNvPr>
          <p:cNvSpPr txBox="1">
            <a:spLocks/>
          </p:cNvSpPr>
          <p:nvPr/>
        </p:nvSpPr>
        <p:spPr>
          <a:xfrm>
            <a:off x="5752256" y="4831245"/>
            <a:ext cx="1793169" cy="544319"/>
          </a:xfrm>
          <a:prstGeom prst="rect">
            <a:avLst/>
          </a:prstGeom>
          <a:noFill/>
        </p:spPr>
        <p:txBody>
          <a:bodyPr anchor="t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616520">
              <a:buClr>
                <a:srgbClr val="58585B"/>
              </a:buClr>
              <a:buNone/>
              <a:defRPr/>
            </a:pPr>
            <a:r>
              <a:rPr lang="en-US" sz="1467" b="1">
                <a:solidFill>
                  <a:srgbClr val="FFFFFF"/>
                </a:solidFill>
                <a:latin typeface="CiscoSansTT ExtraLight"/>
                <a:cs typeface="Arial" panose="020B0604020202020204" pitchFamily="34" charset="0"/>
              </a:rPr>
              <a:t>Boot Time Optimization</a:t>
            </a:r>
          </a:p>
        </p:txBody>
      </p:sp>
      <p:pic>
        <p:nvPicPr>
          <p:cNvPr id="265" name="Picture 264">
            <a:extLst>
              <a:ext uri="{FF2B5EF4-FFF2-40B4-BE49-F238E27FC236}">
                <a16:creationId xmlns:a16="http://schemas.microsoft.com/office/drawing/2014/main" id="{16B3178C-3ECC-134C-AC9C-9FBC23BB13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140042" y="4216574"/>
            <a:ext cx="699516" cy="642807"/>
          </a:xfrm>
          <a:prstGeom prst="rect">
            <a:avLst/>
          </a:prstGeom>
        </p:spPr>
      </p:pic>
      <p:sp>
        <p:nvSpPr>
          <p:cNvPr id="266" name="Text Placeholder 2">
            <a:extLst>
              <a:ext uri="{FF2B5EF4-FFF2-40B4-BE49-F238E27FC236}">
                <a16:creationId xmlns:a16="http://schemas.microsoft.com/office/drawing/2014/main" id="{1122834F-8E73-EC46-AF33-4C853FB3C774}"/>
              </a:ext>
            </a:extLst>
          </p:cNvPr>
          <p:cNvSpPr txBox="1">
            <a:spLocks/>
          </p:cNvSpPr>
          <p:nvPr/>
        </p:nvSpPr>
        <p:spPr>
          <a:xfrm>
            <a:off x="4859030" y="4876755"/>
            <a:ext cx="1435757" cy="544319"/>
          </a:xfrm>
          <a:prstGeom prst="rect">
            <a:avLst/>
          </a:prstGeom>
          <a:noFill/>
        </p:spPr>
        <p:txBody>
          <a:bodyPr anchor="t"/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616520">
              <a:buClr>
                <a:srgbClr val="58585B"/>
              </a:buClr>
              <a:buNone/>
              <a:defRPr/>
            </a:pPr>
            <a:r>
              <a:rPr lang="en-US" sz="1467" b="1">
                <a:solidFill>
                  <a:srgbClr val="FFFFFF"/>
                </a:solidFill>
                <a:latin typeface="CiscoSansTT ExtraLight"/>
                <a:cs typeface="Arial" panose="020B0604020202020204" pitchFamily="34" charset="0"/>
              </a:rPr>
              <a:t>Ultra High Density</a:t>
            </a:r>
          </a:p>
        </p:txBody>
      </p:sp>
      <p:sp>
        <p:nvSpPr>
          <p:cNvPr id="267" name="Oval 266">
            <a:extLst>
              <a:ext uri="{FF2B5EF4-FFF2-40B4-BE49-F238E27FC236}">
                <a16:creationId xmlns:a16="http://schemas.microsoft.com/office/drawing/2014/main" id="{1267ABFB-85D7-D749-B499-49A8B8D753EE}"/>
              </a:ext>
            </a:extLst>
          </p:cNvPr>
          <p:cNvSpPr/>
          <p:nvPr/>
        </p:nvSpPr>
        <p:spPr>
          <a:xfrm>
            <a:off x="4441905" y="3036933"/>
            <a:ext cx="562571" cy="57301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>
              <a:solidFill>
                <a:srgbClr val="005073"/>
              </a:solidFill>
              <a:latin typeface="CiscoSansTT ExtraLight"/>
            </a:endParaRPr>
          </a:p>
        </p:txBody>
      </p:sp>
      <p:pic>
        <p:nvPicPr>
          <p:cNvPr id="268" name="Picture 267">
            <a:extLst>
              <a:ext uri="{FF2B5EF4-FFF2-40B4-BE49-F238E27FC236}">
                <a16:creationId xmlns:a16="http://schemas.microsoft.com/office/drawing/2014/main" id="{48EA4AFE-A5D5-6C4C-AAB6-A9812DCC32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067" y="3064100"/>
            <a:ext cx="387461" cy="38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338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97CE5-DA3B-D14F-96B7-B1DB5E47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L3 URPF Route Scale - eTCAM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31953D-0240-6D4A-9D3B-D0AB04FA9969}"/>
              </a:ext>
            </a:extLst>
          </p:cNvPr>
          <p:cNvSpPr txBox="1"/>
          <p:nvPr/>
        </p:nvSpPr>
        <p:spPr>
          <a:xfrm>
            <a:off x="3872333" y="1406519"/>
            <a:ext cx="453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L3 URPF Route</a:t>
            </a:r>
          </a:p>
        </p:txBody>
      </p:sp>
      <p:graphicFrame>
        <p:nvGraphicFramePr>
          <p:cNvPr id="10" name="Table 16">
            <a:extLst>
              <a:ext uri="{FF2B5EF4-FFF2-40B4-BE49-F238E27FC236}">
                <a16:creationId xmlns:a16="http://schemas.microsoft.com/office/drawing/2014/main" id="{44B41E9E-40B9-AC49-8094-7294F4E32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27435"/>
              </p:ext>
            </p:extLst>
          </p:nvPr>
        </p:nvGraphicFramePr>
        <p:xfrm>
          <a:off x="583688" y="2450333"/>
          <a:ext cx="3019783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7042">
                  <a:extLst>
                    <a:ext uri="{9D8B030D-6E8A-4147-A177-3AD203B41FA5}">
                      <a16:colId xmlns:a16="http://schemas.microsoft.com/office/drawing/2014/main" val="4116081555"/>
                    </a:ext>
                  </a:extLst>
                </a:gridCol>
                <a:gridCol w="1012741">
                  <a:extLst>
                    <a:ext uri="{9D8B030D-6E8A-4147-A177-3AD203B41FA5}">
                      <a16:colId xmlns:a16="http://schemas.microsoft.com/office/drawing/2014/main" val="31546406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L3 Route Scale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400"/>
                        <a:t>1.4M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7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IPv4  URPF Route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500K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18955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table&#10;&#10;Description automatically generated">
            <a:extLst>
              <a:ext uri="{FF2B5EF4-FFF2-40B4-BE49-F238E27FC236}">
                <a16:creationId xmlns:a16="http://schemas.microsoft.com/office/drawing/2014/main" id="{4A667705-754D-3040-9249-6D839153B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648" y="219120"/>
            <a:ext cx="1887663" cy="742765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0B2A631D-32DF-CC48-8132-82ABCBE74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059" y="1781398"/>
            <a:ext cx="4909752" cy="789192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Table&#10;&#10;Description automatically generated with medium confidence">
            <a:extLst>
              <a:ext uri="{FF2B5EF4-FFF2-40B4-BE49-F238E27FC236}">
                <a16:creationId xmlns:a16="http://schemas.microsoft.com/office/drawing/2014/main" id="{7D086E98-C4C5-F448-887A-D72AC69CD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059" y="3166312"/>
            <a:ext cx="7093945" cy="1382914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C2B122-8AAF-CB4F-9974-2680D039854E}"/>
              </a:ext>
            </a:extLst>
          </p:cNvPr>
          <p:cNvSpPr txBox="1"/>
          <p:nvPr/>
        </p:nvSpPr>
        <p:spPr>
          <a:xfrm>
            <a:off x="3872333" y="2830834"/>
            <a:ext cx="4539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L3 eTCAM Entry</a:t>
            </a:r>
          </a:p>
        </p:txBody>
      </p: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36A11C7-B193-284D-858F-8F2E8F3638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059" y="4755865"/>
            <a:ext cx="4570840" cy="1647050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BD2675-7B7A-9E4D-972E-143044AF2D4C}"/>
              </a:ext>
            </a:extLst>
          </p:cNvPr>
          <p:cNvSpPr/>
          <p:nvPr/>
        </p:nvSpPr>
        <p:spPr>
          <a:xfrm>
            <a:off x="7108496" y="2135678"/>
            <a:ext cx="631535" cy="253549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80C919-A6DA-AC4D-8ADF-7761EA9CE91C}"/>
              </a:ext>
            </a:extLst>
          </p:cNvPr>
          <p:cNvSpPr txBox="1"/>
          <p:nvPr/>
        </p:nvSpPr>
        <p:spPr>
          <a:xfrm>
            <a:off x="844731" y="3352800"/>
            <a:ext cx="24296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>
                <a:latin typeface="+mn-lt"/>
              </a:rPr>
              <a:t>Note : requirement was 100K only</a:t>
            </a:r>
          </a:p>
        </p:txBody>
      </p:sp>
    </p:spTree>
    <p:extLst>
      <p:ext uri="{BB962C8B-B14F-4D97-AF65-F5344CB8AC3E}">
        <p14:creationId xmlns:p14="http://schemas.microsoft.com/office/powerpoint/2010/main" val="36610052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335F-D886-D34D-B0D4-BCC025CD6F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Sales Resources</a:t>
            </a:r>
          </a:p>
        </p:txBody>
      </p:sp>
    </p:spTree>
    <p:extLst>
      <p:ext uri="{BB962C8B-B14F-4D97-AF65-F5344CB8AC3E}">
        <p14:creationId xmlns:p14="http://schemas.microsoft.com/office/powerpoint/2010/main" val="7496841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352894-7945-2B4F-8FA8-A797BA8E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Sales Resources on Sharepoint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F611CF-1628-534C-ACB9-B1394C12FCC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72012" y="1108479"/>
            <a:ext cx="11036300" cy="282575"/>
          </a:xfrm>
          <a:prstGeom prst="rect">
            <a:avLst/>
          </a:prstGeom>
        </p:spPr>
        <p:txBody>
          <a:bodyPr/>
          <a:lstStyle/>
          <a:p>
            <a:pPr marL="76198" indent="0">
              <a:spcAft>
                <a:spcPts val="0"/>
              </a:spcAft>
              <a:buNone/>
            </a:pPr>
            <a:r>
              <a:rPr lang="en-IN" sz="1867">
                <a:solidFill>
                  <a:srgbClr val="000000"/>
                </a:solidFill>
                <a:latin typeface="Calibri" panose="020F0502020204030204" pitchFamily="34" charset="0"/>
              </a:rPr>
              <a:t>SharePoint NCS-5500/5700 top level</a:t>
            </a:r>
          </a:p>
          <a:p>
            <a:pPr marL="76198" indent="0">
              <a:spcAft>
                <a:spcPts val="0"/>
              </a:spcAft>
              <a:buNone/>
            </a:pPr>
            <a:r>
              <a:rPr lang="en-IN" sz="1867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A2F4F-DBA2-0D48-BA74-4AEC1993E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831" y="1460879"/>
            <a:ext cx="6615030" cy="4147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7BDFC-934F-CC42-B474-A90B76EE9610}"/>
              </a:ext>
            </a:extLst>
          </p:cNvPr>
          <p:cNvSpPr txBox="1"/>
          <p:nvPr/>
        </p:nvSpPr>
        <p:spPr>
          <a:xfrm>
            <a:off x="2651277" y="22739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0AA9DF-5DDD-0445-A654-98A413D593E7}"/>
              </a:ext>
            </a:extLst>
          </p:cNvPr>
          <p:cNvSpPr/>
          <p:nvPr/>
        </p:nvSpPr>
        <p:spPr>
          <a:xfrm>
            <a:off x="3258344" y="5608233"/>
            <a:ext cx="6196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  <a:hlinkClick r:id="rId3"/>
              </a:rPr>
              <a:t>https://cisco.sharepoint.com/sites/MIGRoutingPMTMECommunications/</a:t>
            </a:r>
            <a:r>
              <a:rPr lang="en-US" sz="1400" i="1" err="1">
                <a:solidFill>
                  <a:srgbClr val="FF0000"/>
                </a:solidFill>
                <a:hlinkClick r:id="rId3"/>
              </a:rPr>
              <a:t>SitePages</a:t>
            </a:r>
            <a:r>
              <a:rPr lang="en-US" sz="1400" i="1">
                <a:solidFill>
                  <a:srgbClr val="FF0000"/>
                </a:solidFill>
                <a:hlinkClick r:id="rId3"/>
              </a:rPr>
              <a:t>/NCS5500/NCS-5500-Routers.aspx</a:t>
            </a:r>
            <a:endParaRPr lang="en-US" sz="1400" i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1B7C5-499A-6348-B32D-26D48A34CF24}"/>
              </a:ext>
            </a:extLst>
          </p:cNvPr>
          <p:cNvSpPr/>
          <p:nvPr/>
        </p:nvSpPr>
        <p:spPr>
          <a:xfrm>
            <a:off x="7066631" y="889862"/>
            <a:ext cx="2913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Link to </a:t>
            </a:r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NCS5500 Sharepoint</a:t>
            </a:r>
            <a:endParaRPr lang="en-IN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1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352894-7945-2B4F-8FA8-A797BA8E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Boilerplate on SharePoint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FBDCC-C2C7-534D-A62B-DBE71AE64BF4}"/>
              </a:ext>
            </a:extLst>
          </p:cNvPr>
          <p:cNvSpPr/>
          <p:nvPr/>
        </p:nvSpPr>
        <p:spPr>
          <a:xfrm>
            <a:off x="7648115" y="773699"/>
            <a:ext cx="2573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Link to </a:t>
            </a:r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Boilerplate</a:t>
            </a:r>
            <a:endParaRPr lang="en-IN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74063-F44B-423D-BE2F-3697C4B7C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3" t="33275" r="10233" b="6636"/>
          <a:stretch/>
        </p:blipFill>
        <p:spPr>
          <a:xfrm>
            <a:off x="869133" y="1241777"/>
            <a:ext cx="10739179" cy="41209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D5B868-696E-4C4C-A111-3DD4DD05363A}"/>
              </a:ext>
            </a:extLst>
          </p:cNvPr>
          <p:cNvSpPr/>
          <p:nvPr/>
        </p:nvSpPr>
        <p:spPr>
          <a:xfrm>
            <a:off x="2838994" y="549222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>
                <a:solidFill>
                  <a:srgbClr val="FF0000"/>
                </a:solidFill>
                <a:hlinkClick r:id="rId4"/>
              </a:rPr>
              <a:t>https://cisco.sharepoint.com/sites/MIGRoutingPMTMECommunications/</a:t>
            </a:r>
            <a:r>
              <a:rPr lang="en-US" sz="1400" err="1">
                <a:solidFill>
                  <a:srgbClr val="FF0000"/>
                </a:solidFill>
                <a:hlinkClick r:id="rId4"/>
              </a:rPr>
              <a:t>SitePages</a:t>
            </a:r>
            <a:r>
              <a:rPr lang="en-US" sz="1400">
                <a:solidFill>
                  <a:srgbClr val="FF0000"/>
                </a:solidFill>
                <a:hlinkClick r:id="rId4"/>
              </a:rPr>
              <a:t>/NCS5500/NCS-5500-Routers.aspx</a:t>
            </a:r>
            <a:endParaRPr lang="en-US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346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352894-7945-2B4F-8FA8-A797BA8E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1D Scale sheet on Sharepoint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C3508D-BC51-1D42-AEA6-4EC905956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71" r="293"/>
          <a:stretch/>
        </p:blipFill>
        <p:spPr>
          <a:xfrm>
            <a:off x="886328" y="1331610"/>
            <a:ext cx="10086473" cy="4333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409470-2AE2-044F-B5F3-6503FC91DB24}"/>
              </a:ext>
            </a:extLst>
          </p:cNvPr>
          <p:cNvSpPr/>
          <p:nvPr/>
        </p:nvSpPr>
        <p:spPr>
          <a:xfrm>
            <a:off x="7503058" y="764140"/>
            <a:ext cx="29211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Link to </a:t>
            </a:r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1D Scale Sheet</a:t>
            </a:r>
            <a:endParaRPr lang="en-IN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9EC6D9-CF17-A54E-B10D-2CD14D53026C}"/>
              </a:ext>
            </a:extLst>
          </p:cNvPr>
          <p:cNvSpPr/>
          <p:nvPr/>
        </p:nvSpPr>
        <p:spPr>
          <a:xfrm>
            <a:off x="3048000" y="569168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solidFill>
                  <a:srgbClr val="FF0000"/>
                </a:solidFill>
                <a:hlinkClick r:id="rId3"/>
              </a:rPr>
              <a:t>https://cisco.sharepoint.com/:x:/s/MIGRoutingPMTMECommunications/EbHpIe84bF1MrXf3sIRF11gBx-nTEGXpGC_0FHfaR4_wtg?e=</a:t>
            </a:r>
            <a:r>
              <a:rPr lang="en-US" sz="1200" err="1">
                <a:solidFill>
                  <a:srgbClr val="FF0000"/>
                </a:solidFill>
                <a:hlinkClick r:id="rId3"/>
              </a:rPr>
              <a:t>bbhwMe</a:t>
            </a:r>
            <a:endParaRPr lang="en-US" sz="1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757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4257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352894-7945-2B4F-8FA8-A797BA8E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Competitive - Crowdsourcing activity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F611CF-1628-534C-ACB9-B1394C12FCC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3688" y="1243543"/>
            <a:ext cx="5962650" cy="374650"/>
          </a:xfrm>
          <a:prstGeom prst="rect">
            <a:avLst/>
          </a:prstGeom>
        </p:spPr>
        <p:txBody>
          <a:bodyPr/>
          <a:lstStyle/>
          <a:p>
            <a:pPr marL="76198" indent="0">
              <a:spcAft>
                <a:spcPts val="0"/>
              </a:spcAft>
              <a:buNone/>
            </a:pPr>
            <a:r>
              <a:rPr lang="en-IN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Inviting you to join !!!</a:t>
            </a:r>
          </a:p>
          <a:p>
            <a:pPr marL="76198" indent="0">
              <a:spcAft>
                <a:spcPts val="0"/>
              </a:spcAft>
              <a:buNone/>
            </a:pPr>
            <a:r>
              <a:rPr lang="en-IN" sz="2133">
                <a:solidFill>
                  <a:schemeClr val="bg1">
                    <a:lumMod val="50000"/>
                    <a:lumOff val="50000"/>
                  </a:schemeClr>
                </a:solidFill>
              </a:rPr>
              <a:t>What</a:t>
            </a:r>
            <a:r>
              <a:rPr lang="en-IN" sz="2133">
                <a:solidFill>
                  <a:srgbClr val="000000"/>
                </a:solidFill>
              </a:rPr>
              <a:t> </a:t>
            </a:r>
            <a:r>
              <a:rPr lang="en-IN" sz="1600" i="1">
                <a:solidFill>
                  <a:srgbClr val="000000"/>
                </a:solidFill>
              </a:rPr>
              <a:t>… Simple way to combine our knowledgebase on competition</a:t>
            </a:r>
            <a:endParaRPr lang="en-IN" sz="1867" i="1">
              <a:solidFill>
                <a:srgbClr val="000000"/>
              </a:solidFill>
            </a:endParaRPr>
          </a:p>
          <a:p>
            <a:pPr marL="76198" indent="0">
              <a:spcAft>
                <a:spcPts val="0"/>
              </a:spcAft>
              <a:buNone/>
            </a:pPr>
            <a:r>
              <a:rPr lang="en-IN" sz="2133">
                <a:solidFill>
                  <a:schemeClr val="bg1">
                    <a:lumMod val="50000"/>
                    <a:lumOff val="50000"/>
                  </a:schemeClr>
                </a:solidFill>
              </a:rPr>
              <a:t>How</a:t>
            </a:r>
            <a:r>
              <a:rPr lang="en-IN" sz="2133">
                <a:solidFill>
                  <a:srgbClr val="000000"/>
                </a:solidFill>
              </a:rPr>
              <a:t> </a:t>
            </a:r>
            <a:r>
              <a:rPr lang="en-IN" sz="1600" i="1">
                <a:solidFill>
                  <a:srgbClr val="000000"/>
                </a:solidFill>
              </a:rPr>
              <a:t>… if you learn something new about </a:t>
            </a:r>
            <a:r>
              <a:rPr lang="en-IN" sz="1600" i="1">
                <a:solidFill>
                  <a:schemeClr val="accent6"/>
                </a:solidFill>
              </a:rPr>
              <a:t>Vendor J/N/A/H</a:t>
            </a:r>
          </a:p>
          <a:p>
            <a:pPr marL="76198" indent="0">
              <a:spcAft>
                <a:spcPts val="0"/>
              </a:spcAft>
              <a:buNone/>
            </a:pPr>
            <a:r>
              <a:rPr lang="en-IN" sz="1600" i="1">
                <a:solidFill>
                  <a:srgbClr val="000000"/>
                </a:solidFill>
              </a:rPr>
              <a:t>     &gt; Directly update your inputs in new slide</a:t>
            </a:r>
          </a:p>
          <a:p>
            <a:pPr marL="76198" indent="0">
              <a:spcAft>
                <a:spcPts val="0"/>
              </a:spcAft>
              <a:buNone/>
            </a:pPr>
            <a:r>
              <a:rPr lang="en-IN" sz="1600" i="1">
                <a:solidFill>
                  <a:srgbClr val="000000"/>
                </a:solidFill>
              </a:rPr>
              <a:t>     &gt; or drop us an email</a:t>
            </a:r>
          </a:p>
          <a:p>
            <a:pPr marL="76198" indent="0">
              <a:spcAft>
                <a:spcPts val="0"/>
              </a:spcAft>
              <a:buNone/>
            </a:pPr>
            <a:r>
              <a:rPr lang="en-IN" sz="1867">
                <a:solidFill>
                  <a:srgbClr val="000000"/>
                </a:solidFill>
              </a:rPr>
              <a:t>	</a:t>
            </a:r>
            <a:r>
              <a:rPr lang="en-IN" sz="1867" err="1">
                <a:solidFill>
                  <a:srgbClr val="000000"/>
                </a:solidFill>
              </a:rPr>
              <a:t>fretta-tme@cisco.com</a:t>
            </a:r>
            <a:endParaRPr lang="en-IN" sz="1867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17BDFC-934F-CC42-B474-A90B76EE9610}"/>
              </a:ext>
            </a:extLst>
          </p:cNvPr>
          <p:cNvSpPr txBox="1"/>
          <p:nvPr/>
        </p:nvSpPr>
        <p:spPr>
          <a:xfrm>
            <a:off x="2651277" y="22739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+mn-lt"/>
            </a:endParaRP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A8A83CF-6D64-7547-972A-CD75CC2CC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643237"/>
            <a:ext cx="6173259" cy="3185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DBF1B7-4232-F346-A5BF-3A22600F811B}"/>
              </a:ext>
            </a:extLst>
          </p:cNvPr>
          <p:cNvSpPr/>
          <p:nvPr/>
        </p:nvSpPr>
        <p:spPr>
          <a:xfrm>
            <a:off x="7805623" y="997008"/>
            <a:ext cx="2398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198">
              <a:spcAft>
                <a:spcPts val="0"/>
              </a:spcAft>
            </a:pPr>
            <a:r>
              <a:rPr lang="en-IN">
                <a:solidFill>
                  <a:schemeClr val="bg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Competitive Collateral </a:t>
            </a:r>
            <a:endParaRPr lang="en-IN">
              <a:solidFill>
                <a:schemeClr val="bg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347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65800-0474-2D41-B072-67908A98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NCS-57C3 default MDB Profile is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2"/>
                </a:solidFill>
              </a:rPr>
              <a:t>L3Max </a:t>
            </a:r>
          </a:p>
        </p:txBody>
      </p:sp>
      <p:pic>
        <p:nvPicPr>
          <p:cNvPr id="4" name="Picture 3" descr="A picture containing text, computer, accordion&#10;&#10;Description automatically generated">
            <a:extLst>
              <a:ext uri="{FF2B5EF4-FFF2-40B4-BE49-F238E27FC236}">
                <a16:creationId xmlns:a16="http://schemas.microsoft.com/office/drawing/2014/main" id="{F2615360-8E34-C94D-A9F8-8C5DB7F81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518" y="931808"/>
            <a:ext cx="4240902" cy="13081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A0A28C-AB96-C34C-BDF2-AD54DDE8A3DB}"/>
              </a:ext>
            </a:extLst>
          </p:cNvPr>
          <p:cNvSpPr/>
          <p:nvPr/>
        </p:nvSpPr>
        <p:spPr>
          <a:xfrm>
            <a:off x="6516751" y="2317413"/>
            <a:ext cx="543043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NCS57C3 (Base) and NCS57C3–SE (Scale ) by default loads with L3Max MDB Profile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u="sng" dirty="0">
                <a:solidFill>
                  <a:schemeClr val="bg1"/>
                </a:solidFill>
              </a:rPr>
              <a:t>Reminder</a:t>
            </a:r>
          </a:p>
          <a:p>
            <a:r>
              <a:rPr lang="en-US" sz="1600" dirty="0">
                <a:solidFill>
                  <a:schemeClr val="bg1"/>
                </a:solidFill>
              </a:rPr>
              <a:t>All Modular chassis NCS5504, NCS5508, NCS5512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Runs eXR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In J2 Native mode default profile is L3Max (even with J2-SE)</a:t>
            </a:r>
          </a:p>
          <a:p>
            <a:pPr marL="7938" lvl="1"/>
            <a:endParaRPr lang="en-US" sz="1600" dirty="0">
              <a:solidFill>
                <a:schemeClr val="bg1"/>
              </a:solidFill>
            </a:endParaRPr>
          </a:p>
          <a:p>
            <a:pPr marL="7938" lvl="1"/>
            <a:r>
              <a:rPr lang="en-US" sz="1600" u="sng" dirty="0">
                <a:solidFill>
                  <a:schemeClr val="bg1"/>
                </a:solidFill>
              </a:rPr>
              <a:t>NCS-57C3</a:t>
            </a:r>
            <a:endParaRPr lang="en-US" u="sng" dirty="0">
              <a:solidFill>
                <a:schemeClr val="bg1"/>
              </a:solidFill>
            </a:endParaRP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Consider NCS-57C3 as 3RU Modular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NCS-57C3 also runs eXR image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Will load L3Max by default</a:t>
            </a:r>
          </a:p>
        </p:txBody>
      </p:sp>
    </p:spTree>
    <p:extLst>
      <p:ext uri="{BB962C8B-B14F-4D97-AF65-F5344CB8AC3E}">
        <p14:creationId xmlns:p14="http://schemas.microsoft.com/office/powerpoint/2010/main" val="3269375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F3BD3-99C4-2149-A277-B6FA6CBEE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Forwarding Paths programmed - FEC</a:t>
            </a:r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748CC4D-CCC0-9B44-A131-2667A4D89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00" y="1965960"/>
            <a:ext cx="5395540" cy="3545840"/>
          </a:xfrm>
          <a:prstGeom prst="rect">
            <a:avLst/>
          </a:prstGeom>
          <a:solidFill>
            <a:srgbClr val="000000">
              <a:shade val="95000"/>
            </a:srgbClr>
          </a:solidFill>
          <a:ln w="63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D40A76-80DB-CE46-A0FE-13F64753C6A0}"/>
              </a:ext>
            </a:extLst>
          </p:cNvPr>
          <p:cNvSpPr/>
          <p:nvPr/>
        </p:nvSpPr>
        <p:spPr>
          <a:xfrm>
            <a:off x="4790857" y="5188612"/>
            <a:ext cx="1238472" cy="206649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1E84E3-9D3C-EB46-8F8C-809F223C3232}"/>
              </a:ext>
            </a:extLst>
          </p:cNvPr>
          <p:cNvSpPr/>
          <p:nvPr/>
        </p:nvSpPr>
        <p:spPr>
          <a:xfrm>
            <a:off x="4790857" y="4799454"/>
            <a:ext cx="914999" cy="206649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D8639B-268F-D54B-95AD-88A4B4EEA26D}"/>
              </a:ext>
            </a:extLst>
          </p:cNvPr>
          <p:cNvSpPr txBox="1"/>
          <p:nvPr/>
        </p:nvSpPr>
        <p:spPr>
          <a:xfrm>
            <a:off x="7382750" y="2340244"/>
            <a:ext cx="4032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+mn-lt"/>
              </a:rPr>
              <a:t>Forwarding Paths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C513B5-990F-8047-B33A-1BEA5D75D3CD}"/>
              </a:ext>
            </a:extLst>
          </p:cNvPr>
          <p:cNvSpPr/>
          <p:nvPr/>
        </p:nvSpPr>
        <p:spPr>
          <a:xfrm>
            <a:off x="7498080" y="3852923"/>
            <a:ext cx="3764172" cy="707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u="sng">
                <a:latin typeface="CiscoSans" panose="020B0503020201020303" pitchFamily="34" charset="0"/>
              </a:rPr>
              <a:t>FEC- Hierarchy 3</a:t>
            </a:r>
          </a:p>
          <a:p>
            <a:r>
              <a:rPr lang="en-US" sz="1200">
                <a:latin typeface="CiscoSans Thin" panose="020B0203020201020303" pitchFamily="34" charset="0"/>
              </a:rPr>
              <a:t>J2 has 3 Level FEC hierarchy</a:t>
            </a:r>
          </a:p>
          <a:p>
            <a:r>
              <a:rPr lang="en-US" sz="1200">
                <a:latin typeface="CiscoSans Thin" panose="020B0203020201020303" pitchFamily="34" charset="0"/>
              </a:rPr>
              <a:t>H3 -&gt; Bottom of Hierarchy for non-recursive paths  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F2F1CBEA-3770-8F49-8047-40023E73B6DF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6029329" y="4206866"/>
            <a:ext cx="1468751" cy="1085071"/>
          </a:xfrm>
          <a:prstGeom prst="bent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C36A034-2D05-5B4E-983B-9995A4398E4F}"/>
              </a:ext>
            </a:extLst>
          </p:cNvPr>
          <p:cNvSpPr/>
          <p:nvPr/>
        </p:nvSpPr>
        <p:spPr>
          <a:xfrm>
            <a:off x="4531670" y="4181744"/>
            <a:ext cx="914999" cy="206649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 16">
            <a:extLst>
              <a:ext uri="{FF2B5EF4-FFF2-40B4-BE49-F238E27FC236}">
                <a16:creationId xmlns:a16="http://schemas.microsoft.com/office/drawing/2014/main" id="{5722A2BF-E3E2-8142-BDF9-1F5761A093C6}"/>
              </a:ext>
            </a:extLst>
          </p:cNvPr>
          <p:cNvGraphicFramePr>
            <a:graphicFrameLocks noGrp="1"/>
          </p:cNvGraphicFramePr>
          <p:nvPr/>
        </p:nvGraphicFramePr>
        <p:xfrm>
          <a:off x="7498080" y="2711223"/>
          <a:ext cx="359005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6059">
                  <a:extLst>
                    <a:ext uri="{9D8B030D-6E8A-4147-A177-3AD203B41FA5}">
                      <a16:colId xmlns:a16="http://schemas.microsoft.com/office/drawing/2014/main" val="4116081555"/>
                    </a:ext>
                  </a:extLst>
                </a:gridCol>
                <a:gridCol w="1203991">
                  <a:extLst>
                    <a:ext uri="{9D8B030D-6E8A-4147-A177-3AD203B41FA5}">
                      <a16:colId xmlns:a16="http://schemas.microsoft.com/office/drawing/2014/main" val="315464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Total FEC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115250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72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chemeClr val="bg2"/>
                          </a:solidFill>
                        </a:rPr>
                        <a:t>Non-Recursive ( Transport)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114767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18955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CCE22ECC-E635-7943-8FCB-96791F79B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648" y="219120"/>
            <a:ext cx="1887663" cy="742765"/>
          </a:xfrm>
          <a:prstGeom prst="rect">
            <a:avLst/>
          </a:prstGeom>
          <a:ln w="63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37482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E128C3-727C-644D-BE01-2CF59F6F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93" y="112703"/>
            <a:ext cx="11127317" cy="781571"/>
          </a:xfrm>
        </p:spPr>
        <p:txBody>
          <a:bodyPr/>
          <a:lstStyle/>
          <a:p>
            <a:r>
              <a:rPr lang="en-US" sz="3700"/>
              <a:t>NCS 5500/5700 SW Plan in CY22/CY23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C5AA7-02FC-4C4E-A0F5-CBD3CC446D72}"/>
              </a:ext>
            </a:extLst>
          </p:cNvPr>
          <p:cNvSpPr txBox="1"/>
          <p:nvPr/>
        </p:nvSpPr>
        <p:spPr>
          <a:xfrm>
            <a:off x="1150789" y="1495733"/>
            <a:ext cx="1438857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 defTabSz="609585"/>
            <a:r>
              <a:rPr lang="en-US" sz="1600">
                <a:solidFill>
                  <a:srgbClr val="282828"/>
                </a:solidFill>
                <a:latin typeface="CiscoSansTT ExtraLight"/>
                <a:ea typeface="ＭＳ Ｐゴシック"/>
              </a:rPr>
              <a:t>XR 75x/761</a:t>
            </a:r>
            <a:endParaRPr lang="en-US" sz="16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020B9D-D3D1-EC45-92A0-752E1CCFC8EE}"/>
              </a:ext>
            </a:extLst>
          </p:cNvPr>
          <p:cNvSpPr txBox="1"/>
          <p:nvPr/>
        </p:nvSpPr>
        <p:spPr>
          <a:xfrm>
            <a:off x="6438333" y="987458"/>
            <a:ext cx="5069007" cy="338554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600">
                <a:solidFill>
                  <a:srgbClr val="282828"/>
                </a:solidFill>
                <a:latin typeface="CiscoSansTT ExtraLight"/>
              </a:rPr>
              <a:t>CY23 SW Release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30B2F59-D62C-E548-8461-A170BD526B62}"/>
              </a:ext>
            </a:extLst>
          </p:cNvPr>
          <p:cNvSpPr txBox="1"/>
          <p:nvPr/>
        </p:nvSpPr>
        <p:spPr>
          <a:xfrm>
            <a:off x="684662" y="987458"/>
            <a:ext cx="5069007" cy="338554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600">
                <a:solidFill>
                  <a:srgbClr val="282828"/>
                </a:solidFill>
                <a:latin typeface="CiscoSansTT ExtraLight"/>
              </a:rPr>
              <a:t>CY22 SW Release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FE72E71-7756-B24E-917D-0A1A03B9BFC2}"/>
              </a:ext>
            </a:extLst>
          </p:cNvPr>
          <p:cNvSpPr txBox="1"/>
          <p:nvPr/>
        </p:nvSpPr>
        <p:spPr>
          <a:xfrm>
            <a:off x="4151044" y="1494632"/>
            <a:ext cx="1013077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600">
                <a:solidFill>
                  <a:srgbClr val="282828"/>
                </a:solidFill>
                <a:latin typeface="CiscoSansTT ExtraLight"/>
              </a:rPr>
              <a:t>XR 771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B931FB-BAEA-CE46-B99B-D0D2A134D4AF}"/>
              </a:ext>
            </a:extLst>
          </p:cNvPr>
          <p:cNvSpPr txBox="1"/>
          <p:nvPr/>
        </p:nvSpPr>
        <p:spPr>
          <a:xfrm>
            <a:off x="7027879" y="1494631"/>
            <a:ext cx="1013077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600">
                <a:solidFill>
                  <a:srgbClr val="282828"/>
                </a:solidFill>
                <a:latin typeface="CiscoSansTT ExtraLight"/>
              </a:rPr>
              <a:t>XR 781*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F1A56E-29A9-ED41-B4DD-7CA2C09D3963}"/>
              </a:ext>
            </a:extLst>
          </p:cNvPr>
          <p:cNvSpPr txBox="1"/>
          <p:nvPr/>
        </p:nvSpPr>
        <p:spPr>
          <a:xfrm>
            <a:off x="9904714" y="1502929"/>
            <a:ext cx="1013077" cy="3385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en-US" sz="1600">
                <a:solidFill>
                  <a:srgbClr val="282828"/>
                </a:solidFill>
                <a:latin typeface="CiscoSansTT ExtraLight"/>
              </a:rPr>
              <a:t>XR 791*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2B382DC-BB56-AB43-8C42-EB787584A270}"/>
              </a:ext>
            </a:extLst>
          </p:cNvPr>
          <p:cNvSpPr/>
          <p:nvPr/>
        </p:nvSpPr>
        <p:spPr>
          <a:xfrm>
            <a:off x="684663" y="2042564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HW/NPI</a:t>
            </a:r>
            <a:b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</a:b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Fixed: Twins</a:t>
            </a:r>
            <a:b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</a:b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Modular: Vigor-Mod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MPA: </a:t>
            </a:r>
            <a:r>
              <a:rPr lang="en-US" sz="800" err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Bearfoot</a:t>
            </a: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 MPA 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8850866-3DA3-5B4A-AEAA-A05CADF6476D}"/>
              </a:ext>
            </a:extLst>
          </p:cNvPr>
          <p:cNvSpPr/>
          <p:nvPr/>
        </p:nvSpPr>
        <p:spPr>
          <a:xfrm>
            <a:off x="684663" y="2851553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F57939">
                  <a:tint val="66000"/>
                  <a:satMod val="160000"/>
                </a:srgbClr>
              </a:gs>
              <a:gs pos="50000">
                <a:srgbClr val="F57939">
                  <a:tint val="44500"/>
                  <a:satMod val="160000"/>
                </a:srgbClr>
              </a:gs>
              <a:gs pos="100000">
                <a:srgbClr val="F57939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New Use cases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ea typeface="+mn-lt"/>
                <a:cs typeface="+mn-lt"/>
              </a:rPr>
              <a:t>ETM, MDB Scale</a:t>
            </a:r>
            <a:endParaRPr lang="en-US" sz="800">
              <a:ea typeface="+mn-lt"/>
              <a:cs typeface="+mn-lt"/>
            </a:endParaRP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ea typeface="+mn-lt"/>
                <a:cs typeface="+mn-lt"/>
              </a:rPr>
              <a:t>High Scale Aggregation: L2Max &amp; L2Max-SE profile configuration J2/J2C/Q2C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845A8F-227E-0D42-BC74-B34E30F324CC}"/>
              </a:ext>
            </a:extLst>
          </p:cNvPr>
          <p:cNvSpPr/>
          <p:nvPr/>
        </p:nvSpPr>
        <p:spPr>
          <a:xfrm>
            <a:off x="684663" y="3689869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Critical Customer Escalations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SRV6, BGP MP, </a:t>
            </a:r>
            <a:r>
              <a:rPr lang="en-US" sz="800" err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Mcast</a:t>
            </a: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, EVPN, BFD, ACL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8D811D2-97BA-C045-B168-145C88E4CC69}"/>
              </a:ext>
            </a:extLst>
          </p:cNvPr>
          <p:cNvSpPr/>
          <p:nvPr/>
        </p:nvSpPr>
        <p:spPr>
          <a:xfrm>
            <a:off x="684663" y="4530200"/>
            <a:ext cx="2192172" cy="58788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J2 Parity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Achieved: 86% J2 Native Parity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E80A7BD-541D-A24D-8388-C072CC86A24A}"/>
              </a:ext>
            </a:extLst>
          </p:cNvPr>
          <p:cNvSpPr/>
          <p:nvPr/>
        </p:nvSpPr>
        <p:spPr>
          <a:xfrm>
            <a:off x="684663" y="5328509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Optics, Timing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ZR/ZR+, Class C </a:t>
            </a:r>
          </a:p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L2, L3 and Transport Layer features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D9B3C5A-50BC-7F4B-8552-46787AB8AE40}"/>
              </a:ext>
            </a:extLst>
          </p:cNvPr>
          <p:cNvSpPr/>
          <p:nvPr/>
        </p:nvSpPr>
        <p:spPr>
          <a:xfrm>
            <a:off x="3561498" y="2040613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HW/NPI</a:t>
            </a:r>
            <a:endParaRPr lang="en-US" sz="800">
              <a:solidFill>
                <a:srgbClr val="282828"/>
              </a:solidFill>
              <a:latin typeface="CiscoSansTT ExtraLight"/>
              <a:cs typeface="CiscoSansTT" panose="020B0503020201020303" pitchFamily="34" charset="0"/>
            </a:endParaRPr>
          </a:p>
          <a:p>
            <a:pPr algn="ctr" defTabSz="609555">
              <a:defRPr/>
            </a:pPr>
            <a:r>
              <a:rPr lang="en-US" sz="800">
                <a:latin typeface="CiscoSansTT ExtraLight"/>
                <a:cs typeface="CiscoSansTT" panose="020B0503020201020303" pitchFamily="34" charset="0"/>
              </a:rPr>
              <a:t>MPA: Private Line Emulation MPA</a:t>
            </a:r>
            <a:br>
              <a:rPr lang="en-US" sz="800">
                <a:latin typeface="CiscoSansTT ExtraLight"/>
                <a:cs typeface="CiscoSansTT" panose="020B0503020201020303" pitchFamily="34" charset="0"/>
              </a:rPr>
            </a:br>
            <a:endParaRPr lang="en-US" sz="800">
              <a:solidFill>
                <a:srgbClr val="282828"/>
              </a:solidFill>
              <a:latin typeface="CiscoSansTT ExtraLight"/>
              <a:cs typeface="CiscoSansTT" panose="020B0503020201020303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69ECA54-C408-2845-A743-4091E97A1AA1}"/>
              </a:ext>
            </a:extLst>
          </p:cNvPr>
          <p:cNvSpPr/>
          <p:nvPr/>
        </p:nvSpPr>
        <p:spPr>
          <a:xfrm>
            <a:off x="3561498" y="2849603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F57939">
                  <a:tint val="66000"/>
                  <a:satMod val="160000"/>
                </a:srgbClr>
              </a:gs>
              <a:gs pos="50000">
                <a:srgbClr val="F57939">
                  <a:tint val="44500"/>
                  <a:satMod val="160000"/>
                </a:srgbClr>
              </a:gs>
              <a:gs pos="100000">
                <a:srgbClr val="F57939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New Use cases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MDB Scale: High Scale Aggregation</a:t>
            </a:r>
            <a:b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</a:b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J2C/Q2C specific enhancements – L3Max and L2Max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A5E2B74-8779-6D4D-BCCA-67C8E447F37A}"/>
              </a:ext>
            </a:extLst>
          </p:cNvPr>
          <p:cNvSpPr/>
          <p:nvPr/>
        </p:nvSpPr>
        <p:spPr>
          <a:xfrm>
            <a:off x="3561498" y="3687919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Critical Customer Escalations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EVPN, L2PT,Mcast/MVPN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A466395-AA4C-8648-A642-B71B598B63C0}"/>
              </a:ext>
            </a:extLst>
          </p:cNvPr>
          <p:cNvSpPr/>
          <p:nvPr/>
        </p:nvSpPr>
        <p:spPr>
          <a:xfrm>
            <a:off x="3561498" y="4528249"/>
            <a:ext cx="2192172" cy="58788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J2 Parity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Achieved: 87% J2 Native Parity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26CE815-D219-CD4E-B26C-B926579AF8E9}"/>
              </a:ext>
            </a:extLst>
          </p:cNvPr>
          <p:cNvSpPr/>
          <p:nvPr/>
        </p:nvSpPr>
        <p:spPr>
          <a:xfrm>
            <a:off x="3561498" y="5326559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Optics, Timing</a:t>
            </a:r>
            <a:br>
              <a:rPr lang="en-US" sz="800" b="1">
                <a:latin typeface="CiscoSansTT ExtraLight"/>
                <a:cs typeface="CiscoSansTT" panose="020B0503020201020303" pitchFamily="34" charset="0"/>
              </a:rPr>
            </a:b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100G-ZR4, ZR/ZR+, Class C </a:t>
            </a:r>
          </a:p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L2, L3 and Transport Layer features 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6F114DE-511B-AB43-BEC8-E21AB7447849}"/>
              </a:ext>
            </a:extLst>
          </p:cNvPr>
          <p:cNvSpPr/>
          <p:nvPr/>
        </p:nvSpPr>
        <p:spPr>
          <a:xfrm>
            <a:off x="6438333" y="2040613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HW/NPI</a:t>
            </a:r>
            <a:b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</a:b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Fixed: Castle Black</a:t>
            </a:r>
            <a:b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</a:b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MPA: </a:t>
            </a:r>
            <a:r>
              <a:rPr lang="en-US" sz="800">
                <a:solidFill>
                  <a:srgbClr val="282828"/>
                </a:solidFill>
                <a:latin typeface="CiscoSansTT ExtraLight"/>
              </a:rPr>
              <a:t>Wingbow MPA 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73EDEDC-273D-F342-A45B-FDAD38E356D3}"/>
              </a:ext>
            </a:extLst>
          </p:cNvPr>
          <p:cNvSpPr/>
          <p:nvPr/>
        </p:nvSpPr>
        <p:spPr>
          <a:xfrm>
            <a:off x="6438333" y="2849603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F57939">
                  <a:tint val="66000"/>
                  <a:satMod val="160000"/>
                </a:srgbClr>
              </a:gs>
              <a:gs pos="50000">
                <a:srgbClr val="F57939">
                  <a:tint val="44500"/>
                  <a:satMod val="160000"/>
                </a:srgbClr>
              </a:gs>
              <a:gs pos="100000">
                <a:srgbClr val="F57939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New Use cases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</a:rPr>
              <a:t>PWHE Phase1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183D783-AD9A-B448-8CAE-6A18AD9A1946}"/>
              </a:ext>
            </a:extLst>
          </p:cNvPr>
          <p:cNvSpPr/>
          <p:nvPr/>
        </p:nvSpPr>
        <p:spPr>
          <a:xfrm>
            <a:off x="6438333" y="4528249"/>
            <a:ext cx="2192172" cy="58788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J2 Parity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Plan : 92% J2 Native Parity</a:t>
            </a:r>
            <a:b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</a:b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L2, EVPN, </a:t>
            </a:r>
            <a:r>
              <a:rPr lang="en-US" sz="800" err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Mcast</a:t>
            </a: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, Forwarding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327FFBE-8578-594F-84BC-13D4C6164045}"/>
              </a:ext>
            </a:extLst>
          </p:cNvPr>
          <p:cNvSpPr/>
          <p:nvPr/>
        </p:nvSpPr>
        <p:spPr>
          <a:xfrm>
            <a:off x="6438333" y="5326559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Optics, Timing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CFP2, QSFP EDFA, Class C</a:t>
            </a:r>
          </a:p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L2, L3 and Transport Layer features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SRV6,  SR-OAM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6E90F4E-C11C-AA4F-95C2-34C69C13A81D}"/>
              </a:ext>
            </a:extLst>
          </p:cNvPr>
          <p:cNvSpPr/>
          <p:nvPr/>
        </p:nvSpPr>
        <p:spPr>
          <a:xfrm>
            <a:off x="9315167" y="2044360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HW/NPI</a:t>
            </a:r>
            <a:b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</a:b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Modular: Vigor-LS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58766DA-8609-7140-874F-EB63114C046D}"/>
              </a:ext>
            </a:extLst>
          </p:cNvPr>
          <p:cNvSpPr/>
          <p:nvPr/>
        </p:nvSpPr>
        <p:spPr>
          <a:xfrm>
            <a:off x="9315167" y="2853349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F57939">
                  <a:tint val="66000"/>
                  <a:satMod val="160000"/>
                </a:srgbClr>
              </a:gs>
              <a:gs pos="50000">
                <a:srgbClr val="F57939">
                  <a:tint val="44500"/>
                  <a:satMod val="160000"/>
                </a:srgbClr>
              </a:gs>
              <a:gs pos="100000">
                <a:srgbClr val="F57939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New Use cases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</a:rPr>
              <a:t>PWHE Phase2,  VXLAN DCI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D860591-A606-7B4D-A6C8-D696465FD650}"/>
              </a:ext>
            </a:extLst>
          </p:cNvPr>
          <p:cNvSpPr/>
          <p:nvPr/>
        </p:nvSpPr>
        <p:spPr>
          <a:xfrm>
            <a:off x="9315167" y="4528249"/>
            <a:ext cx="2192172" cy="58788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tint val="66000"/>
                  <a:satMod val="160000"/>
                </a:schemeClr>
              </a:gs>
              <a:gs pos="50000">
                <a:schemeClr val="accent2">
                  <a:lumMod val="75000"/>
                  <a:tint val="44500"/>
                  <a:satMod val="160000"/>
                </a:schemeClr>
              </a:gs>
              <a:gs pos="100000">
                <a:schemeClr val="accent2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J2 Parity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Plan : 100% J2 Native Parity</a:t>
            </a:r>
            <a:b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</a:b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L2, EVPN, </a:t>
            </a:r>
            <a:r>
              <a:rPr lang="en-US" sz="800" err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Mcast</a:t>
            </a: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, Forwarding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B069D35D-3319-3749-90B5-6BD137125300}"/>
              </a:ext>
            </a:extLst>
          </p:cNvPr>
          <p:cNvSpPr/>
          <p:nvPr/>
        </p:nvSpPr>
        <p:spPr>
          <a:xfrm>
            <a:off x="9315167" y="5326559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Optics, Timing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</a:rPr>
              <a:t>High power ZRP</a:t>
            </a:r>
          </a:p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L2, L3 and Transport Layer features</a:t>
            </a:r>
          </a:p>
          <a:p>
            <a:pPr algn="ctr" defTabSz="609555">
              <a:defRPr/>
            </a:pPr>
            <a:r>
              <a:rPr lang="en-US" sz="800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SRV6, SRTE,SR:PM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44B44-1847-474B-8D61-A281AAE7BC98}"/>
              </a:ext>
            </a:extLst>
          </p:cNvPr>
          <p:cNvSpPr txBox="1"/>
          <p:nvPr/>
        </p:nvSpPr>
        <p:spPr>
          <a:xfrm>
            <a:off x="604574" y="6533220"/>
            <a:ext cx="25312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800">
                <a:solidFill>
                  <a:srgbClr val="282828"/>
                </a:solidFill>
                <a:latin typeface="CiscoSansTT ExtraLight"/>
              </a:rPr>
              <a:t>* Release not </a:t>
            </a:r>
            <a:r>
              <a:rPr lang="en-US" sz="800" err="1">
                <a:solidFill>
                  <a:srgbClr val="282828"/>
                </a:solidFill>
                <a:latin typeface="CiscoSansTT ExtraLight"/>
              </a:rPr>
              <a:t>EC’d</a:t>
            </a:r>
            <a:r>
              <a:rPr lang="en-US" sz="800">
                <a:solidFill>
                  <a:srgbClr val="282828"/>
                </a:solidFill>
                <a:latin typeface="CiscoSansTT ExtraLight"/>
              </a:rPr>
              <a:t> yet, planning still in process.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8A80653-EF33-B946-A626-C1B12387853F}"/>
              </a:ext>
            </a:extLst>
          </p:cNvPr>
          <p:cNvSpPr/>
          <p:nvPr/>
        </p:nvSpPr>
        <p:spPr>
          <a:xfrm>
            <a:off x="6438333" y="3686003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Critical Customer Commitments/Escalations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89EFC41-3244-CC46-9C98-D5E02F35A5A2}"/>
              </a:ext>
            </a:extLst>
          </p:cNvPr>
          <p:cNvSpPr/>
          <p:nvPr/>
        </p:nvSpPr>
        <p:spPr>
          <a:xfrm>
            <a:off x="9315167" y="3686003"/>
            <a:ext cx="2192172" cy="58788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r>
              <a:rPr lang="en-US" sz="800" b="1">
                <a:solidFill>
                  <a:srgbClr val="282828"/>
                </a:solidFill>
                <a:latin typeface="CiscoSansTT ExtraLight"/>
                <a:cs typeface="CiscoSansTT" panose="020B0503020201020303" pitchFamily="34" charset="0"/>
              </a:rPr>
              <a:t>Critical Customer Commitments/Escalations</a:t>
            </a:r>
          </a:p>
        </p:txBody>
      </p:sp>
    </p:spTree>
    <p:extLst>
      <p:ext uri="{BB962C8B-B14F-4D97-AF65-F5344CB8AC3E}">
        <p14:creationId xmlns:p14="http://schemas.microsoft.com/office/powerpoint/2010/main" val="738811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1527ED-F12F-8946-8325-D88911E85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199" y="1582420"/>
            <a:ext cx="5181600" cy="2093667"/>
          </a:xfrm>
          <a:ln>
            <a:solidFill>
              <a:schemeClr val="accent1"/>
            </a:solidFill>
          </a:ln>
        </p:spPr>
        <p:txBody>
          <a:bodyPr lIns="0" tIns="60947" rIns="0" bIns="60947" anchor="t">
            <a:noAutofit/>
          </a:bodyPr>
          <a:lstStyle/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Enable MDB profile infrastructure including Grid and other enhancements</a:t>
            </a:r>
          </a:p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L3 scale Enhancements</a:t>
            </a:r>
          </a:p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No user configurable MDB profile</a:t>
            </a:r>
          </a:p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Default profiles for Base and SE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594C82C-F193-E14D-AE06-CC69285F2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97" y="302424"/>
            <a:ext cx="11127317" cy="975783"/>
          </a:xfrm>
        </p:spPr>
        <p:txBody>
          <a:bodyPr/>
          <a:lstStyle/>
          <a:p>
            <a:r>
              <a:rPr lang="en-US"/>
              <a:t>MDB Scale  -  XR Release Strategy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B89AF8-66E5-F744-AA7B-04EC08F18FC2}"/>
              </a:ext>
            </a:extLst>
          </p:cNvPr>
          <p:cNvSpPr/>
          <p:nvPr/>
        </p:nvSpPr>
        <p:spPr>
          <a:xfrm>
            <a:off x="711199" y="1158148"/>
            <a:ext cx="5181600" cy="30845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/>
              <a:t>7.3.1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915E198-051C-284F-BA35-C96CECC624E4}"/>
              </a:ext>
            </a:extLst>
          </p:cNvPr>
          <p:cNvSpPr txBox="1">
            <a:spLocks/>
          </p:cNvSpPr>
          <p:nvPr/>
        </p:nvSpPr>
        <p:spPr>
          <a:xfrm>
            <a:off x="6196256" y="1583313"/>
            <a:ext cx="4891235" cy="2093667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lIns="0" tIns="60947" rIns="0" bIns="60947" anchor="t">
            <a:noAutofit/>
          </a:bodyPr>
          <a:lstStyle>
            <a:lvl1pPr marL="174625" indent="-117475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20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288925" indent="-114300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8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4032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6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5175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4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6318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2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L2 Scale enhancements </a:t>
            </a:r>
          </a:p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Support L3Max and L3Max-SE profiles with overall higher scale</a:t>
            </a:r>
          </a:p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Not configurable. Base defaulted to L3Max and SE/eTCAM defaulted to L3Max-SE.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9BAC5F-DFA9-EF4A-8870-42D9BDDFE526}"/>
              </a:ext>
            </a:extLst>
          </p:cNvPr>
          <p:cNvSpPr/>
          <p:nvPr/>
        </p:nvSpPr>
        <p:spPr>
          <a:xfrm>
            <a:off x="6206169" y="1158148"/>
            <a:ext cx="4881323" cy="30845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/>
              <a:t>7.4.1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94E252C-8358-D74E-BC30-1D73BA0D40E1}"/>
              </a:ext>
            </a:extLst>
          </p:cNvPr>
          <p:cNvSpPr txBox="1">
            <a:spLocks/>
          </p:cNvSpPr>
          <p:nvPr/>
        </p:nvSpPr>
        <p:spPr>
          <a:xfrm>
            <a:off x="711199" y="4281415"/>
            <a:ext cx="5181600" cy="1937441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lIns="0" tIns="60947" rIns="0" bIns="60947" anchor="t">
            <a:noAutofit/>
          </a:bodyPr>
          <a:lstStyle>
            <a:lvl1pPr marL="174625" indent="-117475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20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288925" indent="-114300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8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4032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6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5175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4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6318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2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CLI configuration for various profiles – J2/J2C/Q2A/Q2C with MDB profiles.</a:t>
            </a:r>
            <a:endParaRPr lang="en-US" sz="2667">
              <a:ea typeface="+mn-lt"/>
              <a:cs typeface="+mn-lt"/>
            </a:endParaRPr>
          </a:p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Support L2Max &amp; L2Max-SE profile configuration J2/J2C/Q2C</a:t>
            </a:r>
            <a:endParaRPr lang="en-US" sz="2667">
              <a:ea typeface="+mn-lt"/>
              <a:cs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9FD81F-4C01-2B42-9C80-4B19C8ADDFC8}"/>
              </a:ext>
            </a:extLst>
          </p:cNvPr>
          <p:cNvSpPr/>
          <p:nvPr/>
        </p:nvSpPr>
        <p:spPr>
          <a:xfrm>
            <a:off x="711199" y="3898584"/>
            <a:ext cx="5181600" cy="308453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1867">
                <a:ea typeface="+mn-lt"/>
                <a:cs typeface="+mn-lt"/>
              </a:rPr>
              <a:t>7.5.2 &amp; 7.6.1 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CB55141-B367-BD40-A78C-91A32CD55E4D}"/>
              </a:ext>
            </a:extLst>
          </p:cNvPr>
          <p:cNvSpPr txBox="1">
            <a:spLocks/>
          </p:cNvSpPr>
          <p:nvPr/>
        </p:nvSpPr>
        <p:spPr>
          <a:xfrm>
            <a:off x="6196256" y="4285405"/>
            <a:ext cx="4901147" cy="193345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lIns="0" tIns="60947" rIns="0" bIns="60947" anchor="t">
            <a:noAutofit/>
          </a:bodyPr>
          <a:lstStyle>
            <a:lvl1pPr marL="174625" indent="-117475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20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288925" indent="-114300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8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4032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6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5175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4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631825" indent="-11430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Arial"/>
              <a:buChar char="•"/>
              <a:defRPr lang="en-US" sz="1200" b="0" i="0" kern="1200">
                <a:solidFill>
                  <a:schemeClr val="tx1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J2C/Q2C specific enhancements – L3Max and L2Max</a:t>
            </a:r>
            <a:endParaRPr lang="en-US" sz="2667">
              <a:cs typeface="+mn-lt"/>
            </a:endParaRPr>
          </a:p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L2Max for Q2A, MDB Profiles for J2C+</a:t>
            </a:r>
            <a:endParaRPr lang="en-US" sz="2667">
              <a:cs typeface="+mn-lt"/>
            </a:endParaRPr>
          </a:p>
          <a:p>
            <a:pPr>
              <a:buFont typeface="Courier New,monospace" panose="02070309020205020404" pitchFamily="49" charset="0"/>
              <a:buChar char="o"/>
            </a:pPr>
            <a:r>
              <a:rPr lang="en-US" sz="1867">
                <a:ea typeface="+mn-lt"/>
                <a:cs typeface="+mn-lt"/>
              </a:rPr>
              <a:t>Provide any additional scale enhancements for L2Max and L2Max-SE</a:t>
            </a:r>
            <a:endParaRPr lang="en-US" sz="2667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2DF44-FFB3-A542-9183-A260C71FCE1B}"/>
              </a:ext>
            </a:extLst>
          </p:cNvPr>
          <p:cNvSpPr/>
          <p:nvPr/>
        </p:nvSpPr>
        <p:spPr>
          <a:xfrm>
            <a:off x="6206169" y="3898584"/>
            <a:ext cx="4891234" cy="30845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1867">
                <a:ea typeface="+mn-lt"/>
                <a:cs typeface="+mn-lt"/>
              </a:rPr>
              <a:t>7.7.1/7.8.1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01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9B7FE-8EDD-9548-8113-EB9E863914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100"/>
              <a:t>Deployment with NCS 5500/ NCS 5700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4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riangle 162">
            <a:extLst>
              <a:ext uri="{FF2B5EF4-FFF2-40B4-BE49-F238E27FC236}">
                <a16:creationId xmlns:a16="http://schemas.microsoft.com/office/drawing/2014/main" id="{B96DB301-A67B-D84B-B671-20AD3C7312D6}"/>
              </a:ext>
            </a:extLst>
          </p:cNvPr>
          <p:cNvSpPr/>
          <p:nvPr/>
        </p:nvSpPr>
        <p:spPr>
          <a:xfrm rot="16200000" flipH="1" flipV="1">
            <a:off x="4689330" y="1899998"/>
            <a:ext cx="1127813" cy="1075748"/>
          </a:xfrm>
          <a:prstGeom prst="triangle">
            <a:avLst>
              <a:gd name="adj" fmla="val 94686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2">
                  <a:lumMod val="20000"/>
                  <a:lumOff val="8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4E2D3BB-DB9A-E442-9053-0882FA5C81E4}"/>
              </a:ext>
            </a:extLst>
          </p:cNvPr>
          <p:cNvGrpSpPr/>
          <p:nvPr/>
        </p:nvGrpSpPr>
        <p:grpSpPr>
          <a:xfrm flipH="1">
            <a:off x="7656634" y="3595932"/>
            <a:ext cx="1465842" cy="1936421"/>
            <a:chOff x="9817057" y="4239265"/>
            <a:chExt cx="1514901" cy="1936421"/>
          </a:xfrm>
        </p:grpSpPr>
        <p:sp>
          <p:nvSpPr>
            <p:cNvPr id="154" name="Triangle 153">
              <a:extLst>
                <a:ext uri="{FF2B5EF4-FFF2-40B4-BE49-F238E27FC236}">
                  <a16:creationId xmlns:a16="http://schemas.microsoft.com/office/drawing/2014/main" id="{ED2615A8-0310-AF4D-AD3A-854A1B82D6B7}"/>
                </a:ext>
              </a:extLst>
            </p:cNvPr>
            <p:cNvSpPr/>
            <p:nvPr/>
          </p:nvSpPr>
          <p:spPr>
            <a:xfrm rot="5400000">
              <a:off x="9877902" y="4723563"/>
              <a:ext cx="1391278" cy="1512968"/>
            </a:xfrm>
            <a:prstGeom prst="triangle">
              <a:avLst>
                <a:gd name="adj" fmla="val 22185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2">
                    <a:lumMod val="20000"/>
                    <a:lumOff val="80000"/>
                  </a:schemeClr>
                </a:gs>
                <a:gs pos="83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   </a:t>
              </a:r>
            </a:p>
          </p:txBody>
        </p:sp>
        <p:sp>
          <p:nvSpPr>
            <p:cNvPr id="155" name="Triangle 154">
              <a:extLst>
                <a:ext uri="{FF2B5EF4-FFF2-40B4-BE49-F238E27FC236}">
                  <a16:creationId xmlns:a16="http://schemas.microsoft.com/office/drawing/2014/main" id="{D731E0F6-CFB1-1E4B-8CFA-E8C1A61C890D}"/>
                </a:ext>
              </a:extLst>
            </p:cNvPr>
            <p:cNvSpPr/>
            <p:nvPr/>
          </p:nvSpPr>
          <p:spPr>
            <a:xfrm rot="5400000">
              <a:off x="9949984" y="4108267"/>
              <a:ext cx="1250972" cy="1512968"/>
            </a:xfrm>
            <a:prstGeom prst="triangle">
              <a:avLst>
                <a:gd name="adj" fmla="val 39664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2">
                    <a:lumMod val="20000"/>
                    <a:lumOff val="80000"/>
                  </a:schemeClr>
                </a:gs>
                <a:gs pos="83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Triangle 146">
            <a:extLst>
              <a:ext uri="{FF2B5EF4-FFF2-40B4-BE49-F238E27FC236}">
                <a16:creationId xmlns:a16="http://schemas.microsoft.com/office/drawing/2014/main" id="{0CA0173B-4228-AE47-9574-2B9D1B30A795}"/>
              </a:ext>
            </a:extLst>
          </p:cNvPr>
          <p:cNvSpPr/>
          <p:nvPr/>
        </p:nvSpPr>
        <p:spPr>
          <a:xfrm rot="5400000">
            <a:off x="3617125" y="3987193"/>
            <a:ext cx="1391278" cy="1512968"/>
          </a:xfrm>
          <a:prstGeom prst="triangle">
            <a:avLst>
              <a:gd name="adj" fmla="val 2218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149" name="Triangle 148">
            <a:extLst>
              <a:ext uri="{FF2B5EF4-FFF2-40B4-BE49-F238E27FC236}">
                <a16:creationId xmlns:a16="http://schemas.microsoft.com/office/drawing/2014/main" id="{255B39ED-3B8B-8644-816F-40ADAA2B0272}"/>
              </a:ext>
            </a:extLst>
          </p:cNvPr>
          <p:cNvSpPr/>
          <p:nvPr/>
        </p:nvSpPr>
        <p:spPr>
          <a:xfrm rot="5400000">
            <a:off x="3689207" y="3371897"/>
            <a:ext cx="1250972" cy="1512968"/>
          </a:xfrm>
          <a:prstGeom prst="triangle">
            <a:avLst>
              <a:gd name="adj" fmla="val 3966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20000"/>
                  <a:lumOff val="80000"/>
                </a:schemeClr>
              </a:gs>
              <a:gs pos="83000">
                <a:schemeClr val="accent6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738BB1-29C4-354D-9D36-0551814E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Services scale requirements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AFDE3A-376C-C04B-AD99-7748B56D9453}"/>
              </a:ext>
            </a:extLst>
          </p:cNvPr>
          <p:cNvSpPr/>
          <p:nvPr/>
        </p:nvSpPr>
        <p:spPr>
          <a:xfrm>
            <a:off x="6370563" y="3917547"/>
            <a:ext cx="1435251" cy="634642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000">
              <a:solidFill>
                <a:srgbClr val="282828"/>
              </a:solidFill>
              <a:latin typeface="CiscoSansTT ExtraLight"/>
            </a:endParaRPr>
          </a:p>
          <a:p>
            <a:pPr algn="ctr" defTabSz="457189">
              <a:defRPr/>
            </a:pPr>
            <a:endParaRPr lang="en-US" sz="10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9BA91C-F84C-7045-8EE9-FB07BF57FA42}"/>
              </a:ext>
            </a:extLst>
          </p:cNvPr>
          <p:cNvSpPr/>
          <p:nvPr/>
        </p:nvSpPr>
        <p:spPr>
          <a:xfrm>
            <a:off x="4894152" y="3915101"/>
            <a:ext cx="1435251" cy="634642"/>
          </a:xfrm>
          <a:prstGeom prst="roundRect">
            <a:avLst/>
          </a:prstGeom>
          <a:solidFill>
            <a:schemeClr val="bg2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endParaRPr lang="en-US" sz="1000">
              <a:solidFill>
                <a:srgbClr val="282828"/>
              </a:solidFill>
              <a:latin typeface="CiscoSansTT ExtraLight"/>
            </a:endParaRPr>
          </a:p>
          <a:p>
            <a:pPr algn="ctr" defTabSz="457189">
              <a:defRPr/>
            </a:pPr>
            <a:endParaRPr lang="en-US" sz="1000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EE2AB6-4186-EC4B-98A9-C815ADFC248D}"/>
              </a:ext>
            </a:extLst>
          </p:cNvPr>
          <p:cNvSpPr/>
          <p:nvPr/>
        </p:nvSpPr>
        <p:spPr>
          <a:xfrm>
            <a:off x="5017523" y="4366998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241EED-02E1-6D45-A5FF-8408532A4811}"/>
              </a:ext>
            </a:extLst>
          </p:cNvPr>
          <p:cNvSpPr/>
          <p:nvPr/>
        </p:nvSpPr>
        <p:spPr>
          <a:xfrm>
            <a:off x="5104366" y="3968703"/>
            <a:ext cx="370461" cy="119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DFD37C-900C-9448-B0F7-3B4FFD4E393B}"/>
              </a:ext>
            </a:extLst>
          </p:cNvPr>
          <p:cNvSpPr/>
          <p:nvPr/>
        </p:nvSpPr>
        <p:spPr>
          <a:xfrm>
            <a:off x="5795032" y="3968703"/>
            <a:ext cx="370461" cy="12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1748D0-A0D6-194B-8F8D-F32AEB51597F}"/>
              </a:ext>
            </a:extLst>
          </p:cNvPr>
          <p:cNvCxnSpPr>
            <a:cxnSpLocks/>
            <a:stCxn id="6" idx="0"/>
            <a:endCxn id="7" idx="2"/>
          </p:cNvCxnSpPr>
          <p:nvPr/>
        </p:nvCxnSpPr>
        <p:spPr>
          <a:xfrm flipV="1">
            <a:off x="5109127" y="4088552"/>
            <a:ext cx="180470" cy="278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1781B6-FE20-1743-8A7F-FA9E97D04FD6}"/>
              </a:ext>
            </a:extLst>
          </p:cNvPr>
          <p:cNvCxnSpPr>
            <a:cxnSpLocks/>
            <a:stCxn id="16" idx="0"/>
            <a:endCxn id="7" idx="2"/>
          </p:cNvCxnSpPr>
          <p:nvPr/>
        </p:nvCxnSpPr>
        <p:spPr>
          <a:xfrm flipH="1" flipV="1">
            <a:off x="5289597" y="4088552"/>
            <a:ext cx="161114" cy="278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AF7C69-40EA-3D4A-BF51-7E68E4FF7660}"/>
              </a:ext>
            </a:extLst>
          </p:cNvPr>
          <p:cNvCxnSpPr>
            <a:cxnSpLocks/>
            <a:stCxn id="19" idx="0"/>
            <a:endCxn id="7" idx="2"/>
          </p:cNvCxnSpPr>
          <p:nvPr/>
        </p:nvCxnSpPr>
        <p:spPr>
          <a:xfrm flipH="1" flipV="1">
            <a:off x="5289597" y="4088552"/>
            <a:ext cx="851040" cy="278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68C2CB-17C4-7F40-B102-4DBCAD3FE8F7}"/>
              </a:ext>
            </a:extLst>
          </p:cNvPr>
          <p:cNvCxnSpPr>
            <a:cxnSpLocks/>
            <a:stCxn id="18" idx="0"/>
            <a:endCxn id="7" idx="2"/>
          </p:cNvCxnSpPr>
          <p:nvPr/>
        </p:nvCxnSpPr>
        <p:spPr>
          <a:xfrm flipH="1" flipV="1">
            <a:off x="5289597" y="4088552"/>
            <a:ext cx="507806" cy="281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1FFB8C7-CEFA-364F-A9CC-A67BD682C191}"/>
              </a:ext>
            </a:extLst>
          </p:cNvPr>
          <p:cNvCxnSpPr>
            <a:cxnSpLocks/>
            <a:stCxn id="19" idx="0"/>
            <a:endCxn id="8" idx="2"/>
          </p:cNvCxnSpPr>
          <p:nvPr/>
        </p:nvCxnSpPr>
        <p:spPr>
          <a:xfrm flipH="1" flipV="1">
            <a:off x="5980263" y="4098541"/>
            <a:ext cx="160374" cy="268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6CAD4F-E547-4141-922D-F7ACA7C70629}"/>
              </a:ext>
            </a:extLst>
          </p:cNvPr>
          <p:cNvCxnSpPr>
            <a:cxnSpLocks/>
            <a:stCxn id="16" idx="0"/>
            <a:endCxn id="8" idx="2"/>
          </p:cNvCxnSpPr>
          <p:nvPr/>
        </p:nvCxnSpPr>
        <p:spPr>
          <a:xfrm flipV="1">
            <a:off x="5450711" y="4098541"/>
            <a:ext cx="529552" cy="268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D956CF-A50E-AD42-B7D2-902AB101CDC3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V="1">
            <a:off x="5109127" y="4098541"/>
            <a:ext cx="871136" cy="268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9695BF9-8D4B-4045-B486-3B04EEB53E23}"/>
              </a:ext>
            </a:extLst>
          </p:cNvPr>
          <p:cNvSpPr/>
          <p:nvPr/>
        </p:nvSpPr>
        <p:spPr>
          <a:xfrm>
            <a:off x="5359107" y="4366997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245A92-E9F0-914E-8FDE-37930B2B867E}"/>
              </a:ext>
            </a:extLst>
          </p:cNvPr>
          <p:cNvCxnSpPr>
            <a:cxnSpLocks/>
            <a:stCxn id="18" idx="0"/>
            <a:endCxn id="8" idx="2"/>
          </p:cNvCxnSpPr>
          <p:nvPr/>
        </p:nvCxnSpPr>
        <p:spPr>
          <a:xfrm flipV="1">
            <a:off x="5797403" y="4098541"/>
            <a:ext cx="182860" cy="271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695BC48F-CAA6-434D-A16B-D9DC0D73E0D8}"/>
              </a:ext>
            </a:extLst>
          </p:cNvPr>
          <p:cNvSpPr/>
          <p:nvPr/>
        </p:nvSpPr>
        <p:spPr>
          <a:xfrm>
            <a:off x="5705799" y="4370480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7C9B8C-BCE5-054C-A8C8-F6B11D407138}"/>
              </a:ext>
            </a:extLst>
          </p:cNvPr>
          <p:cNvSpPr/>
          <p:nvPr/>
        </p:nvSpPr>
        <p:spPr>
          <a:xfrm>
            <a:off x="6049033" y="4366996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D2C766-A974-3443-87DD-6361798C8438}"/>
              </a:ext>
            </a:extLst>
          </p:cNvPr>
          <p:cNvSpPr/>
          <p:nvPr/>
        </p:nvSpPr>
        <p:spPr>
          <a:xfrm>
            <a:off x="6462185" y="4366998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BCD29C-B1B3-3E48-96BF-51F80F59C55F}"/>
              </a:ext>
            </a:extLst>
          </p:cNvPr>
          <p:cNvSpPr/>
          <p:nvPr/>
        </p:nvSpPr>
        <p:spPr>
          <a:xfrm>
            <a:off x="6549028" y="3968703"/>
            <a:ext cx="370461" cy="1198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A82527-31D9-0F41-ADDD-39AF63E08609}"/>
              </a:ext>
            </a:extLst>
          </p:cNvPr>
          <p:cNvSpPr/>
          <p:nvPr/>
        </p:nvSpPr>
        <p:spPr>
          <a:xfrm>
            <a:off x="7239694" y="3968703"/>
            <a:ext cx="370461" cy="1298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CAD4D13-1D77-C149-B9F9-5B93F3C13420}"/>
              </a:ext>
            </a:extLst>
          </p:cNvPr>
          <p:cNvCxnSpPr>
            <a:cxnSpLocks/>
            <a:stCxn id="20" idx="0"/>
            <a:endCxn id="21" idx="2"/>
          </p:cNvCxnSpPr>
          <p:nvPr/>
        </p:nvCxnSpPr>
        <p:spPr>
          <a:xfrm flipV="1">
            <a:off x="6553789" y="4088552"/>
            <a:ext cx="180470" cy="278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C46BAC-2ADD-914E-9AD7-CB3D65BF0D7B}"/>
              </a:ext>
            </a:extLst>
          </p:cNvPr>
          <p:cNvCxnSpPr>
            <a:cxnSpLocks/>
            <a:stCxn id="30" idx="0"/>
            <a:endCxn id="21" idx="2"/>
          </p:cNvCxnSpPr>
          <p:nvPr/>
        </p:nvCxnSpPr>
        <p:spPr>
          <a:xfrm flipH="1" flipV="1">
            <a:off x="6734259" y="4088552"/>
            <a:ext cx="161114" cy="278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EB5726-BB72-0D40-87B8-27E54A51A2E0}"/>
              </a:ext>
            </a:extLst>
          </p:cNvPr>
          <p:cNvCxnSpPr>
            <a:cxnSpLocks/>
            <a:stCxn id="33" idx="0"/>
            <a:endCxn id="21" idx="2"/>
          </p:cNvCxnSpPr>
          <p:nvPr/>
        </p:nvCxnSpPr>
        <p:spPr>
          <a:xfrm flipH="1" flipV="1">
            <a:off x="6734259" y="4088552"/>
            <a:ext cx="851040" cy="278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7078B1-EB9B-7043-BF1A-A9601DBFCA29}"/>
              </a:ext>
            </a:extLst>
          </p:cNvPr>
          <p:cNvCxnSpPr>
            <a:cxnSpLocks/>
            <a:stCxn id="32" idx="0"/>
            <a:endCxn id="21" idx="2"/>
          </p:cNvCxnSpPr>
          <p:nvPr/>
        </p:nvCxnSpPr>
        <p:spPr>
          <a:xfrm flipH="1" flipV="1">
            <a:off x="6734259" y="4088552"/>
            <a:ext cx="507806" cy="2819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BB205F2-9ADE-EE4C-8A7E-FA1620A6690D}"/>
              </a:ext>
            </a:extLst>
          </p:cNvPr>
          <p:cNvCxnSpPr>
            <a:cxnSpLocks/>
            <a:stCxn id="33" idx="0"/>
            <a:endCxn id="22" idx="2"/>
          </p:cNvCxnSpPr>
          <p:nvPr/>
        </p:nvCxnSpPr>
        <p:spPr>
          <a:xfrm flipH="1" flipV="1">
            <a:off x="7424925" y="4098541"/>
            <a:ext cx="160374" cy="268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AA8E04-4DBE-334C-B520-8D38F34E2FCA}"/>
              </a:ext>
            </a:extLst>
          </p:cNvPr>
          <p:cNvCxnSpPr>
            <a:cxnSpLocks/>
            <a:stCxn id="30" idx="0"/>
            <a:endCxn id="22" idx="2"/>
          </p:cNvCxnSpPr>
          <p:nvPr/>
        </p:nvCxnSpPr>
        <p:spPr>
          <a:xfrm flipV="1">
            <a:off x="6895373" y="4098541"/>
            <a:ext cx="529552" cy="2684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7F1384D-1F5B-814B-AA84-CCF69BA58E1F}"/>
              </a:ext>
            </a:extLst>
          </p:cNvPr>
          <p:cNvCxnSpPr>
            <a:cxnSpLocks/>
            <a:stCxn id="20" idx="0"/>
            <a:endCxn id="22" idx="2"/>
          </p:cNvCxnSpPr>
          <p:nvPr/>
        </p:nvCxnSpPr>
        <p:spPr>
          <a:xfrm flipV="1">
            <a:off x="6553789" y="4098541"/>
            <a:ext cx="871136" cy="2684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7BA1EFB-3452-B64D-8092-AB0C42555DA7}"/>
              </a:ext>
            </a:extLst>
          </p:cNvPr>
          <p:cNvSpPr/>
          <p:nvPr/>
        </p:nvSpPr>
        <p:spPr>
          <a:xfrm>
            <a:off x="6803769" y="4366997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713A16-B928-4941-9BD3-0A1FDF750A7B}"/>
              </a:ext>
            </a:extLst>
          </p:cNvPr>
          <p:cNvCxnSpPr>
            <a:cxnSpLocks/>
            <a:stCxn id="32" idx="0"/>
            <a:endCxn id="22" idx="2"/>
          </p:cNvCxnSpPr>
          <p:nvPr/>
        </p:nvCxnSpPr>
        <p:spPr>
          <a:xfrm flipV="1">
            <a:off x="7242065" y="4098541"/>
            <a:ext cx="182860" cy="271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D4D727F3-1283-4444-A7E6-61F074313D42}"/>
              </a:ext>
            </a:extLst>
          </p:cNvPr>
          <p:cNvSpPr/>
          <p:nvPr/>
        </p:nvSpPr>
        <p:spPr>
          <a:xfrm>
            <a:off x="7150461" y="4370480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68C9E7-5583-2547-91CF-F5407AA43D5B}"/>
              </a:ext>
            </a:extLst>
          </p:cNvPr>
          <p:cNvSpPr/>
          <p:nvPr/>
        </p:nvSpPr>
        <p:spPr>
          <a:xfrm>
            <a:off x="7493695" y="4366996"/>
            <a:ext cx="183207" cy="1198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C75FCAF-2EA1-7046-853B-8EDF3288AB8F}"/>
              </a:ext>
            </a:extLst>
          </p:cNvPr>
          <p:cNvSpPr/>
          <p:nvPr/>
        </p:nvSpPr>
        <p:spPr>
          <a:xfrm>
            <a:off x="5929134" y="3384053"/>
            <a:ext cx="216553" cy="1361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ED658B-F30E-B94C-8312-11F2E5512A6E}"/>
              </a:ext>
            </a:extLst>
          </p:cNvPr>
          <p:cNvSpPr/>
          <p:nvPr/>
        </p:nvSpPr>
        <p:spPr>
          <a:xfrm>
            <a:off x="6593293" y="3378137"/>
            <a:ext cx="216553" cy="1361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3914280-6597-064F-AC9D-8829970DCC8B}"/>
              </a:ext>
            </a:extLst>
          </p:cNvPr>
          <p:cNvSpPr/>
          <p:nvPr/>
        </p:nvSpPr>
        <p:spPr>
          <a:xfrm>
            <a:off x="5929134" y="2888807"/>
            <a:ext cx="216553" cy="1361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C6AEBB2-BCC2-D743-98B2-36CCAF5DBB2A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 flipV="1">
            <a:off x="6145687" y="3446226"/>
            <a:ext cx="447606" cy="59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655FBBA-588D-A14E-951A-ADBFE3743C53}"/>
              </a:ext>
            </a:extLst>
          </p:cNvPr>
          <p:cNvCxnSpPr>
            <a:cxnSpLocks/>
            <a:stCxn id="36" idx="2"/>
            <a:endCxn id="34" idx="0"/>
          </p:cNvCxnSpPr>
          <p:nvPr/>
        </p:nvCxnSpPr>
        <p:spPr>
          <a:xfrm>
            <a:off x="6037411" y="3024985"/>
            <a:ext cx="0" cy="3590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ECCE2EF-30B5-1E47-B528-0CA28B18EE3D}"/>
              </a:ext>
            </a:extLst>
          </p:cNvPr>
          <p:cNvSpPr/>
          <p:nvPr/>
        </p:nvSpPr>
        <p:spPr>
          <a:xfrm>
            <a:off x="6589265" y="2888807"/>
            <a:ext cx="216553" cy="1361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B69FB85-ED26-1A46-81D8-C554936F7472}"/>
              </a:ext>
            </a:extLst>
          </p:cNvPr>
          <p:cNvCxnSpPr>
            <a:cxnSpLocks/>
            <a:stCxn id="36" idx="3"/>
            <a:endCxn id="39" idx="1"/>
          </p:cNvCxnSpPr>
          <p:nvPr/>
        </p:nvCxnSpPr>
        <p:spPr>
          <a:xfrm>
            <a:off x="6145687" y="2956896"/>
            <a:ext cx="4435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47B9DF7-03D0-E649-93EB-89A46DCB33F5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6697542" y="3024985"/>
            <a:ext cx="4028" cy="353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5255CB-DAB8-2D49-B786-3AE2A272304D}"/>
              </a:ext>
            </a:extLst>
          </p:cNvPr>
          <p:cNvCxnSpPr>
            <a:cxnSpLocks/>
            <a:stCxn id="7" idx="0"/>
            <a:endCxn id="34" idx="2"/>
          </p:cNvCxnSpPr>
          <p:nvPr/>
        </p:nvCxnSpPr>
        <p:spPr>
          <a:xfrm flipV="1">
            <a:off x="5289597" y="3520231"/>
            <a:ext cx="747814" cy="448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638D7A-C242-F04C-A83C-8D7C06002226}"/>
              </a:ext>
            </a:extLst>
          </p:cNvPr>
          <p:cNvCxnSpPr>
            <a:cxnSpLocks/>
            <a:stCxn id="22" idx="0"/>
            <a:endCxn id="35" idx="2"/>
          </p:cNvCxnSpPr>
          <p:nvPr/>
        </p:nvCxnSpPr>
        <p:spPr>
          <a:xfrm flipH="1" flipV="1">
            <a:off x="6701570" y="3514315"/>
            <a:ext cx="723355" cy="454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7E52C0C-B0D1-9D49-BB0D-3963992D00A7}"/>
              </a:ext>
            </a:extLst>
          </p:cNvPr>
          <p:cNvCxnSpPr>
            <a:cxnSpLocks/>
            <a:stCxn id="21" idx="0"/>
            <a:endCxn id="34" idx="2"/>
          </p:cNvCxnSpPr>
          <p:nvPr/>
        </p:nvCxnSpPr>
        <p:spPr>
          <a:xfrm flipH="1" flipV="1">
            <a:off x="6037411" y="3520231"/>
            <a:ext cx="696848" cy="448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996A8EA-2FDC-5648-8B04-5869116FCB87}"/>
              </a:ext>
            </a:extLst>
          </p:cNvPr>
          <p:cNvCxnSpPr>
            <a:cxnSpLocks/>
            <a:stCxn id="8" idx="0"/>
            <a:endCxn id="35" idx="2"/>
          </p:cNvCxnSpPr>
          <p:nvPr/>
        </p:nvCxnSpPr>
        <p:spPr>
          <a:xfrm flipV="1">
            <a:off x="5980263" y="3514315"/>
            <a:ext cx="721307" cy="454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E8D85560-2137-7148-8618-99324DB95712}"/>
              </a:ext>
            </a:extLst>
          </p:cNvPr>
          <p:cNvSpPr/>
          <p:nvPr/>
        </p:nvSpPr>
        <p:spPr>
          <a:xfrm>
            <a:off x="7922657" y="2444412"/>
            <a:ext cx="1140743" cy="261610"/>
          </a:xfrm>
          <a:prstGeom prst="round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Content Provider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FCF0BCE-D928-8F43-A7B5-F9519926426F}"/>
              </a:ext>
            </a:extLst>
          </p:cNvPr>
          <p:cNvSpPr/>
          <p:nvPr/>
        </p:nvSpPr>
        <p:spPr>
          <a:xfrm>
            <a:off x="5930311" y="2186244"/>
            <a:ext cx="873458" cy="428049"/>
          </a:xfrm>
          <a:prstGeom prst="roundRect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900"/>
              <a:t>Mobile Packet Core/ Broadband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96F230B-E1C6-6B4C-8E3B-D2A4CA450F9C}"/>
              </a:ext>
            </a:extLst>
          </p:cNvPr>
          <p:cNvSpPr/>
          <p:nvPr/>
        </p:nvSpPr>
        <p:spPr>
          <a:xfrm>
            <a:off x="7929693" y="3010685"/>
            <a:ext cx="1140743" cy="261610"/>
          </a:xfrm>
          <a:prstGeom prst="round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Private Cloud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B02F2C80-91C3-EF4C-8736-0F501BB3D5D3}"/>
              </a:ext>
            </a:extLst>
          </p:cNvPr>
          <p:cNvSpPr/>
          <p:nvPr/>
        </p:nvSpPr>
        <p:spPr>
          <a:xfrm>
            <a:off x="5767560" y="2723671"/>
            <a:ext cx="1184723" cy="942753"/>
          </a:xfrm>
          <a:prstGeom prst="roundRect">
            <a:avLst/>
          </a:prstGeom>
          <a:noFill/>
          <a:ln w="12700"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8562907-FD68-6347-9A9E-3458A200F9AD}"/>
              </a:ext>
            </a:extLst>
          </p:cNvPr>
          <p:cNvSpPr txBox="1"/>
          <p:nvPr/>
        </p:nvSpPr>
        <p:spPr>
          <a:xfrm>
            <a:off x="6934457" y="2619075"/>
            <a:ext cx="102235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" i="1">
                <a:solidFill>
                  <a:schemeClr val="tx1"/>
                </a:solidFill>
                <a:latin typeface="+mn-lt"/>
              </a:rPr>
              <a:t>Peering / </a:t>
            </a:r>
          </a:p>
          <a:p>
            <a:pPr algn="ctr"/>
            <a:r>
              <a:rPr lang="en-US" sz="800" i="1">
                <a:solidFill>
                  <a:schemeClr val="tx1"/>
                </a:solidFill>
              </a:rPr>
              <a:t>Direct Connect</a:t>
            </a:r>
            <a:endParaRPr lang="en-US" sz="800" i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F2FD1681-6235-A94B-BCFD-29FFCCA0C833}"/>
              </a:ext>
            </a:extLst>
          </p:cNvPr>
          <p:cNvSpPr/>
          <p:nvPr/>
        </p:nvSpPr>
        <p:spPr>
          <a:xfrm>
            <a:off x="7922657" y="2717176"/>
            <a:ext cx="1140743" cy="261611"/>
          </a:xfrm>
          <a:prstGeom prst="round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/>
              <a:t>Public Cloud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3C9AAFC-95FB-904B-995C-304CBFDD08F7}"/>
              </a:ext>
            </a:extLst>
          </p:cNvPr>
          <p:cNvSpPr txBox="1"/>
          <p:nvPr/>
        </p:nvSpPr>
        <p:spPr>
          <a:xfrm>
            <a:off x="5853346" y="3088353"/>
            <a:ext cx="102235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" i="1">
                <a:solidFill>
                  <a:schemeClr val="tx1"/>
                </a:solidFill>
                <a:latin typeface="+mn-lt"/>
              </a:rPr>
              <a:t>Core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C2BA3E3-19C8-3143-A7D5-F70A0FB8DA33}"/>
              </a:ext>
            </a:extLst>
          </p:cNvPr>
          <p:cNvSpPr txBox="1"/>
          <p:nvPr/>
        </p:nvSpPr>
        <p:spPr>
          <a:xfrm>
            <a:off x="7159779" y="3715489"/>
            <a:ext cx="1022358" cy="215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" i="1">
                <a:solidFill>
                  <a:schemeClr val="tx1"/>
                </a:solidFill>
                <a:latin typeface="+mn-lt"/>
              </a:rPr>
              <a:t>Aggregation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28F76B4-DE42-2842-889F-D951BA769A5E}"/>
              </a:ext>
            </a:extLst>
          </p:cNvPr>
          <p:cNvGrpSpPr/>
          <p:nvPr/>
        </p:nvGrpSpPr>
        <p:grpSpPr>
          <a:xfrm>
            <a:off x="4207156" y="4996722"/>
            <a:ext cx="4123884" cy="1077094"/>
            <a:chOff x="908344" y="1733163"/>
            <a:chExt cx="4123884" cy="1077094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A910C256-41C4-C343-9944-155F6DD52272}"/>
                </a:ext>
              </a:extLst>
            </p:cNvPr>
            <p:cNvSpPr/>
            <p:nvPr/>
          </p:nvSpPr>
          <p:spPr>
            <a:xfrm>
              <a:off x="908344" y="2072312"/>
              <a:ext cx="4123884" cy="372221"/>
            </a:xfrm>
            <a:prstGeom prst="roundRect">
              <a:avLst/>
            </a:prstGeom>
            <a:solidFill>
              <a:schemeClr val="bg2">
                <a:lumMod val="95000"/>
              </a:schemeClr>
            </a:solidFill>
            <a:ln w="254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>
                <a:solidFill>
                  <a:srgbClr val="005073"/>
                </a:solidFill>
                <a:latin typeface="CiscoSansTT ExtraLight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9C8D759-874C-A84D-B76C-2744FB204ED7}"/>
                </a:ext>
              </a:extLst>
            </p:cNvPr>
            <p:cNvSpPr/>
            <p:nvPr/>
          </p:nvSpPr>
          <p:spPr>
            <a:xfrm>
              <a:off x="4533447" y="2136113"/>
              <a:ext cx="434975" cy="26773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iscoSansTT ExtraLight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44EA00B3-E6C9-7C46-AA5F-4F317CF09C67}"/>
                </a:ext>
              </a:extLst>
            </p:cNvPr>
            <p:cNvSpPr/>
            <p:nvPr/>
          </p:nvSpPr>
          <p:spPr>
            <a:xfrm>
              <a:off x="994972" y="2146623"/>
              <a:ext cx="313092" cy="25279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iscoSansTT ExtraLight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D4EF6EAF-4229-674C-9862-815C604A84C4}"/>
                </a:ext>
              </a:extLst>
            </p:cNvPr>
            <p:cNvSpPr/>
            <p:nvPr/>
          </p:nvSpPr>
          <p:spPr>
            <a:xfrm>
              <a:off x="2222061" y="2140948"/>
              <a:ext cx="1769485" cy="26773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iscoSansTT ExtraLight"/>
              </a:endParaRP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36E9A32E-5F37-3C43-9205-B25C7C34A741}"/>
                </a:ext>
              </a:extLst>
            </p:cNvPr>
            <p:cNvSpPr/>
            <p:nvPr/>
          </p:nvSpPr>
          <p:spPr>
            <a:xfrm>
              <a:off x="4026985" y="2140948"/>
              <a:ext cx="403670" cy="26773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iscoSansTT ExtraLight"/>
              </a:endParaRPr>
            </a:p>
          </p:txBody>
        </p:sp>
        <p:sp>
          <p:nvSpPr>
            <p:cNvPr id="61" name="Left-Right Arrow 19">
              <a:extLst>
                <a:ext uri="{FF2B5EF4-FFF2-40B4-BE49-F238E27FC236}">
                  <a16:creationId xmlns:a16="http://schemas.microsoft.com/office/drawing/2014/main" id="{33B1DCAD-9863-774E-A0F7-91E3AB10DA8F}"/>
                </a:ext>
              </a:extLst>
            </p:cNvPr>
            <p:cNvSpPr/>
            <p:nvPr/>
          </p:nvSpPr>
          <p:spPr>
            <a:xfrm>
              <a:off x="994972" y="2465546"/>
              <a:ext cx="1186497" cy="338209"/>
            </a:xfrm>
            <a:prstGeom prst="left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050" b="1" i="1">
                  <a:solidFill>
                    <a:srgbClr val="282828"/>
                  </a:solidFill>
                  <a:latin typeface="CiscoSansTT ExtraLight"/>
                  <a:ea typeface="CiscoSans" charset="0"/>
                  <a:cs typeface="CiscoSans" charset="0"/>
                </a:rPr>
                <a:t>Residential</a:t>
              </a:r>
            </a:p>
          </p:txBody>
        </p:sp>
        <p:sp>
          <p:nvSpPr>
            <p:cNvPr id="62" name="Left-Right Arrow 20">
              <a:extLst>
                <a:ext uri="{FF2B5EF4-FFF2-40B4-BE49-F238E27FC236}">
                  <a16:creationId xmlns:a16="http://schemas.microsoft.com/office/drawing/2014/main" id="{01541E33-AD12-2042-9524-AF21FBF3A6BE}"/>
                </a:ext>
              </a:extLst>
            </p:cNvPr>
            <p:cNvSpPr/>
            <p:nvPr/>
          </p:nvSpPr>
          <p:spPr>
            <a:xfrm>
              <a:off x="2198609" y="2472048"/>
              <a:ext cx="1792937" cy="331707"/>
            </a:xfrm>
            <a:prstGeom prst="left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050" b="1" i="1">
                  <a:solidFill>
                    <a:srgbClr val="282828"/>
                  </a:solidFill>
                  <a:latin typeface="CiscoSansTT ExtraLight"/>
                  <a:ea typeface="CiscoSans" charset="0"/>
                  <a:cs typeface="CiscoSans" charset="0"/>
                </a:rPr>
                <a:t>Business</a:t>
              </a:r>
            </a:p>
          </p:txBody>
        </p:sp>
        <p:sp>
          <p:nvSpPr>
            <p:cNvPr id="63" name="Left-Right Arrow 21">
              <a:extLst>
                <a:ext uri="{FF2B5EF4-FFF2-40B4-BE49-F238E27FC236}">
                  <a16:creationId xmlns:a16="http://schemas.microsoft.com/office/drawing/2014/main" id="{CCBFA406-0B23-374B-9EB8-A05DC9638C2E}"/>
                </a:ext>
              </a:extLst>
            </p:cNvPr>
            <p:cNvSpPr/>
            <p:nvPr/>
          </p:nvSpPr>
          <p:spPr>
            <a:xfrm>
              <a:off x="4008686" y="2472048"/>
              <a:ext cx="959736" cy="338209"/>
            </a:xfrm>
            <a:prstGeom prst="left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9525">
              <a:prstDash val="sysDash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050" b="1" i="1">
                  <a:solidFill>
                    <a:srgbClr val="282828"/>
                  </a:solidFill>
                  <a:latin typeface="CiscoSansTT ExtraLight"/>
                  <a:ea typeface="CiscoSans" charset="0"/>
                  <a:cs typeface="CiscoSans" charset="0"/>
                </a:rPr>
                <a:t>Mobile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7FAFE89C-32AB-C54D-892C-23A57C64BBF9}"/>
                </a:ext>
              </a:extLst>
            </p:cNvPr>
            <p:cNvSpPr/>
            <p:nvPr/>
          </p:nvSpPr>
          <p:spPr>
            <a:xfrm>
              <a:off x="1743485" y="1807694"/>
              <a:ext cx="536799" cy="213627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en-US" sz="1000">
                <a:solidFill>
                  <a:srgbClr val="282828"/>
                </a:solidFill>
                <a:latin typeface="CiscoSansTT ExtraLight"/>
              </a:endParaRPr>
            </a:p>
            <a:p>
              <a:pPr algn="ctr" defTabSz="457189">
                <a:defRPr/>
              </a:pPr>
              <a:r>
                <a:rPr lang="en-US" sz="1100">
                  <a:solidFill>
                    <a:srgbClr val="282828"/>
                  </a:solidFill>
                  <a:latin typeface="CiscoSansTT ExtraLight"/>
                </a:rPr>
                <a:t>Cable</a:t>
              </a:r>
            </a:p>
            <a:p>
              <a:pPr algn="ctr" defTabSz="457189">
                <a:defRPr/>
              </a:pPr>
              <a:endParaRPr lang="en-US" sz="1000">
                <a:solidFill>
                  <a:srgbClr val="282828"/>
                </a:solidFill>
                <a:latin typeface="CiscoSansTT ExtraLight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AC4A14E9-39EF-FE47-893F-2F59390A847F}"/>
                </a:ext>
              </a:extLst>
            </p:cNvPr>
            <p:cNvSpPr/>
            <p:nvPr/>
          </p:nvSpPr>
          <p:spPr>
            <a:xfrm>
              <a:off x="2341428" y="1811250"/>
              <a:ext cx="500299" cy="21362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050">
                  <a:solidFill>
                    <a:srgbClr val="282828"/>
                  </a:solidFill>
                  <a:latin typeface="CiscoSansTT ExtraLight"/>
                </a:rPr>
                <a:t>FTTH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51DF7E87-352C-2B4C-AAF4-4C55C439BDCE}"/>
                </a:ext>
              </a:extLst>
            </p:cNvPr>
            <p:cNvSpPr/>
            <p:nvPr/>
          </p:nvSpPr>
          <p:spPr>
            <a:xfrm>
              <a:off x="3655638" y="1747772"/>
              <a:ext cx="1190375" cy="28815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000">
                  <a:solidFill>
                    <a:srgbClr val="282828"/>
                  </a:solidFill>
                  <a:latin typeface="CiscoSansTT ExtraLight"/>
                </a:rPr>
                <a:t>Mobile Backhaul</a:t>
              </a: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072C7F4-C4A1-5D43-844A-8E1526AE2915}"/>
                </a:ext>
              </a:extLst>
            </p:cNvPr>
            <p:cNvSpPr/>
            <p:nvPr/>
          </p:nvSpPr>
          <p:spPr>
            <a:xfrm>
              <a:off x="2902871" y="1733163"/>
              <a:ext cx="691623" cy="28815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r>
                <a:rPr lang="en-US" sz="1000">
                  <a:solidFill>
                    <a:srgbClr val="282828"/>
                  </a:solidFill>
                  <a:latin typeface="CiscoSansTT ExtraLight"/>
                </a:rPr>
                <a:t>Metro Ethernet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BCB9BC3-2677-C846-813F-1EB61B1F70AF}"/>
                </a:ext>
              </a:extLst>
            </p:cNvPr>
            <p:cNvGrpSpPr/>
            <p:nvPr/>
          </p:nvGrpSpPr>
          <p:grpSpPr>
            <a:xfrm>
              <a:off x="1063326" y="2209619"/>
              <a:ext cx="172257" cy="138395"/>
              <a:chOff x="1802969" y="2054755"/>
              <a:chExt cx="145913" cy="117229"/>
            </a:xfrm>
            <a:solidFill>
              <a:schemeClr val="accent1"/>
            </a:solidFill>
          </p:grpSpPr>
          <p:sp>
            <p:nvSpPr>
              <p:cNvPr id="98" name="Freeform 36">
                <a:extLst>
                  <a:ext uri="{FF2B5EF4-FFF2-40B4-BE49-F238E27FC236}">
                    <a16:creationId xmlns:a16="http://schemas.microsoft.com/office/drawing/2014/main" id="{B27C4C99-E183-FD47-8CDD-52C7B1B9D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2969" y="2054755"/>
                <a:ext cx="145913" cy="48014"/>
              </a:xfrm>
              <a:custGeom>
                <a:avLst/>
                <a:gdLst>
                  <a:gd name="T0" fmla="*/ 234 w 469"/>
                  <a:gd name="T1" fmla="*/ 0 h 154"/>
                  <a:gd name="T2" fmla="*/ 172 w 469"/>
                  <a:gd name="T3" fmla="*/ 6 h 154"/>
                  <a:gd name="T4" fmla="*/ 113 w 469"/>
                  <a:gd name="T5" fmla="*/ 24 h 154"/>
                  <a:gd name="T6" fmla="*/ 59 w 469"/>
                  <a:gd name="T7" fmla="*/ 54 h 154"/>
                  <a:gd name="T8" fmla="*/ 10 w 469"/>
                  <a:gd name="T9" fmla="*/ 94 h 154"/>
                  <a:gd name="T10" fmla="*/ 6 w 469"/>
                  <a:gd name="T11" fmla="*/ 99 h 154"/>
                  <a:gd name="T12" fmla="*/ 0 w 469"/>
                  <a:gd name="T13" fmla="*/ 111 h 154"/>
                  <a:gd name="T14" fmla="*/ 0 w 469"/>
                  <a:gd name="T15" fmla="*/ 126 h 154"/>
                  <a:gd name="T16" fmla="*/ 6 w 469"/>
                  <a:gd name="T17" fmla="*/ 139 h 154"/>
                  <a:gd name="T18" fmla="*/ 10 w 469"/>
                  <a:gd name="T19" fmla="*/ 143 h 154"/>
                  <a:gd name="T20" fmla="*/ 22 w 469"/>
                  <a:gd name="T21" fmla="*/ 151 h 154"/>
                  <a:gd name="T22" fmla="*/ 35 w 469"/>
                  <a:gd name="T23" fmla="*/ 154 h 154"/>
                  <a:gd name="T24" fmla="*/ 48 w 469"/>
                  <a:gd name="T25" fmla="*/ 151 h 154"/>
                  <a:gd name="T26" fmla="*/ 61 w 469"/>
                  <a:gd name="T27" fmla="*/ 143 h 154"/>
                  <a:gd name="T28" fmla="*/ 78 w 469"/>
                  <a:gd name="T29" fmla="*/ 127 h 154"/>
                  <a:gd name="T30" fmla="*/ 118 w 469"/>
                  <a:gd name="T31" fmla="*/ 100 h 154"/>
                  <a:gd name="T32" fmla="*/ 163 w 469"/>
                  <a:gd name="T33" fmla="*/ 83 h 154"/>
                  <a:gd name="T34" fmla="*/ 209 w 469"/>
                  <a:gd name="T35" fmla="*/ 73 h 154"/>
                  <a:gd name="T36" fmla="*/ 234 w 469"/>
                  <a:gd name="T37" fmla="*/ 72 h 154"/>
                  <a:gd name="T38" fmla="*/ 282 w 469"/>
                  <a:gd name="T39" fmla="*/ 76 h 154"/>
                  <a:gd name="T40" fmla="*/ 329 w 469"/>
                  <a:gd name="T41" fmla="*/ 91 h 154"/>
                  <a:gd name="T42" fmla="*/ 370 w 469"/>
                  <a:gd name="T43" fmla="*/ 113 h 154"/>
                  <a:gd name="T44" fmla="*/ 408 w 469"/>
                  <a:gd name="T45" fmla="*/ 143 h 154"/>
                  <a:gd name="T46" fmla="*/ 413 w 469"/>
                  <a:gd name="T47" fmla="*/ 148 h 154"/>
                  <a:gd name="T48" fmla="*/ 426 w 469"/>
                  <a:gd name="T49" fmla="*/ 153 h 154"/>
                  <a:gd name="T50" fmla="*/ 434 w 469"/>
                  <a:gd name="T51" fmla="*/ 154 h 154"/>
                  <a:gd name="T52" fmla="*/ 446 w 469"/>
                  <a:gd name="T53" fmla="*/ 151 h 154"/>
                  <a:gd name="T54" fmla="*/ 458 w 469"/>
                  <a:gd name="T55" fmla="*/ 143 h 154"/>
                  <a:gd name="T56" fmla="*/ 462 w 469"/>
                  <a:gd name="T57" fmla="*/ 139 h 154"/>
                  <a:gd name="T58" fmla="*/ 467 w 469"/>
                  <a:gd name="T59" fmla="*/ 126 h 154"/>
                  <a:gd name="T60" fmla="*/ 467 w 469"/>
                  <a:gd name="T61" fmla="*/ 111 h 154"/>
                  <a:gd name="T62" fmla="*/ 462 w 469"/>
                  <a:gd name="T63" fmla="*/ 99 h 154"/>
                  <a:gd name="T64" fmla="*/ 458 w 469"/>
                  <a:gd name="T65" fmla="*/ 94 h 154"/>
                  <a:gd name="T66" fmla="*/ 410 w 469"/>
                  <a:gd name="T67" fmla="*/ 54 h 154"/>
                  <a:gd name="T68" fmla="*/ 356 w 469"/>
                  <a:gd name="T69" fmla="*/ 24 h 154"/>
                  <a:gd name="T70" fmla="*/ 297 w 469"/>
                  <a:gd name="T71" fmla="*/ 6 h 154"/>
                  <a:gd name="T72" fmla="*/ 234 w 469"/>
                  <a:gd name="T73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69" h="154">
                    <a:moveTo>
                      <a:pt x="234" y="0"/>
                    </a:moveTo>
                    <a:lnTo>
                      <a:pt x="234" y="0"/>
                    </a:lnTo>
                    <a:lnTo>
                      <a:pt x="203" y="1"/>
                    </a:lnTo>
                    <a:lnTo>
                      <a:pt x="172" y="6"/>
                    </a:lnTo>
                    <a:lnTo>
                      <a:pt x="142" y="14"/>
                    </a:lnTo>
                    <a:lnTo>
                      <a:pt x="113" y="24"/>
                    </a:lnTo>
                    <a:lnTo>
                      <a:pt x="85" y="38"/>
                    </a:lnTo>
                    <a:lnTo>
                      <a:pt x="59" y="54"/>
                    </a:lnTo>
                    <a:lnTo>
                      <a:pt x="34" y="72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6" y="99"/>
                    </a:lnTo>
                    <a:lnTo>
                      <a:pt x="2" y="105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0" y="126"/>
                    </a:lnTo>
                    <a:lnTo>
                      <a:pt x="2" y="132"/>
                    </a:lnTo>
                    <a:lnTo>
                      <a:pt x="6" y="139"/>
                    </a:lnTo>
                    <a:lnTo>
                      <a:pt x="10" y="143"/>
                    </a:lnTo>
                    <a:lnTo>
                      <a:pt x="10" y="143"/>
                    </a:lnTo>
                    <a:lnTo>
                      <a:pt x="16" y="148"/>
                    </a:lnTo>
                    <a:lnTo>
                      <a:pt x="22" y="151"/>
                    </a:lnTo>
                    <a:lnTo>
                      <a:pt x="29" y="153"/>
                    </a:lnTo>
                    <a:lnTo>
                      <a:pt x="35" y="154"/>
                    </a:lnTo>
                    <a:lnTo>
                      <a:pt x="41" y="153"/>
                    </a:lnTo>
                    <a:lnTo>
                      <a:pt x="48" y="151"/>
                    </a:lnTo>
                    <a:lnTo>
                      <a:pt x="54" y="148"/>
                    </a:lnTo>
                    <a:lnTo>
                      <a:pt x="61" y="143"/>
                    </a:lnTo>
                    <a:lnTo>
                      <a:pt x="61" y="143"/>
                    </a:lnTo>
                    <a:lnTo>
                      <a:pt x="78" y="127"/>
                    </a:lnTo>
                    <a:lnTo>
                      <a:pt x="97" y="113"/>
                    </a:lnTo>
                    <a:lnTo>
                      <a:pt x="118" y="100"/>
                    </a:lnTo>
                    <a:lnTo>
                      <a:pt x="140" y="91"/>
                    </a:lnTo>
                    <a:lnTo>
                      <a:pt x="163" y="83"/>
                    </a:lnTo>
                    <a:lnTo>
                      <a:pt x="185" y="76"/>
                    </a:lnTo>
                    <a:lnTo>
                      <a:pt x="209" y="73"/>
                    </a:lnTo>
                    <a:lnTo>
                      <a:pt x="234" y="72"/>
                    </a:lnTo>
                    <a:lnTo>
                      <a:pt x="234" y="72"/>
                    </a:lnTo>
                    <a:lnTo>
                      <a:pt x="258" y="73"/>
                    </a:lnTo>
                    <a:lnTo>
                      <a:pt x="282" y="76"/>
                    </a:lnTo>
                    <a:lnTo>
                      <a:pt x="306" y="83"/>
                    </a:lnTo>
                    <a:lnTo>
                      <a:pt x="329" y="91"/>
                    </a:lnTo>
                    <a:lnTo>
                      <a:pt x="349" y="100"/>
                    </a:lnTo>
                    <a:lnTo>
                      <a:pt x="370" y="113"/>
                    </a:lnTo>
                    <a:lnTo>
                      <a:pt x="389" y="127"/>
                    </a:lnTo>
                    <a:lnTo>
                      <a:pt x="408" y="143"/>
                    </a:lnTo>
                    <a:lnTo>
                      <a:pt x="408" y="143"/>
                    </a:lnTo>
                    <a:lnTo>
                      <a:pt x="413" y="148"/>
                    </a:lnTo>
                    <a:lnTo>
                      <a:pt x="419" y="151"/>
                    </a:lnTo>
                    <a:lnTo>
                      <a:pt x="426" y="153"/>
                    </a:lnTo>
                    <a:lnTo>
                      <a:pt x="434" y="154"/>
                    </a:lnTo>
                    <a:lnTo>
                      <a:pt x="434" y="154"/>
                    </a:lnTo>
                    <a:lnTo>
                      <a:pt x="440" y="153"/>
                    </a:lnTo>
                    <a:lnTo>
                      <a:pt x="446" y="151"/>
                    </a:lnTo>
                    <a:lnTo>
                      <a:pt x="453" y="148"/>
                    </a:lnTo>
                    <a:lnTo>
                      <a:pt x="458" y="143"/>
                    </a:lnTo>
                    <a:lnTo>
                      <a:pt x="458" y="143"/>
                    </a:lnTo>
                    <a:lnTo>
                      <a:pt x="462" y="139"/>
                    </a:lnTo>
                    <a:lnTo>
                      <a:pt x="466" y="132"/>
                    </a:lnTo>
                    <a:lnTo>
                      <a:pt x="467" y="126"/>
                    </a:lnTo>
                    <a:lnTo>
                      <a:pt x="469" y="118"/>
                    </a:lnTo>
                    <a:lnTo>
                      <a:pt x="467" y="111"/>
                    </a:lnTo>
                    <a:lnTo>
                      <a:pt x="466" y="105"/>
                    </a:lnTo>
                    <a:lnTo>
                      <a:pt x="462" y="99"/>
                    </a:lnTo>
                    <a:lnTo>
                      <a:pt x="458" y="94"/>
                    </a:lnTo>
                    <a:lnTo>
                      <a:pt x="458" y="94"/>
                    </a:lnTo>
                    <a:lnTo>
                      <a:pt x="435" y="72"/>
                    </a:lnTo>
                    <a:lnTo>
                      <a:pt x="410" y="54"/>
                    </a:lnTo>
                    <a:lnTo>
                      <a:pt x="383" y="38"/>
                    </a:lnTo>
                    <a:lnTo>
                      <a:pt x="356" y="24"/>
                    </a:lnTo>
                    <a:lnTo>
                      <a:pt x="327" y="14"/>
                    </a:lnTo>
                    <a:lnTo>
                      <a:pt x="297" y="6"/>
                    </a:lnTo>
                    <a:lnTo>
                      <a:pt x="266" y="1"/>
                    </a:lnTo>
                    <a:lnTo>
                      <a:pt x="234" y="0"/>
                    </a:lnTo>
                    <a:lnTo>
                      <a:pt x="23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282828"/>
                  </a:solidFill>
                </a:endParaRPr>
              </a:p>
            </p:txBody>
          </p:sp>
          <p:sp>
            <p:nvSpPr>
              <p:cNvPr id="99" name="Freeform 37">
                <a:extLst>
                  <a:ext uri="{FF2B5EF4-FFF2-40B4-BE49-F238E27FC236}">
                    <a16:creationId xmlns:a16="http://schemas.microsoft.com/office/drawing/2014/main" id="{4CB5538C-D5DB-8D49-85DF-1F618A42E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652" y="2095286"/>
                <a:ext cx="88545" cy="36166"/>
              </a:xfrm>
              <a:custGeom>
                <a:avLst/>
                <a:gdLst>
                  <a:gd name="T0" fmla="*/ 9 w 283"/>
                  <a:gd name="T1" fmla="*/ 54 h 114"/>
                  <a:gd name="T2" fmla="*/ 1 w 283"/>
                  <a:gd name="T3" fmla="*/ 67 h 114"/>
                  <a:gd name="T4" fmla="*/ 0 w 283"/>
                  <a:gd name="T5" fmla="*/ 79 h 114"/>
                  <a:gd name="T6" fmla="*/ 1 w 283"/>
                  <a:gd name="T7" fmla="*/ 92 h 114"/>
                  <a:gd name="T8" fmla="*/ 9 w 283"/>
                  <a:gd name="T9" fmla="*/ 105 h 114"/>
                  <a:gd name="T10" fmla="*/ 15 w 283"/>
                  <a:gd name="T11" fmla="*/ 110 h 114"/>
                  <a:gd name="T12" fmla="*/ 28 w 283"/>
                  <a:gd name="T13" fmla="*/ 114 h 114"/>
                  <a:gd name="T14" fmla="*/ 41 w 283"/>
                  <a:gd name="T15" fmla="*/ 114 h 114"/>
                  <a:gd name="T16" fmla="*/ 54 w 283"/>
                  <a:gd name="T17" fmla="*/ 110 h 114"/>
                  <a:gd name="T18" fmla="*/ 60 w 283"/>
                  <a:gd name="T19" fmla="*/ 105 h 114"/>
                  <a:gd name="T20" fmla="*/ 78 w 283"/>
                  <a:gd name="T21" fmla="*/ 90 h 114"/>
                  <a:gd name="T22" fmla="*/ 98 w 283"/>
                  <a:gd name="T23" fmla="*/ 79 h 114"/>
                  <a:gd name="T24" fmla="*/ 119 w 283"/>
                  <a:gd name="T25" fmla="*/ 73 h 114"/>
                  <a:gd name="T26" fmla="*/ 141 w 283"/>
                  <a:gd name="T27" fmla="*/ 71 h 114"/>
                  <a:gd name="T28" fmla="*/ 164 w 283"/>
                  <a:gd name="T29" fmla="*/ 73 h 114"/>
                  <a:gd name="T30" fmla="*/ 184 w 283"/>
                  <a:gd name="T31" fmla="*/ 79 h 114"/>
                  <a:gd name="T32" fmla="*/ 205 w 283"/>
                  <a:gd name="T33" fmla="*/ 90 h 114"/>
                  <a:gd name="T34" fmla="*/ 223 w 283"/>
                  <a:gd name="T35" fmla="*/ 105 h 114"/>
                  <a:gd name="T36" fmla="*/ 229 w 283"/>
                  <a:gd name="T37" fmla="*/ 110 h 114"/>
                  <a:gd name="T38" fmla="*/ 242 w 283"/>
                  <a:gd name="T39" fmla="*/ 114 h 114"/>
                  <a:gd name="T40" fmla="*/ 248 w 283"/>
                  <a:gd name="T41" fmla="*/ 114 h 114"/>
                  <a:gd name="T42" fmla="*/ 261 w 283"/>
                  <a:gd name="T43" fmla="*/ 113 h 114"/>
                  <a:gd name="T44" fmla="*/ 274 w 283"/>
                  <a:gd name="T45" fmla="*/ 105 h 114"/>
                  <a:gd name="T46" fmla="*/ 277 w 283"/>
                  <a:gd name="T47" fmla="*/ 98 h 114"/>
                  <a:gd name="T48" fmla="*/ 283 w 283"/>
                  <a:gd name="T49" fmla="*/ 86 h 114"/>
                  <a:gd name="T50" fmla="*/ 283 w 283"/>
                  <a:gd name="T51" fmla="*/ 73 h 114"/>
                  <a:gd name="T52" fmla="*/ 277 w 283"/>
                  <a:gd name="T53" fmla="*/ 60 h 114"/>
                  <a:gd name="T54" fmla="*/ 274 w 283"/>
                  <a:gd name="T55" fmla="*/ 54 h 114"/>
                  <a:gd name="T56" fmla="*/ 243 w 283"/>
                  <a:gd name="T57" fmla="*/ 30 h 114"/>
                  <a:gd name="T58" fmla="*/ 212 w 283"/>
                  <a:gd name="T59" fmla="*/ 14 h 114"/>
                  <a:gd name="T60" fmla="*/ 177 w 283"/>
                  <a:gd name="T61" fmla="*/ 3 h 114"/>
                  <a:gd name="T62" fmla="*/ 141 w 283"/>
                  <a:gd name="T63" fmla="*/ 0 h 114"/>
                  <a:gd name="T64" fmla="*/ 105 w 283"/>
                  <a:gd name="T65" fmla="*/ 3 h 114"/>
                  <a:gd name="T66" fmla="*/ 71 w 283"/>
                  <a:gd name="T67" fmla="*/ 14 h 114"/>
                  <a:gd name="T68" fmla="*/ 38 w 283"/>
                  <a:gd name="T69" fmla="*/ 30 h 114"/>
                  <a:gd name="T70" fmla="*/ 9 w 283"/>
                  <a:gd name="T71" fmla="*/ 5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3" h="114">
                    <a:moveTo>
                      <a:pt x="9" y="54"/>
                    </a:moveTo>
                    <a:lnTo>
                      <a:pt x="9" y="54"/>
                    </a:lnTo>
                    <a:lnTo>
                      <a:pt x="4" y="60"/>
                    </a:lnTo>
                    <a:lnTo>
                      <a:pt x="1" y="67"/>
                    </a:lnTo>
                    <a:lnTo>
                      <a:pt x="0" y="73"/>
                    </a:lnTo>
                    <a:lnTo>
                      <a:pt x="0" y="79"/>
                    </a:lnTo>
                    <a:lnTo>
                      <a:pt x="0" y="86"/>
                    </a:lnTo>
                    <a:lnTo>
                      <a:pt x="1" y="92"/>
                    </a:lnTo>
                    <a:lnTo>
                      <a:pt x="4" y="98"/>
                    </a:lnTo>
                    <a:lnTo>
                      <a:pt x="9" y="105"/>
                    </a:lnTo>
                    <a:lnTo>
                      <a:pt x="9" y="105"/>
                    </a:lnTo>
                    <a:lnTo>
                      <a:pt x="15" y="110"/>
                    </a:lnTo>
                    <a:lnTo>
                      <a:pt x="20" y="113"/>
                    </a:lnTo>
                    <a:lnTo>
                      <a:pt x="28" y="114"/>
                    </a:lnTo>
                    <a:lnTo>
                      <a:pt x="35" y="114"/>
                    </a:lnTo>
                    <a:lnTo>
                      <a:pt x="41" y="114"/>
                    </a:lnTo>
                    <a:lnTo>
                      <a:pt x="47" y="113"/>
                    </a:lnTo>
                    <a:lnTo>
                      <a:pt x="54" y="110"/>
                    </a:lnTo>
                    <a:lnTo>
                      <a:pt x="60" y="105"/>
                    </a:lnTo>
                    <a:lnTo>
                      <a:pt x="60" y="105"/>
                    </a:lnTo>
                    <a:lnTo>
                      <a:pt x="68" y="97"/>
                    </a:lnTo>
                    <a:lnTo>
                      <a:pt x="78" y="90"/>
                    </a:lnTo>
                    <a:lnTo>
                      <a:pt x="87" y="84"/>
                    </a:lnTo>
                    <a:lnTo>
                      <a:pt x="98" y="79"/>
                    </a:lnTo>
                    <a:lnTo>
                      <a:pt x="108" y="76"/>
                    </a:lnTo>
                    <a:lnTo>
                      <a:pt x="119" y="73"/>
                    </a:lnTo>
                    <a:lnTo>
                      <a:pt x="130" y="71"/>
                    </a:lnTo>
                    <a:lnTo>
                      <a:pt x="141" y="71"/>
                    </a:lnTo>
                    <a:lnTo>
                      <a:pt x="153" y="71"/>
                    </a:lnTo>
                    <a:lnTo>
                      <a:pt x="164" y="73"/>
                    </a:lnTo>
                    <a:lnTo>
                      <a:pt x="173" y="76"/>
                    </a:lnTo>
                    <a:lnTo>
                      <a:pt x="184" y="79"/>
                    </a:lnTo>
                    <a:lnTo>
                      <a:pt x="196" y="84"/>
                    </a:lnTo>
                    <a:lnTo>
                      <a:pt x="205" y="90"/>
                    </a:lnTo>
                    <a:lnTo>
                      <a:pt x="215" y="97"/>
                    </a:lnTo>
                    <a:lnTo>
                      <a:pt x="223" y="105"/>
                    </a:lnTo>
                    <a:lnTo>
                      <a:pt x="223" y="105"/>
                    </a:lnTo>
                    <a:lnTo>
                      <a:pt x="229" y="110"/>
                    </a:lnTo>
                    <a:lnTo>
                      <a:pt x="234" y="113"/>
                    </a:lnTo>
                    <a:lnTo>
                      <a:pt x="242" y="114"/>
                    </a:lnTo>
                    <a:lnTo>
                      <a:pt x="248" y="114"/>
                    </a:lnTo>
                    <a:lnTo>
                      <a:pt x="248" y="114"/>
                    </a:lnTo>
                    <a:lnTo>
                      <a:pt x="255" y="114"/>
                    </a:lnTo>
                    <a:lnTo>
                      <a:pt x="261" y="113"/>
                    </a:lnTo>
                    <a:lnTo>
                      <a:pt x="267" y="110"/>
                    </a:lnTo>
                    <a:lnTo>
                      <a:pt x="274" y="105"/>
                    </a:lnTo>
                    <a:lnTo>
                      <a:pt x="274" y="105"/>
                    </a:lnTo>
                    <a:lnTo>
                      <a:pt x="277" y="98"/>
                    </a:lnTo>
                    <a:lnTo>
                      <a:pt x="280" y="92"/>
                    </a:lnTo>
                    <a:lnTo>
                      <a:pt x="283" y="86"/>
                    </a:lnTo>
                    <a:lnTo>
                      <a:pt x="283" y="79"/>
                    </a:lnTo>
                    <a:lnTo>
                      <a:pt x="283" y="73"/>
                    </a:lnTo>
                    <a:lnTo>
                      <a:pt x="280" y="67"/>
                    </a:lnTo>
                    <a:lnTo>
                      <a:pt x="277" y="60"/>
                    </a:lnTo>
                    <a:lnTo>
                      <a:pt x="274" y="54"/>
                    </a:lnTo>
                    <a:lnTo>
                      <a:pt x="274" y="54"/>
                    </a:lnTo>
                    <a:lnTo>
                      <a:pt x="259" y="41"/>
                    </a:lnTo>
                    <a:lnTo>
                      <a:pt x="243" y="30"/>
                    </a:lnTo>
                    <a:lnTo>
                      <a:pt x="228" y="20"/>
                    </a:lnTo>
                    <a:lnTo>
                      <a:pt x="212" y="14"/>
                    </a:lnTo>
                    <a:lnTo>
                      <a:pt x="194" y="8"/>
                    </a:lnTo>
                    <a:lnTo>
                      <a:pt x="177" y="3"/>
                    </a:lnTo>
                    <a:lnTo>
                      <a:pt x="159" y="1"/>
                    </a:lnTo>
                    <a:lnTo>
                      <a:pt x="141" y="0"/>
                    </a:lnTo>
                    <a:lnTo>
                      <a:pt x="124" y="1"/>
                    </a:lnTo>
                    <a:lnTo>
                      <a:pt x="105" y="3"/>
                    </a:lnTo>
                    <a:lnTo>
                      <a:pt x="87" y="8"/>
                    </a:lnTo>
                    <a:lnTo>
                      <a:pt x="71" y="14"/>
                    </a:lnTo>
                    <a:lnTo>
                      <a:pt x="54" y="20"/>
                    </a:lnTo>
                    <a:lnTo>
                      <a:pt x="38" y="30"/>
                    </a:lnTo>
                    <a:lnTo>
                      <a:pt x="23" y="41"/>
                    </a:lnTo>
                    <a:lnTo>
                      <a:pt x="9" y="54"/>
                    </a:lnTo>
                    <a:lnTo>
                      <a:pt x="9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282828"/>
                  </a:solidFill>
                </a:endParaRPr>
              </a:p>
            </p:txBody>
          </p:sp>
          <p:sp>
            <p:nvSpPr>
              <p:cNvPr id="100" name="Freeform 38">
                <a:extLst>
                  <a:ext uri="{FF2B5EF4-FFF2-40B4-BE49-F238E27FC236}">
                    <a16:creationId xmlns:a16="http://schemas.microsoft.com/office/drawing/2014/main" id="{1C024B9F-CDF8-A04F-BB42-A6BEECC13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0336" y="2141430"/>
                <a:ext cx="30554" cy="30554"/>
              </a:xfrm>
              <a:custGeom>
                <a:avLst/>
                <a:gdLst>
                  <a:gd name="T0" fmla="*/ 49 w 97"/>
                  <a:gd name="T1" fmla="*/ 0 h 99"/>
                  <a:gd name="T2" fmla="*/ 49 w 97"/>
                  <a:gd name="T3" fmla="*/ 0 h 99"/>
                  <a:gd name="T4" fmla="*/ 40 w 97"/>
                  <a:gd name="T5" fmla="*/ 2 h 99"/>
                  <a:gd name="T6" fmla="*/ 30 w 97"/>
                  <a:gd name="T7" fmla="*/ 5 h 99"/>
                  <a:gd name="T8" fmla="*/ 22 w 97"/>
                  <a:gd name="T9" fmla="*/ 10 h 99"/>
                  <a:gd name="T10" fmla="*/ 14 w 97"/>
                  <a:gd name="T11" fmla="*/ 15 h 99"/>
                  <a:gd name="T12" fmla="*/ 8 w 97"/>
                  <a:gd name="T13" fmla="*/ 23 h 99"/>
                  <a:gd name="T14" fmla="*/ 5 w 97"/>
                  <a:gd name="T15" fmla="*/ 31 h 99"/>
                  <a:gd name="T16" fmla="*/ 2 w 97"/>
                  <a:gd name="T17" fmla="*/ 40 h 99"/>
                  <a:gd name="T18" fmla="*/ 0 w 97"/>
                  <a:gd name="T19" fmla="*/ 50 h 99"/>
                  <a:gd name="T20" fmla="*/ 0 w 97"/>
                  <a:gd name="T21" fmla="*/ 50 h 99"/>
                  <a:gd name="T22" fmla="*/ 2 w 97"/>
                  <a:gd name="T23" fmla="*/ 59 h 99"/>
                  <a:gd name="T24" fmla="*/ 5 w 97"/>
                  <a:gd name="T25" fmla="*/ 69 h 99"/>
                  <a:gd name="T26" fmla="*/ 8 w 97"/>
                  <a:gd name="T27" fmla="*/ 77 h 99"/>
                  <a:gd name="T28" fmla="*/ 14 w 97"/>
                  <a:gd name="T29" fmla="*/ 85 h 99"/>
                  <a:gd name="T30" fmla="*/ 22 w 97"/>
                  <a:gd name="T31" fmla="*/ 90 h 99"/>
                  <a:gd name="T32" fmla="*/ 30 w 97"/>
                  <a:gd name="T33" fmla="*/ 94 h 99"/>
                  <a:gd name="T34" fmla="*/ 40 w 97"/>
                  <a:gd name="T35" fmla="*/ 98 h 99"/>
                  <a:gd name="T36" fmla="*/ 49 w 97"/>
                  <a:gd name="T37" fmla="*/ 99 h 99"/>
                  <a:gd name="T38" fmla="*/ 49 w 97"/>
                  <a:gd name="T39" fmla="*/ 99 h 99"/>
                  <a:gd name="T40" fmla="*/ 59 w 97"/>
                  <a:gd name="T41" fmla="*/ 98 h 99"/>
                  <a:gd name="T42" fmla="*/ 69 w 97"/>
                  <a:gd name="T43" fmla="*/ 94 h 99"/>
                  <a:gd name="T44" fmla="*/ 77 w 97"/>
                  <a:gd name="T45" fmla="*/ 90 h 99"/>
                  <a:gd name="T46" fmla="*/ 83 w 97"/>
                  <a:gd name="T47" fmla="*/ 85 h 99"/>
                  <a:gd name="T48" fmla="*/ 89 w 97"/>
                  <a:gd name="T49" fmla="*/ 77 h 99"/>
                  <a:gd name="T50" fmla="*/ 94 w 97"/>
                  <a:gd name="T51" fmla="*/ 69 h 99"/>
                  <a:gd name="T52" fmla="*/ 97 w 97"/>
                  <a:gd name="T53" fmla="*/ 59 h 99"/>
                  <a:gd name="T54" fmla="*/ 97 w 97"/>
                  <a:gd name="T55" fmla="*/ 50 h 99"/>
                  <a:gd name="T56" fmla="*/ 97 w 97"/>
                  <a:gd name="T57" fmla="*/ 50 h 99"/>
                  <a:gd name="T58" fmla="*/ 97 w 97"/>
                  <a:gd name="T59" fmla="*/ 40 h 99"/>
                  <a:gd name="T60" fmla="*/ 94 w 97"/>
                  <a:gd name="T61" fmla="*/ 31 h 99"/>
                  <a:gd name="T62" fmla="*/ 89 w 97"/>
                  <a:gd name="T63" fmla="*/ 23 h 99"/>
                  <a:gd name="T64" fmla="*/ 83 w 97"/>
                  <a:gd name="T65" fmla="*/ 15 h 99"/>
                  <a:gd name="T66" fmla="*/ 77 w 97"/>
                  <a:gd name="T67" fmla="*/ 10 h 99"/>
                  <a:gd name="T68" fmla="*/ 69 w 97"/>
                  <a:gd name="T69" fmla="*/ 5 h 99"/>
                  <a:gd name="T70" fmla="*/ 59 w 97"/>
                  <a:gd name="T71" fmla="*/ 2 h 99"/>
                  <a:gd name="T72" fmla="*/ 49 w 97"/>
                  <a:gd name="T73" fmla="*/ 0 h 99"/>
                  <a:gd name="T74" fmla="*/ 49 w 97"/>
                  <a:gd name="T7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7" h="99">
                    <a:moveTo>
                      <a:pt x="49" y="0"/>
                    </a:moveTo>
                    <a:lnTo>
                      <a:pt x="49" y="0"/>
                    </a:lnTo>
                    <a:lnTo>
                      <a:pt x="40" y="2"/>
                    </a:lnTo>
                    <a:lnTo>
                      <a:pt x="30" y="5"/>
                    </a:lnTo>
                    <a:lnTo>
                      <a:pt x="22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5" y="31"/>
                    </a:lnTo>
                    <a:lnTo>
                      <a:pt x="2" y="40"/>
                    </a:lnTo>
                    <a:lnTo>
                      <a:pt x="0" y="50"/>
                    </a:lnTo>
                    <a:lnTo>
                      <a:pt x="0" y="50"/>
                    </a:lnTo>
                    <a:lnTo>
                      <a:pt x="2" y="59"/>
                    </a:lnTo>
                    <a:lnTo>
                      <a:pt x="5" y="69"/>
                    </a:lnTo>
                    <a:lnTo>
                      <a:pt x="8" y="77"/>
                    </a:lnTo>
                    <a:lnTo>
                      <a:pt x="14" y="85"/>
                    </a:lnTo>
                    <a:lnTo>
                      <a:pt x="22" y="90"/>
                    </a:lnTo>
                    <a:lnTo>
                      <a:pt x="30" y="94"/>
                    </a:lnTo>
                    <a:lnTo>
                      <a:pt x="40" y="98"/>
                    </a:lnTo>
                    <a:lnTo>
                      <a:pt x="49" y="99"/>
                    </a:lnTo>
                    <a:lnTo>
                      <a:pt x="49" y="99"/>
                    </a:lnTo>
                    <a:lnTo>
                      <a:pt x="59" y="98"/>
                    </a:lnTo>
                    <a:lnTo>
                      <a:pt x="69" y="94"/>
                    </a:lnTo>
                    <a:lnTo>
                      <a:pt x="77" y="90"/>
                    </a:lnTo>
                    <a:lnTo>
                      <a:pt x="83" y="85"/>
                    </a:lnTo>
                    <a:lnTo>
                      <a:pt x="89" y="77"/>
                    </a:lnTo>
                    <a:lnTo>
                      <a:pt x="94" y="69"/>
                    </a:lnTo>
                    <a:lnTo>
                      <a:pt x="97" y="59"/>
                    </a:lnTo>
                    <a:lnTo>
                      <a:pt x="97" y="50"/>
                    </a:lnTo>
                    <a:lnTo>
                      <a:pt x="97" y="50"/>
                    </a:lnTo>
                    <a:lnTo>
                      <a:pt x="97" y="40"/>
                    </a:lnTo>
                    <a:lnTo>
                      <a:pt x="94" y="31"/>
                    </a:lnTo>
                    <a:lnTo>
                      <a:pt x="89" y="23"/>
                    </a:lnTo>
                    <a:lnTo>
                      <a:pt x="83" y="15"/>
                    </a:lnTo>
                    <a:lnTo>
                      <a:pt x="77" y="10"/>
                    </a:lnTo>
                    <a:lnTo>
                      <a:pt x="69" y="5"/>
                    </a:lnTo>
                    <a:lnTo>
                      <a:pt x="59" y="2"/>
                    </a:lnTo>
                    <a:lnTo>
                      <a:pt x="49" y="0"/>
                    </a:lnTo>
                    <a:lnTo>
                      <a:pt x="4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282828"/>
                  </a:solidFill>
                </a:endParaRP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53A36D9-0C7A-E24A-AE08-ECDFC2A2B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3625" y="2181220"/>
              <a:ext cx="203576" cy="205392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5F8C332-8B7A-3541-9F6A-07A949FC5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8150" y="2179684"/>
              <a:ext cx="203576" cy="205392"/>
            </a:xfrm>
            <a:prstGeom prst="rect">
              <a:avLst/>
            </a:prstGeom>
          </p:spPr>
        </p:pic>
        <p:sp>
          <p:nvSpPr>
            <p:cNvPr id="71" name="Freeform 41">
              <a:extLst>
                <a:ext uri="{FF2B5EF4-FFF2-40B4-BE49-F238E27FC236}">
                  <a16:creationId xmlns:a16="http://schemas.microsoft.com/office/drawing/2014/main" id="{51C19865-1D6B-C14D-982A-539DC1B518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7577" y="2228965"/>
              <a:ext cx="111392" cy="108942"/>
            </a:xfrm>
            <a:custGeom>
              <a:avLst/>
              <a:gdLst/>
              <a:ahLst/>
              <a:cxnLst>
                <a:cxn ang="0">
                  <a:pos x="1096" y="796"/>
                </a:cxn>
                <a:cxn ang="0">
                  <a:pos x="1096" y="290"/>
                </a:cxn>
                <a:cxn ang="0">
                  <a:pos x="1024" y="362"/>
                </a:cxn>
                <a:cxn ang="0">
                  <a:pos x="1024" y="724"/>
                </a:cxn>
                <a:cxn ang="0">
                  <a:pos x="1096" y="796"/>
                </a:cxn>
                <a:cxn ang="0">
                  <a:pos x="744" y="665"/>
                </a:cxn>
                <a:cxn ang="0">
                  <a:pos x="461" y="1419"/>
                </a:cxn>
                <a:cxn ang="0">
                  <a:pos x="1224" y="1419"/>
                </a:cxn>
                <a:cxn ang="0">
                  <a:pos x="941" y="665"/>
                </a:cxn>
                <a:cxn ang="0">
                  <a:pos x="996" y="548"/>
                </a:cxn>
                <a:cxn ang="0">
                  <a:pos x="843" y="395"/>
                </a:cxn>
                <a:cxn ang="0">
                  <a:pos x="689" y="548"/>
                </a:cxn>
                <a:cxn ang="0">
                  <a:pos x="744" y="665"/>
                </a:cxn>
                <a:cxn ang="0">
                  <a:pos x="978" y="1055"/>
                </a:cxn>
                <a:cxn ang="0">
                  <a:pos x="1076" y="1316"/>
                </a:cxn>
                <a:cxn ang="0">
                  <a:pos x="609" y="1316"/>
                </a:cxn>
                <a:cxn ang="0">
                  <a:pos x="707" y="1055"/>
                </a:cxn>
                <a:cxn ang="0">
                  <a:pos x="978" y="1055"/>
                </a:cxn>
                <a:cxn ang="0">
                  <a:pos x="840" y="701"/>
                </a:cxn>
                <a:cxn ang="0">
                  <a:pos x="843" y="702"/>
                </a:cxn>
                <a:cxn ang="0">
                  <a:pos x="845" y="701"/>
                </a:cxn>
                <a:cxn ang="0">
                  <a:pos x="940" y="953"/>
                </a:cxn>
                <a:cxn ang="0">
                  <a:pos x="746" y="953"/>
                </a:cxn>
                <a:cxn ang="0">
                  <a:pos x="840" y="701"/>
                </a:cxn>
                <a:cxn ang="0">
                  <a:pos x="1168" y="869"/>
                </a:cxn>
                <a:cxn ang="0">
                  <a:pos x="1241" y="941"/>
                </a:cxn>
                <a:cxn ang="0">
                  <a:pos x="1241" y="145"/>
                </a:cxn>
                <a:cxn ang="0">
                  <a:pos x="1168" y="217"/>
                </a:cxn>
                <a:cxn ang="0">
                  <a:pos x="1168" y="869"/>
                </a:cxn>
                <a:cxn ang="0">
                  <a:pos x="433" y="1572"/>
                </a:cxn>
                <a:cxn ang="0">
                  <a:pos x="1252" y="1572"/>
                </a:cxn>
                <a:cxn ang="0">
                  <a:pos x="1252" y="1470"/>
                </a:cxn>
                <a:cxn ang="0">
                  <a:pos x="433" y="1470"/>
                </a:cxn>
                <a:cxn ang="0">
                  <a:pos x="433" y="1572"/>
                </a:cxn>
                <a:cxn ang="0">
                  <a:pos x="372" y="72"/>
                </a:cxn>
                <a:cxn ang="0">
                  <a:pos x="300" y="0"/>
                </a:cxn>
                <a:cxn ang="0">
                  <a:pos x="300" y="1086"/>
                </a:cxn>
                <a:cxn ang="0">
                  <a:pos x="372" y="1014"/>
                </a:cxn>
                <a:cxn ang="0">
                  <a:pos x="372" y="72"/>
                </a:cxn>
                <a:cxn ang="0">
                  <a:pos x="1386" y="0"/>
                </a:cxn>
                <a:cxn ang="0">
                  <a:pos x="1313" y="72"/>
                </a:cxn>
                <a:cxn ang="0">
                  <a:pos x="1313" y="1014"/>
                </a:cxn>
                <a:cxn ang="0">
                  <a:pos x="1386" y="1086"/>
                </a:cxn>
                <a:cxn ang="0">
                  <a:pos x="1386" y="0"/>
                </a:cxn>
                <a:cxn ang="0">
                  <a:pos x="444" y="941"/>
                </a:cxn>
                <a:cxn ang="0">
                  <a:pos x="517" y="869"/>
                </a:cxn>
                <a:cxn ang="0">
                  <a:pos x="517" y="217"/>
                </a:cxn>
                <a:cxn ang="0">
                  <a:pos x="444" y="145"/>
                </a:cxn>
                <a:cxn ang="0">
                  <a:pos x="444" y="941"/>
                </a:cxn>
                <a:cxn ang="0">
                  <a:pos x="589" y="796"/>
                </a:cxn>
                <a:cxn ang="0">
                  <a:pos x="662" y="724"/>
                </a:cxn>
                <a:cxn ang="0">
                  <a:pos x="662" y="362"/>
                </a:cxn>
                <a:cxn ang="0">
                  <a:pos x="589" y="290"/>
                </a:cxn>
                <a:cxn ang="0">
                  <a:pos x="589" y="796"/>
                </a:cxn>
              </a:cxnLst>
              <a:rect l="0" t="0" r="r" b="b"/>
              <a:pathLst>
                <a:path w="1685" h="1572">
                  <a:moveTo>
                    <a:pt x="1096" y="796"/>
                  </a:moveTo>
                  <a:cubicBezTo>
                    <a:pt x="1236" y="657"/>
                    <a:pt x="1236" y="429"/>
                    <a:pt x="1096" y="290"/>
                  </a:cubicBezTo>
                  <a:cubicBezTo>
                    <a:pt x="1024" y="362"/>
                    <a:pt x="1024" y="362"/>
                    <a:pt x="1024" y="362"/>
                  </a:cubicBezTo>
                  <a:cubicBezTo>
                    <a:pt x="1123" y="462"/>
                    <a:pt x="1123" y="624"/>
                    <a:pt x="1024" y="724"/>
                  </a:cubicBezTo>
                  <a:lnTo>
                    <a:pt x="1096" y="796"/>
                  </a:lnTo>
                  <a:close/>
                  <a:moveTo>
                    <a:pt x="744" y="665"/>
                  </a:moveTo>
                  <a:cubicBezTo>
                    <a:pt x="461" y="1419"/>
                    <a:pt x="461" y="1419"/>
                    <a:pt x="461" y="1419"/>
                  </a:cubicBezTo>
                  <a:cubicBezTo>
                    <a:pt x="1224" y="1419"/>
                    <a:pt x="1224" y="1419"/>
                    <a:pt x="1224" y="1419"/>
                  </a:cubicBezTo>
                  <a:cubicBezTo>
                    <a:pt x="941" y="665"/>
                    <a:pt x="941" y="665"/>
                    <a:pt x="941" y="665"/>
                  </a:cubicBezTo>
                  <a:cubicBezTo>
                    <a:pt x="974" y="637"/>
                    <a:pt x="996" y="595"/>
                    <a:pt x="996" y="548"/>
                  </a:cubicBezTo>
                  <a:cubicBezTo>
                    <a:pt x="996" y="463"/>
                    <a:pt x="927" y="395"/>
                    <a:pt x="843" y="395"/>
                  </a:cubicBezTo>
                  <a:cubicBezTo>
                    <a:pt x="758" y="395"/>
                    <a:pt x="689" y="463"/>
                    <a:pt x="689" y="548"/>
                  </a:cubicBezTo>
                  <a:cubicBezTo>
                    <a:pt x="689" y="595"/>
                    <a:pt x="711" y="637"/>
                    <a:pt x="744" y="665"/>
                  </a:cubicBezTo>
                  <a:close/>
                  <a:moveTo>
                    <a:pt x="978" y="1055"/>
                  </a:moveTo>
                  <a:cubicBezTo>
                    <a:pt x="1076" y="1316"/>
                    <a:pt x="1076" y="1316"/>
                    <a:pt x="1076" y="1316"/>
                  </a:cubicBezTo>
                  <a:cubicBezTo>
                    <a:pt x="609" y="1316"/>
                    <a:pt x="609" y="1316"/>
                    <a:pt x="609" y="1316"/>
                  </a:cubicBezTo>
                  <a:cubicBezTo>
                    <a:pt x="707" y="1055"/>
                    <a:pt x="707" y="1055"/>
                    <a:pt x="707" y="1055"/>
                  </a:cubicBezTo>
                  <a:lnTo>
                    <a:pt x="978" y="1055"/>
                  </a:lnTo>
                  <a:close/>
                  <a:moveTo>
                    <a:pt x="840" y="701"/>
                  </a:moveTo>
                  <a:cubicBezTo>
                    <a:pt x="841" y="702"/>
                    <a:pt x="842" y="702"/>
                    <a:pt x="843" y="702"/>
                  </a:cubicBezTo>
                  <a:cubicBezTo>
                    <a:pt x="844" y="702"/>
                    <a:pt x="844" y="702"/>
                    <a:pt x="845" y="701"/>
                  </a:cubicBezTo>
                  <a:cubicBezTo>
                    <a:pt x="940" y="953"/>
                    <a:pt x="940" y="953"/>
                    <a:pt x="940" y="953"/>
                  </a:cubicBezTo>
                  <a:cubicBezTo>
                    <a:pt x="746" y="953"/>
                    <a:pt x="746" y="953"/>
                    <a:pt x="746" y="953"/>
                  </a:cubicBezTo>
                  <a:lnTo>
                    <a:pt x="840" y="701"/>
                  </a:lnTo>
                  <a:close/>
                  <a:moveTo>
                    <a:pt x="1168" y="869"/>
                  </a:moveTo>
                  <a:cubicBezTo>
                    <a:pt x="1241" y="941"/>
                    <a:pt x="1241" y="941"/>
                    <a:pt x="1241" y="941"/>
                  </a:cubicBezTo>
                  <a:cubicBezTo>
                    <a:pt x="1460" y="722"/>
                    <a:pt x="1460" y="364"/>
                    <a:pt x="1241" y="145"/>
                  </a:cubicBezTo>
                  <a:cubicBezTo>
                    <a:pt x="1168" y="217"/>
                    <a:pt x="1168" y="217"/>
                    <a:pt x="1168" y="217"/>
                  </a:cubicBezTo>
                  <a:cubicBezTo>
                    <a:pt x="1348" y="397"/>
                    <a:pt x="1348" y="689"/>
                    <a:pt x="1168" y="869"/>
                  </a:cubicBezTo>
                  <a:close/>
                  <a:moveTo>
                    <a:pt x="433" y="1572"/>
                  </a:moveTo>
                  <a:cubicBezTo>
                    <a:pt x="1252" y="1572"/>
                    <a:pt x="1252" y="1572"/>
                    <a:pt x="1252" y="1572"/>
                  </a:cubicBezTo>
                  <a:cubicBezTo>
                    <a:pt x="1252" y="1470"/>
                    <a:pt x="1252" y="1470"/>
                    <a:pt x="1252" y="1470"/>
                  </a:cubicBezTo>
                  <a:cubicBezTo>
                    <a:pt x="433" y="1470"/>
                    <a:pt x="433" y="1470"/>
                    <a:pt x="433" y="1470"/>
                  </a:cubicBezTo>
                  <a:lnTo>
                    <a:pt x="433" y="1572"/>
                  </a:lnTo>
                  <a:close/>
                  <a:moveTo>
                    <a:pt x="372" y="72"/>
                  </a:moveTo>
                  <a:cubicBezTo>
                    <a:pt x="300" y="0"/>
                    <a:pt x="300" y="0"/>
                    <a:pt x="300" y="0"/>
                  </a:cubicBezTo>
                  <a:cubicBezTo>
                    <a:pt x="0" y="299"/>
                    <a:pt x="0" y="787"/>
                    <a:pt x="300" y="1086"/>
                  </a:cubicBezTo>
                  <a:cubicBezTo>
                    <a:pt x="372" y="1014"/>
                    <a:pt x="372" y="1014"/>
                    <a:pt x="372" y="1014"/>
                  </a:cubicBezTo>
                  <a:cubicBezTo>
                    <a:pt x="113" y="754"/>
                    <a:pt x="113" y="332"/>
                    <a:pt x="372" y="72"/>
                  </a:cubicBezTo>
                  <a:close/>
                  <a:moveTo>
                    <a:pt x="1386" y="0"/>
                  </a:moveTo>
                  <a:cubicBezTo>
                    <a:pt x="1313" y="72"/>
                    <a:pt x="1313" y="72"/>
                    <a:pt x="1313" y="72"/>
                  </a:cubicBezTo>
                  <a:cubicBezTo>
                    <a:pt x="1573" y="332"/>
                    <a:pt x="1573" y="754"/>
                    <a:pt x="1313" y="1014"/>
                  </a:cubicBezTo>
                  <a:cubicBezTo>
                    <a:pt x="1386" y="1086"/>
                    <a:pt x="1386" y="1086"/>
                    <a:pt x="1386" y="1086"/>
                  </a:cubicBezTo>
                  <a:cubicBezTo>
                    <a:pt x="1685" y="787"/>
                    <a:pt x="1685" y="299"/>
                    <a:pt x="1386" y="0"/>
                  </a:cubicBezTo>
                  <a:close/>
                  <a:moveTo>
                    <a:pt x="444" y="941"/>
                  </a:moveTo>
                  <a:cubicBezTo>
                    <a:pt x="517" y="869"/>
                    <a:pt x="517" y="869"/>
                    <a:pt x="517" y="869"/>
                  </a:cubicBezTo>
                  <a:cubicBezTo>
                    <a:pt x="337" y="689"/>
                    <a:pt x="337" y="397"/>
                    <a:pt x="517" y="217"/>
                  </a:cubicBezTo>
                  <a:cubicBezTo>
                    <a:pt x="444" y="145"/>
                    <a:pt x="444" y="145"/>
                    <a:pt x="444" y="145"/>
                  </a:cubicBezTo>
                  <a:cubicBezTo>
                    <a:pt x="225" y="364"/>
                    <a:pt x="225" y="722"/>
                    <a:pt x="444" y="941"/>
                  </a:cubicBezTo>
                  <a:close/>
                  <a:moveTo>
                    <a:pt x="589" y="796"/>
                  </a:moveTo>
                  <a:cubicBezTo>
                    <a:pt x="662" y="724"/>
                    <a:pt x="662" y="724"/>
                    <a:pt x="662" y="724"/>
                  </a:cubicBezTo>
                  <a:cubicBezTo>
                    <a:pt x="562" y="624"/>
                    <a:pt x="562" y="462"/>
                    <a:pt x="662" y="362"/>
                  </a:cubicBezTo>
                  <a:cubicBezTo>
                    <a:pt x="589" y="290"/>
                    <a:pt x="589" y="290"/>
                    <a:pt x="589" y="290"/>
                  </a:cubicBezTo>
                  <a:cubicBezTo>
                    <a:pt x="450" y="429"/>
                    <a:pt x="450" y="657"/>
                    <a:pt x="589" y="79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34269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solidFill>
                  <a:srgbClr val="39393B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DFB3271D-4D5F-0E4A-8EE2-075316344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1761" y="2240501"/>
              <a:ext cx="111392" cy="108942"/>
            </a:xfrm>
            <a:custGeom>
              <a:avLst/>
              <a:gdLst/>
              <a:ahLst/>
              <a:cxnLst>
                <a:cxn ang="0">
                  <a:pos x="1096" y="796"/>
                </a:cxn>
                <a:cxn ang="0">
                  <a:pos x="1096" y="290"/>
                </a:cxn>
                <a:cxn ang="0">
                  <a:pos x="1024" y="362"/>
                </a:cxn>
                <a:cxn ang="0">
                  <a:pos x="1024" y="724"/>
                </a:cxn>
                <a:cxn ang="0">
                  <a:pos x="1096" y="796"/>
                </a:cxn>
                <a:cxn ang="0">
                  <a:pos x="744" y="665"/>
                </a:cxn>
                <a:cxn ang="0">
                  <a:pos x="461" y="1419"/>
                </a:cxn>
                <a:cxn ang="0">
                  <a:pos x="1224" y="1419"/>
                </a:cxn>
                <a:cxn ang="0">
                  <a:pos x="941" y="665"/>
                </a:cxn>
                <a:cxn ang="0">
                  <a:pos x="996" y="548"/>
                </a:cxn>
                <a:cxn ang="0">
                  <a:pos x="843" y="395"/>
                </a:cxn>
                <a:cxn ang="0">
                  <a:pos x="689" y="548"/>
                </a:cxn>
                <a:cxn ang="0">
                  <a:pos x="744" y="665"/>
                </a:cxn>
                <a:cxn ang="0">
                  <a:pos x="978" y="1055"/>
                </a:cxn>
                <a:cxn ang="0">
                  <a:pos x="1076" y="1316"/>
                </a:cxn>
                <a:cxn ang="0">
                  <a:pos x="609" y="1316"/>
                </a:cxn>
                <a:cxn ang="0">
                  <a:pos x="707" y="1055"/>
                </a:cxn>
                <a:cxn ang="0">
                  <a:pos x="978" y="1055"/>
                </a:cxn>
                <a:cxn ang="0">
                  <a:pos x="840" y="701"/>
                </a:cxn>
                <a:cxn ang="0">
                  <a:pos x="843" y="702"/>
                </a:cxn>
                <a:cxn ang="0">
                  <a:pos x="845" y="701"/>
                </a:cxn>
                <a:cxn ang="0">
                  <a:pos x="940" y="953"/>
                </a:cxn>
                <a:cxn ang="0">
                  <a:pos x="746" y="953"/>
                </a:cxn>
                <a:cxn ang="0">
                  <a:pos x="840" y="701"/>
                </a:cxn>
                <a:cxn ang="0">
                  <a:pos x="1168" y="869"/>
                </a:cxn>
                <a:cxn ang="0">
                  <a:pos x="1241" y="941"/>
                </a:cxn>
                <a:cxn ang="0">
                  <a:pos x="1241" y="145"/>
                </a:cxn>
                <a:cxn ang="0">
                  <a:pos x="1168" y="217"/>
                </a:cxn>
                <a:cxn ang="0">
                  <a:pos x="1168" y="869"/>
                </a:cxn>
                <a:cxn ang="0">
                  <a:pos x="433" y="1572"/>
                </a:cxn>
                <a:cxn ang="0">
                  <a:pos x="1252" y="1572"/>
                </a:cxn>
                <a:cxn ang="0">
                  <a:pos x="1252" y="1470"/>
                </a:cxn>
                <a:cxn ang="0">
                  <a:pos x="433" y="1470"/>
                </a:cxn>
                <a:cxn ang="0">
                  <a:pos x="433" y="1572"/>
                </a:cxn>
                <a:cxn ang="0">
                  <a:pos x="372" y="72"/>
                </a:cxn>
                <a:cxn ang="0">
                  <a:pos x="300" y="0"/>
                </a:cxn>
                <a:cxn ang="0">
                  <a:pos x="300" y="1086"/>
                </a:cxn>
                <a:cxn ang="0">
                  <a:pos x="372" y="1014"/>
                </a:cxn>
                <a:cxn ang="0">
                  <a:pos x="372" y="72"/>
                </a:cxn>
                <a:cxn ang="0">
                  <a:pos x="1386" y="0"/>
                </a:cxn>
                <a:cxn ang="0">
                  <a:pos x="1313" y="72"/>
                </a:cxn>
                <a:cxn ang="0">
                  <a:pos x="1313" y="1014"/>
                </a:cxn>
                <a:cxn ang="0">
                  <a:pos x="1386" y="1086"/>
                </a:cxn>
                <a:cxn ang="0">
                  <a:pos x="1386" y="0"/>
                </a:cxn>
                <a:cxn ang="0">
                  <a:pos x="444" y="941"/>
                </a:cxn>
                <a:cxn ang="0">
                  <a:pos x="517" y="869"/>
                </a:cxn>
                <a:cxn ang="0">
                  <a:pos x="517" y="217"/>
                </a:cxn>
                <a:cxn ang="0">
                  <a:pos x="444" y="145"/>
                </a:cxn>
                <a:cxn ang="0">
                  <a:pos x="444" y="941"/>
                </a:cxn>
                <a:cxn ang="0">
                  <a:pos x="589" y="796"/>
                </a:cxn>
                <a:cxn ang="0">
                  <a:pos x="662" y="724"/>
                </a:cxn>
                <a:cxn ang="0">
                  <a:pos x="662" y="362"/>
                </a:cxn>
                <a:cxn ang="0">
                  <a:pos x="589" y="290"/>
                </a:cxn>
                <a:cxn ang="0">
                  <a:pos x="589" y="796"/>
                </a:cxn>
              </a:cxnLst>
              <a:rect l="0" t="0" r="r" b="b"/>
              <a:pathLst>
                <a:path w="1685" h="1572">
                  <a:moveTo>
                    <a:pt x="1096" y="796"/>
                  </a:moveTo>
                  <a:cubicBezTo>
                    <a:pt x="1236" y="657"/>
                    <a:pt x="1236" y="429"/>
                    <a:pt x="1096" y="290"/>
                  </a:cubicBezTo>
                  <a:cubicBezTo>
                    <a:pt x="1024" y="362"/>
                    <a:pt x="1024" y="362"/>
                    <a:pt x="1024" y="362"/>
                  </a:cubicBezTo>
                  <a:cubicBezTo>
                    <a:pt x="1123" y="462"/>
                    <a:pt x="1123" y="624"/>
                    <a:pt x="1024" y="724"/>
                  </a:cubicBezTo>
                  <a:lnTo>
                    <a:pt x="1096" y="796"/>
                  </a:lnTo>
                  <a:close/>
                  <a:moveTo>
                    <a:pt x="744" y="665"/>
                  </a:moveTo>
                  <a:cubicBezTo>
                    <a:pt x="461" y="1419"/>
                    <a:pt x="461" y="1419"/>
                    <a:pt x="461" y="1419"/>
                  </a:cubicBezTo>
                  <a:cubicBezTo>
                    <a:pt x="1224" y="1419"/>
                    <a:pt x="1224" y="1419"/>
                    <a:pt x="1224" y="1419"/>
                  </a:cubicBezTo>
                  <a:cubicBezTo>
                    <a:pt x="941" y="665"/>
                    <a:pt x="941" y="665"/>
                    <a:pt x="941" y="665"/>
                  </a:cubicBezTo>
                  <a:cubicBezTo>
                    <a:pt x="974" y="637"/>
                    <a:pt x="996" y="595"/>
                    <a:pt x="996" y="548"/>
                  </a:cubicBezTo>
                  <a:cubicBezTo>
                    <a:pt x="996" y="463"/>
                    <a:pt x="927" y="395"/>
                    <a:pt x="843" y="395"/>
                  </a:cubicBezTo>
                  <a:cubicBezTo>
                    <a:pt x="758" y="395"/>
                    <a:pt x="689" y="463"/>
                    <a:pt x="689" y="548"/>
                  </a:cubicBezTo>
                  <a:cubicBezTo>
                    <a:pt x="689" y="595"/>
                    <a:pt x="711" y="637"/>
                    <a:pt x="744" y="665"/>
                  </a:cubicBezTo>
                  <a:close/>
                  <a:moveTo>
                    <a:pt x="978" y="1055"/>
                  </a:moveTo>
                  <a:cubicBezTo>
                    <a:pt x="1076" y="1316"/>
                    <a:pt x="1076" y="1316"/>
                    <a:pt x="1076" y="1316"/>
                  </a:cubicBezTo>
                  <a:cubicBezTo>
                    <a:pt x="609" y="1316"/>
                    <a:pt x="609" y="1316"/>
                    <a:pt x="609" y="1316"/>
                  </a:cubicBezTo>
                  <a:cubicBezTo>
                    <a:pt x="707" y="1055"/>
                    <a:pt x="707" y="1055"/>
                    <a:pt x="707" y="1055"/>
                  </a:cubicBezTo>
                  <a:lnTo>
                    <a:pt x="978" y="1055"/>
                  </a:lnTo>
                  <a:close/>
                  <a:moveTo>
                    <a:pt x="840" y="701"/>
                  </a:moveTo>
                  <a:cubicBezTo>
                    <a:pt x="841" y="702"/>
                    <a:pt x="842" y="702"/>
                    <a:pt x="843" y="702"/>
                  </a:cubicBezTo>
                  <a:cubicBezTo>
                    <a:pt x="844" y="702"/>
                    <a:pt x="844" y="702"/>
                    <a:pt x="845" y="701"/>
                  </a:cubicBezTo>
                  <a:cubicBezTo>
                    <a:pt x="940" y="953"/>
                    <a:pt x="940" y="953"/>
                    <a:pt x="940" y="953"/>
                  </a:cubicBezTo>
                  <a:cubicBezTo>
                    <a:pt x="746" y="953"/>
                    <a:pt x="746" y="953"/>
                    <a:pt x="746" y="953"/>
                  </a:cubicBezTo>
                  <a:lnTo>
                    <a:pt x="840" y="701"/>
                  </a:lnTo>
                  <a:close/>
                  <a:moveTo>
                    <a:pt x="1168" y="869"/>
                  </a:moveTo>
                  <a:cubicBezTo>
                    <a:pt x="1241" y="941"/>
                    <a:pt x="1241" y="941"/>
                    <a:pt x="1241" y="941"/>
                  </a:cubicBezTo>
                  <a:cubicBezTo>
                    <a:pt x="1460" y="722"/>
                    <a:pt x="1460" y="364"/>
                    <a:pt x="1241" y="145"/>
                  </a:cubicBezTo>
                  <a:cubicBezTo>
                    <a:pt x="1168" y="217"/>
                    <a:pt x="1168" y="217"/>
                    <a:pt x="1168" y="217"/>
                  </a:cubicBezTo>
                  <a:cubicBezTo>
                    <a:pt x="1348" y="397"/>
                    <a:pt x="1348" y="689"/>
                    <a:pt x="1168" y="869"/>
                  </a:cubicBezTo>
                  <a:close/>
                  <a:moveTo>
                    <a:pt x="433" y="1572"/>
                  </a:moveTo>
                  <a:cubicBezTo>
                    <a:pt x="1252" y="1572"/>
                    <a:pt x="1252" y="1572"/>
                    <a:pt x="1252" y="1572"/>
                  </a:cubicBezTo>
                  <a:cubicBezTo>
                    <a:pt x="1252" y="1470"/>
                    <a:pt x="1252" y="1470"/>
                    <a:pt x="1252" y="1470"/>
                  </a:cubicBezTo>
                  <a:cubicBezTo>
                    <a:pt x="433" y="1470"/>
                    <a:pt x="433" y="1470"/>
                    <a:pt x="433" y="1470"/>
                  </a:cubicBezTo>
                  <a:lnTo>
                    <a:pt x="433" y="1572"/>
                  </a:lnTo>
                  <a:close/>
                  <a:moveTo>
                    <a:pt x="372" y="72"/>
                  </a:moveTo>
                  <a:cubicBezTo>
                    <a:pt x="300" y="0"/>
                    <a:pt x="300" y="0"/>
                    <a:pt x="300" y="0"/>
                  </a:cubicBezTo>
                  <a:cubicBezTo>
                    <a:pt x="0" y="299"/>
                    <a:pt x="0" y="787"/>
                    <a:pt x="300" y="1086"/>
                  </a:cubicBezTo>
                  <a:cubicBezTo>
                    <a:pt x="372" y="1014"/>
                    <a:pt x="372" y="1014"/>
                    <a:pt x="372" y="1014"/>
                  </a:cubicBezTo>
                  <a:cubicBezTo>
                    <a:pt x="113" y="754"/>
                    <a:pt x="113" y="332"/>
                    <a:pt x="372" y="72"/>
                  </a:cubicBezTo>
                  <a:close/>
                  <a:moveTo>
                    <a:pt x="1386" y="0"/>
                  </a:moveTo>
                  <a:cubicBezTo>
                    <a:pt x="1313" y="72"/>
                    <a:pt x="1313" y="72"/>
                    <a:pt x="1313" y="72"/>
                  </a:cubicBezTo>
                  <a:cubicBezTo>
                    <a:pt x="1573" y="332"/>
                    <a:pt x="1573" y="754"/>
                    <a:pt x="1313" y="1014"/>
                  </a:cubicBezTo>
                  <a:cubicBezTo>
                    <a:pt x="1386" y="1086"/>
                    <a:pt x="1386" y="1086"/>
                    <a:pt x="1386" y="1086"/>
                  </a:cubicBezTo>
                  <a:cubicBezTo>
                    <a:pt x="1685" y="787"/>
                    <a:pt x="1685" y="299"/>
                    <a:pt x="1386" y="0"/>
                  </a:cubicBezTo>
                  <a:close/>
                  <a:moveTo>
                    <a:pt x="444" y="941"/>
                  </a:moveTo>
                  <a:cubicBezTo>
                    <a:pt x="517" y="869"/>
                    <a:pt x="517" y="869"/>
                    <a:pt x="517" y="869"/>
                  </a:cubicBezTo>
                  <a:cubicBezTo>
                    <a:pt x="337" y="689"/>
                    <a:pt x="337" y="397"/>
                    <a:pt x="517" y="217"/>
                  </a:cubicBezTo>
                  <a:cubicBezTo>
                    <a:pt x="444" y="145"/>
                    <a:pt x="444" y="145"/>
                    <a:pt x="444" y="145"/>
                  </a:cubicBezTo>
                  <a:cubicBezTo>
                    <a:pt x="225" y="364"/>
                    <a:pt x="225" y="722"/>
                    <a:pt x="444" y="941"/>
                  </a:cubicBezTo>
                  <a:close/>
                  <a:moveTo>
                    <a:pt x="589" y="796"/>
                  </a:moveTo>
                  <a:cubicBezTo>
                    <a:pt x="662" y="724"/>
                    <a:pt x="662" y="724"/>
                    <a:pt x="662" y="724"/>
                  </a:cubicBezTo>
                  <a:cubicBezTo>
                    <a:pt x="562" y="624"/>
                    <a:pt x="562" y="462"/>
                    <a:pt x="662" y="362"/>
                  </a:cubicBezTo>
                  <a:cubicBezTo>
                    <a:pt x="589" y="290"/>
                    <a:pt x="589" y="290"/>
                    <a:pt x="589" y="290"/>
                  </a:cubicBezTo>
                  <a:cubicBezTo>
                    <a:pt x="450" y="429"/>
                    <a:pt x="450" y="657"/>
                    <a:pt x="589" y="79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34269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solidFill>
                  <a:srgbClr val="39393B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73" name="Freeform 41">
              <a:extLst>
                <a:ext uri="{FF2B5EF4-FFF2-40B4-BE49-F238E27FC236}">
                  <a16:creationId xmlns:a16="http://schemas.microsoft.com/office/drawing/2014/main" id="{A4F63BDE-BD71-1247-84CF-4CE87CB3E8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433" y="2171547"/>
              <a:ext cx="111392" cy="108942"/>
            </a:xfrm>
            <a:custGeom>
              <a:avLst/>
              <a:gdLst/>
              <a:ahLst/>
              <a:cxnLst>
                <a:cxn ang="0">
                  <a:pos x="1096" y="796"/>
                </a:cxn>
                <a:cxn ang="0">
                  <a:pos x="1096" y="290"/>
                </a:cxn>
                <a:cxn ang="0">
                  <a:pos x="1024" y="362"/>
                </a:cxn>
                <a:cxn ang="0">
                  <a:pos x="1024" y="724"/>
                </a:cxn>
                <a:cxn ang="0">
                  <a:pos x="1096" y="796"/>
                </a:cxn>
                <a:cxn ang="0">
                  <a:pos x="744" y="665"/>
                </a:cxn>
                <a:cxn ang="0">
                  <a:pos x="461" y="1419"/>
                </a:cxn>
                <a:cxn ang="0">
                  <a:pos x="1224" y="1419"/>
                </a:cxn>
                <a:cxn ang="0">
                  <a:pos x="941" y="665"/>
                </a:cxn>
                <a:cxn ang="0">
                  <a:pos x="996" y="548"/>
                </a:cxn>
                <a:cxn ang="0">
                  <a:pos x="843" y="395"/>
                </a:cxn>
                <a:cxn ang="0">
                  <a:pos x="689" y="548"/>
                </a:cxn>
                <a:cxn ang="0">
                  <a:pos x="744" y="665"/>
                </a:cxn>
                <a:cxn ang="0">
                  <a:pos x="978" y="1055"/>
                </a:cxn>
                <a:cxn ang="0">
                  <a:pos x="1076" y="1316"/>
                </a:cxn>
                <a:cxn ang="0">
                  <a:pos x="609" y="1316"/>
                </a:cxn>
                <a:cxn ang="0">
                  <a:pos x="707" y="1055"/>
                </a:cxn>
                <a:cxn ang="0">
                  <a:pos x="978" y="1055"/>
                </a:cxn>
                <a:cxn ang="0">
                  <a:pos x="840" y="701"/>
                </a:cxn>
                <a:cxn ang="0">
                  <a:pos x="843" y="702"/>
                </a:cxn>
                <a:cxn ang="0">
                  <a:pos x="845" y="701"/>
                </a:cxn>
                <a:cxn ang="0">
                  <a:pos x="940" y="953"/>
                </a:cxn>
                <a:cxn ang="0">
                  <a:pos x="746" y="953"/>
                </a:cxn>
                <a:cxn ang="0">
                  <a:pos x="840" y="701"/>
                </a:cxn>
                <a:cxn ang="0">
                  <a:pos x="1168" y="869"/>
                </a:cxn>
                <a:cxn ang="0">
                  <a:pos x="1241" y="941"/>
                </a:cxn>
                <a:cxn ang="0">
                  <a:pos x="1241" y="145"/>
                </a:cxn>
                <a:cxn ang="0">
                  <a:pos x="1168" y="217"/>
                </a:cxn>
                <a:cxn ang="0">
                  <a:pos x="1168" y="869"/>
                </a:cxn>
                <a:cxn ang="0">
                  <a:pos x="433" y="1572"/>
                </a:cxn>
                <a:cxn ang="0">
                  <a:pos x="1252" y="1572"/>
                </a:cxn>
                <a:cxn ang="0">
                  <a:pos x="1252" y="1470"/>
                </a:cxn>
                <a:cxn ang="0">
                  <a:pos x="433" y="1470"/>
                </a:cxn>
                <a:cxn ang="0">
                  <a:pos x="433" y="1572"/>
                </a:cxn>
                <a:cxn ang="0">
                  <a:pos x="372" y="72"/>
                </a:cxn>
                <a:cxn ang="0">
                  <a:pos x="300" y="0"/>
                </a:cxn>
                <a:cxn ang="0">
                  <a:pos x="300" y="1086"/>
                </a:cxn>
                <a:cxn ang="0">
                  <a:pos x="372" y="1014"/>
                </a:cxn>
                <a:cxn ang="0">
                  <a:pos x="372" y="72"/>
                </a:cxn>
                <a:cxn ang="0">
                  <a:pos x="1386" y="0"/>
                </a:cxn>
                <a:cxn ang="0">
                  <a:pos x="1313" y="72"/>
                </a:cxn>
                <a:cxn ang="0">
                  <a:pos x="1313" y="1014"/>
                </a:cxn>
                <a:cxn ang="0">
                  <a:pos x="1386" y="1086"/>
                </a:cxn>
                <a:cxn ang="0">
                  <a:pos x="1386" y="0"/>
                </a:cxn>
                <a:cxn ang="0">
                  <a:pos x="444" y="941"/>
                </a:cxn>
                <a:cxn ang="0">
                  <a:pos x="517" y="869"/>
                </a:cxn>
                <a:cxn ang="0">
                  <a:pos x="517" y="217"/>
                </a:cxn>
                <a:cxn ang="0">
                  <a:pos x="444" y="145"/>
                </a:cxn>
                <a:cxn ang="0">
                  <a:pos x="444" y="941"/>
                </a:cxn>
                <a:cxn ang="0">
                  <a:pos x="589" y="796"/>
                </a:cxn>
                <a:cxn ang="0">
                  <a:pos x="662" y="724"/>
                </a:cxn>
                <a:cxn ang="0">
                  <a:pos x="662" y="362"/>
                </a:cxn>
                <a:cxn ang="0">
                  <a:pos x="589" y="290"/>
                </a:cxn>
                <a:cxn ang="0">
                  <a:pos x="589" y="796"/>
                </a:cxn>
              </a:cxnLst>
              <a:rect l="0" t="0" r="r" b="b"/>
              <a:pathLst>
                <a:path w="1685" h="1572">
                  <a:moveTo>
                    <a:pt x="1096" y="796"/>
                  </a:moveTo>
                  <a:cubicBezTo>
                    <a:pt x="1236" y="657"/>
                    <a:pt x="1236" y="429"/>
                    <a:pt x="1096" y="290"/>
                  </a:cubicBezTo>
                  <a:cubicBezTo>
                    <a:pt x="1024" y="362"/>
                    <a:pt x="1024" y="362"/>
                    <a:pt x="1024" y="362"/>
                  </a:cubicBezTo>
                  <a:cubicBezTo>
                    <a:pt x="1123" y="462"/>
                    <a:pt x="1123" y="624"/>
                    <a:pt x="1024" y="724"/>
                  </a:cubicBezTo>
                  <a:lnTo>
                    <a:pt x="1096" y="796"/>
                  </a:lnTo>
                  <a:close/>
                  <a:moveTo>
                    <a:pt x="744" y="665"/>
                  </a:moveTo>
                  <a:cubicBezTo>
                    <a:pt x="461" y="1419"/>
                    <a:pt x="461" y="1419"/>
                    <a:pt x="461" y="1419"/>
                  </a:cubicBezTo>
                  <a:cubicBezTo>
                    <a:pt x="1224" y="1419"/>
                    <a:pt x="1224" y="1419"/>
                    <a:pt x="1224" y="1419"/>
                  </a:cubicBezTo>
                  <a:cubicBezTo>
                    <a:pt x="941" y="665"/>
                    <a:pt x="941" y="665"/>
                    <a:pt x="941" y="665"/>
                  </a:cubicBezTo>
                  <a:cubicBezTo>
                    <a:pt x="974" y="637"/>
                    <a:pt x="996" y="595"/>
                    <a:pt x="996" y="548"/>
                  </a:cubicBezTo>
                  <a:cubicBezTo>
                    <a:pt x="996" y="463"/>
                    <a:pt x="927" y="395"/>
                    <a:pt x="843" y="395"/>
                  </a:cubicBezTo>
                  <a:cubicBezTo>
                    <a:pt x="758" y="395"/>
                    <a:pt x="689" y="463"/>
                    <a:pt x="689" y="548"/>
                  </a:cubicBezTo>
                  <a:cubicBezTo>
                    <a:pt x="689" y="595"/>
                    <a:pt x="711" y="637"/>
                    <a:pt x="744" y="665"/>
                  </a:cubicBezTo>
                  <a:close/>
                  <a:moveTo>
                    <a:pt x="978" y="1055"/>
                  </a:moveTo>
                  <a:cubicBezTo>
                    <a:pt x="1076" y="1316"/>
                    <a:pt x="1076" y="1316"/>
                    <a:pt x="1076" y="1316"/>
                  </a:cubicBezTo>
                  <a:cubicBezTo>
                    <a:pt x="609" y="1316"/>
                    <a:pt x="609" y="1316"/>
                    <a:pt x="609" y="1316"/>
                  </a:cubicBezTo>
                  <a:cubicBezTo>
                    <a:pt x="707" y="1055"/>
                    <a:pt x="707" y="1055"/>
                    <a:pt x="707" y="1055"/>
                  </a:cubicBezTo>
                  <a:lnTo>
                    <a:pt x="978" y="1055"/>
                  </a:lnTo>
                  <a:close/>
                  <a:moveTo>
                    <a:pt x="840" y="701"/>
                  </a:moveTo>
                  <a:cubicBezTo>
                    <a:pt x="841" y="702"/>
                    <a:pt x="842" y="702"/>
                    <a:pt x="843" y="702"/>
                  </a:cubicBezTo>
                  <a:cubicBezTo>
                    <a:pt x="844" y="702"/>
                    <a:pt x="844" y="702"/>
                    <a:pt x="845" y="701"/>
                  </a:cubicBezTo>
                  <a:cubicBezTo>
                    <a:pt x="940" y="953"/>
                    <a:pt x="940" y="953"/>
                    <a:pt x="940" y="953"/>
                  </a:cubicBezTo>
                  <a:cubicBezTo>
                    <a:pt x="746" y="953"/>
                    <a:pt x="746" y="953"/>
                    <a:pt x="746" y="953"/>
                  </a:cubicBezTo>
                  <a:lnTo>
                    <a:pt x="840" y="701"/>
                  </a:lnTo>
                  <a:close/>
                  <a:moveTo>
                    <a:pt x="1168" y="869"/>
                  </a:moveTo>
                  <a:cubicBezTo>
                    <a:pt x="1241" y="941"/>
                    <a:pt x="1241" y="941"/>
                    <a:pt x="1241" y="941"/>
                  </a:cubicBezTo>
                  <a:cubicBezTo>
                    <a:pt x="1460" y="722"/>
                    <a:pt x="1460" y="364"/>
                    <a:pt x="1241" y="145"/>
                  </a:cubicBezTo>
                  <a:cubicBezTo>
                    <a:pt x="1168" y="217"/>
                    <a:pt x="1168" y="217"/>
                    <a:pt x="1168" y="217"/>
                  </a:cubicBezTo>
                  <a:cubicBezTo>
                    <a:pt x="1348" y="397"/>
                    <a:pt x="1348" y="689"/>
                    <a:pt x="1168" y="869"/>
                  </a:cubicBezTo>
                  <a:close/>
                  <a:moveTo>
                    <a:pt x="433" y="1572"/>
                  </a:moveTo>
                  <a:cubicBezTo>
                    <a:pt x="1252" y="1572"/>
                    <a:pt x="1252" y="1572"/>
                    <a:pt x="1252" y="1572"/>
                  </a:cubicBezTo>
                  <a:cubicBezTo>
                    <a:pt x="1252" y="1470"/>
                    <a:pt x="1252" y="1470"/>
                    <a:pt x="1252" y="1470"/>
                  </a:cubicBezTo>
                  <a:cubicBezTo>
                    <a:pt x="433" y="1470"/>
                    <a:pt x="433" y="1470"/>
                    <a:pt x="433" y="1470"/>
                  </a:cubicBezTo>
                  <a:lnTo>
                    <a:pt x="433" y="1572"/>
                  </a:lnTo>
                  <a:close/>
                  <a:moveTo>
                    <a:pt x="372" y="72"/>
                  </a:moveTo>
                  <a:cubicBezTo>
                    <a:pt x="300" y="0"/>
                    <a:pt x="300" y="0"/>
                    <a:pt x="300" y="0"/>
                  </a:cubicBezTo>
                  <a:cubicBezTo>
                    <a:pt x="0" y="299"/>
                    <a:pt x="0" y="787"/>
                    <a:pt x="300" y="1086"/>
                  </a:cubicBezTo>
                  <a:cubicBezTo>
                    <a:pt x="372" y="1014"/>
                    <a:pt x="372" y="1014"/>
                    <a:pt x="372" y="1014"/>
                  </a:cubicBezTo>
                  <a:cubicBezTo>
                    <a:pt x="113" y="754"/>
                    <a:pt x="113" y="332"/>
                    <a:pt x="372" y="72"/>
                  </a:cubicBezTo>
                  <a:close/>
                  <a:moveTo>
                    <a:pt x="1386" y="0"/>
                  </a:moveTo>
                  <a:cubicBezTo>
                    <a:pt x="1313" y="72"/>
                    <a:pt x="1313" y="72"/>
                    <a:pt x="1313" y="72"/>
                  </a:cubicBezTo>
                  <a:cubicBezTo>
                    <a:pt x="1573" y="332"/>
                    <a:pt x="1573" y="754"/>
                    <a:pt x="1313" y="1014"/>
                  </a:cubicBezTo>
                  <a:cubicBezTo>
                    <a:pt x="1386" y="1086"/>
                    <a:pt x="1386" y="1086"/>
                    <a:pt x="1386" y="1086"/>
                  </a:cubicBezTo>
                  <a:cubicBezTo>
                    <a:pt x="1685" y="787"/>
                    <a:pt x="1685" y="299"/>
                    <a:pt x="1386" y="0"/>
                  </a:cubicBezTo>
                  <a:close/>
                  <a:moveTo>
                    <a:pt x="444" y="941"/>
                  </a:moveTo>
                  <a:cubicBezTo>
                    <a:pt x="517" y="869"/>
                    <a:pt x="517" y="869"/>
                    <a:pt x="517" y="869"/>
                  </a:cubicBezTo>
                  <a:cubicBezTo>
                    <a:pt x="337" y="689"/>
                    <a:pt x="337" y="397"/>
                    <a:pt x="517" y="217"/>
                  </a:cubicBezTo>
                  <a:cubicBezTo>
                    <a:pt x="444" y="145"/>
                    <a:pt x="444" y="145"/>
                    <a:pt x="444" y="145"/>
                  </a:cubicBezTo>
                  <a:cubicBezTo>
                    <a:pt x="225" y="364"/>
                    <a:pt x="225" y="722"/>
                    <a:pt x="444" y="941"/>
                  </a:cubicBezTo>
                  <a:close/>
                  <a:moveTo>
                    <a:pt x="589" y="796"/>
                  </a:moveTo>
                  <a:cubicBezTo>
                    <a:pt x="662" y="724"/>
                    <a:pt x="662" y="724"/>
                    <a:pt x="662" y="724"/>
                  </a:cubicBezTo>
                  <a:cubicBezTo>
                    <a:pt x="562" y="624"/>
                    <a:pt x="562" y="462"/>
                    <a:pt x="662" y="362"/>
                  </a:cubicBezTo>
                  <a:cubicBezTo>
                    <a:pt x="589" y="290"/>
                    <a:pt x="589" y="290"/>
                    <a:pt x="589" y="290"/>
                  </a:cubicBezTo>
                  <a:cubicBezTo>
                    <a:pt x="450" y="429"/>
                    <a:pt x="450" y="657"/>
                    <a:pt x="589" y="79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defTabSz="34269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13">
                <a:solidFill>
                  <a:srgbClr val="39393B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74" name="Freeform 39">
              <a:extLst>
                <a:ext uri="{FF2B5EF4-FFF2-40B4-BE49-F238E27FC236}">
                  <a16:creationId xmlns:a16="http://schemas.microsoft.com/office/drawing/2014/main" id="{274AA6F2-4528-8B41-9544-A8EE31D5B092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3247629" y="2186618"/>
              <a:ext cx="130352" cy="216787"/>
            </a:xfrm>
            <a:custGeom>
              <a:avLst/>
              <a:gdLst>
                <a:gd name="T0" fmla="*/ 375 w 375"/>
                <a:gd name="T1" fmla="*/ 346 h 624"/>
                <a:gd name="T2" fmla="*/ 375 w 375"/>
                <a:gd name="T3" fmla="*/ 353 h 624"/>
                <a:gd name="T4" fmla="*/ 370 w 375"/>
                <a:gd name="T5" fmla="*/ 366 h 624"/>
                <a:gd name="T6" fmla="*/ 361 w 375"/>
                <a:gd name="T7" fmla="*/ 377 h 624"/>
                <a:gd name="T8" fmla="*/ 348 w 375"/>
                <a:gd name="T9" fmla="*/ 383 h 624"/>
                <a:gd name="T10" fmla="*/ 340 w 375"/>
                <a:gd name="T11" fmla="*/ 482 h 624"/>
                <a:gd name="T12" fmla="*/ 338 w 375"/>
                <a:gd name="T13" fmla="*/ 492 h 624"/>
                <a:gd name="T14" fmla="*/ 332 w 375"/>
                <a:gd name="T15" fmla="*/ 506 h 624"/>
                <a:gd name="T16" fmla="*/ 321 w 375"/>
                <a:gd name="T17" fmla="*/ 517 h 624"/>
                <a:gd name="T18" fmla="*/ 307 w 375"/>
                <a:gd name="T19" fmla="*/ 523 h 624"/>
                <a:gd name="T20" fmla="*/ 257 w 375"/>
                <a:gd name="T21" fmla="*/ 525 h 624"/>
                <a:gd name="T22" fmla="*/ 257 w 375"/>
                <a:gd name="T23" fmla="*/ 581 h 624"/>
                <a:gd name="T24" fmla="*/ 254 w 375"/>
                <a:gd name="T25" fmla="*/ 598 h 624"/>
                <a:gd name="T26" fmla="*/ 244 w 375"/>
                <a:gd name="T27" fmla="*/ 611 h 624"/>
                <a:gd name="T28" fmla="*/ 232 w 375"/>
                <a:gd name="T29" fmla="*/ 621 h 624"/>
                <a:gd name="T30" fmla="*/ 214 w 375"/>
                <a:gd name="T31" fmla="*/ 624 h 624"/>
                <a:gd name="T32" fmla="*/ 125 w 375"/>
                <a:gd name="T33" fmla="*/ 624 h 624"/>
                <a:gd name="T34" fmla="*/ 109 w 375"/>
                <a:gd name="T35" fmla="*/ 621 h 624"/>
                <a:gd name="T36" fmla="*/ 96 w 375"/>
                <a:gd name="T37" fmla="*/ 611 h 624"/>
                <a:gd name="T38" fmla="*/ 86 w 375"/>
                <a:gd name="T39" fmla="*/ 598 h 624"/>
                <a:gd name="T40" fmla="*/ 83 w 375"/>
                <a:gd name="T41" fmla="*/ 581 h 624"/>
                <a:gd name="T42" fmla="*/ 42 w 375"/>
                <a:gd name="T43" fmla="*/ 525 h 624"/>
                <a:gd name="T44" fmla="*/ 34 w 375"/>
                <a:gd name="T45" fmla="*/ 523 h 624"/>
                <a:gd name="T46" fmla="*/ 18 w 375"/>
                <a:gd name="T47" fmla="*/ 517 h 624"/>
                <a:gd name="T48" fmla="*/ 7 w 375"/>
                <a:gd name="T49" fmla="*/ 506 h 624"/>
                <a:gd name="T50" fmla="*/ 0 w 375"/>
                <a:gd name="T51" fmla="*/ 492 h 624"/>
                <a:gd name="T52" fmla="*/ 0 w 375"/>
                <a:gd name="T53" fmla="*/ 142 h 624"/>
                <a:gd name="T54" fmla="*/ 0 w 375"/>
                <a:gd name="T55" fmla="*/ 134 h 624"/>
                <a:gd name="T56" fmla="*/ 7 w 375"/>
                <a:gd name="T57" fmla="*/ 118 h 624"/>
                <a:gd name="T58" fmla="*/ 18 w 375"/>
                <a:gd name="T59" fmla="*/ 107 h 624"/>
                <a:gd name="T60" fmla="*/ 34 w 375"/>
                <a:gd name="T61" fmla="*/ 101 h 624"/>
                <a:gd name="T62" fmla="*/ 83 w 375"/>
                <a:gd name="T63" fmla="*/ 99 h 624"/>
                <a:gd name="T64" fmla="*/ 83 w 375"/>
                <a:gd name="T65" fmla="*/ 44 h 624"/>
                <a:gd name="T66" fmla="*/ 86 w 375"/>
                <a:gd name="T67" fmla="*/ 28 h 624"/>
                <a:gd name="T68" fmla="*/ 96 w 375"/>
                <a:gd name="T69" fmla="*/ 13 h 624"/>
                <a:gd name="T70" fmla="*/ 109 w 375"/>
                <a:gd name="T71" fmla="*/ 4 h 624"/>
                <a:gd name="T72" fmla="*/ 125 w 375"/>
                <a:gd name="T73" fmla="*/ 0 h 624"/>
                <a:gd name="T74" fmla="*/ 214 w 375"/>
                <a:gd name="T75" fmla="*/ 0 h 624"/>
                <a:gd name="T76" fmla="*/ 232 w 375"/>
                <a:gd name="T77" fmla="*/ 4 h 624"/>
                <a:gd name="T78" fmla="*/ 244 w 375"/>
                <a:gd name="T79" fmla="*/ 13 h 624"/>
                <a:gd name="T80" fmla="*/ 254 w 375"/>
                <a:gd name="T81" fmla="*/ 28 h 624"/>
                <a:gd name="T82" fmla="*/ 257 w 375"/>
                <a:gd name="T83" fmla="*/ 44 h 624"/>
                <a:gd name="T84" fmla="*/ 297 w 375"/>
                <a:gd name="T85" fmla="*/ 99 h 624"/>
                <a:gd name="T86" fmla="*/ 307 w 375"/>
                <a:gd name="T87" fmla="*/ 101 h 624"/>
                <a:gd name="T88" fmla="*/ 321 w 375"/>
                <a:gd name="T89" fmla="*/ 107 h 624"/>
                <a:gd name="T90" fmla="*/ 332 w 375"/>
                <a:gd name="T91" fmla="*/ 118 h 624"/>
                <a:gd name="T92" fmla="*/ 338 w 375"/>
                <a:gd name="T93" fmla="*/ 134 h 624"/>
                <a:gd name="T94" fmla="*/ 340 w 375"/>
                <a:gd name="T95" fmla="*/ 241 h 624"/>
                <a:gd name="T96" fmla="*/ 348 w 375"/>
                <a:gd name="T97" fmla="*/ 243 h 624"/>
                <a:gd name="T98" fmla="*/ 361 w 375"/>
                <a:gd name="T99" fmla="*/ 248 h 624"/>
                <a:gd name="T100" fmla="*/ 370 w 375"/>
                <a:gd name="T101" fmla="*/ 259 h 624"/>
                <a:gd name="T102" fmla="*/ 375 w 375"/>
                <a:gd name="T103" fmla="*/ 272 h 624"/>
                <a:gd name="T104" fmla="*/ 375 w 375"/>
                <a:gd name="T105" fmla="*/ 279 h 624"/>
                <a:gd name="T106" fmla="*/ 66 w 375"/>
                <a:gd name="T107" fmla="*/ 171 h 624"/>
                <a:gd name="T108" fmla="*/ 275 w 375"/>
                <a:gd name="T109" fmla="*/ 453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75" h="624">
                  <a:moveTo>
                    <a:pt x="375" y="279"/>
                  </a:moveTo>
                  <a:lnTo>
                    <a:pt x="375" y="346"/>
                  </a:lnTo>
                  <a:lnTo>
                    <a:pt x="375" y="346"/>
                  </a:lnTo>
                  <a:lnTo>
                    <a:pt x="375" y="353"/>
                  </a:lnTo>
                  <a:lnTo>
                    <a:pt x="373" y="359"/>
                  </a:lnTo>
                  <a:lnTo>
                    <a:pt x="370" y="366"/>
                  </a:lnTo>
                  <a:lnTo>
                    <a:pt x="365" y="372"/>
                  </a:lnTo>
                  <a:lnTo>
                    <a:pt x="361" y="377"/>
                  </a:lnTo>
                  <a:lnTo>
                    <a:pt x="354" y="380"/>
                  </a:lnTo>
                  <a:lnTo>
                    <a:pt x="348" y="383"/>
                  </a:lnTo>
                  <a:lnTo>
                    <a:pt x="340" y="383"/>
                  </a:lnTo>
                  <a:lnTo>
                    <a:pt x="340" y="482"/>
                  </a:lnTo>
                  <a:lnTo>
                    <a:pt x="340" y="482"/>
                  </a:lnTo>
                  <a:lnTo>
                    <a:pt x="338" y="492"/>
                  </a:lnTo>
                  <a:lnTo>
                    <a:pt x="337" y="500"/>
                  </a:lnTo>
                  <a:lnTo>
                    <a:pt x="332" y="506"/>
                  </a:lnTo>
                  <a:lnTo>
                    <a:pt x="327" y="512"/>
                  </a:lnTo>
                  <a:lnTo>
                    <a:pt x="321" y="517"/>
                  </a:lnTo>
                  <a:lnTo>
                    <a:pt x="314" y="522"/>
                  </a:lnTo>
                  <a:lnTo>
                    <a:pt x="307" y="523"/>
                  </a:lnTo>
                  <a:lnTo>
                    <a:pt x="297" y="525"/>
                  </a:lnTo>
                  <a:lnTo>
                    <a:pt x="257" y="525"/>
                  </a:lnTo>
                  <a:lnTo>
                    <a:pt x="257" y="581"/>
                  </a:lnTo>
                  <a:lnTo>
                    <a:pt x="257" y="581"/>
                  </a:lnTo>
                  <a:lnTo>
                    <a:pt x="255" y="590"/>
                  </a:lnTo>
                  <a:lnTo>
                    <a:pt x="254" y="598"/>
                  </a:lnTo>
                  <a:lnTo>
                    <a:pt x="249" y="605"/>
                  </a:lnTo>
                  <a:lnTo>
                    <a:pt x="244" y="611"/>
                  </a:lnTo>
                  <a:lnTo>
                    <a:pt x="238" y="616"/>
                  </a:lnTo>
                  <a:lnTo>
                    <a:pt x="232" y="621"/>
                  </a:lnTo>
                  <a:lnTo>
                    <a:pt x="224" y="622"/>
                  </a:lnTo>
                  <a:lnTo>
                    <a:pt x="214" y="624"/>
                  </a:lnTo>
                  <a:lnTo>
                    <a:pt x="125" y="624"/>
                  </a:lnTo>
                  <a:lnTo>
                    <a:pt x="125" y="624"/>
                  </a:lnTo>
                  <a:lnTo>
                    <a:pt x="117" y="622"/>
                  </a:lnTo>
                  <a:lnTo>
                    <a:pt x="109" y="621"/>
                  </a:lnTo>
                  <a:lnTo>
                    <a:pt x="102" y="616"/>
                  </a:lnTo>
                  <a:lnTo>
                    <a:pt x="96" y="611"/>
                  </a:lnTo>
                  <a:lnTo>
                    <a:pt x="90" y="605"/>
                  </a:lnTo>
                  <a:lnTo>
                    <a:pt x="86" y="598"/>
                  </a:lnTo>
                  <a:lnTo>
                    <a:pt x="83" y="590"/>
                  </a:lnTo>
                  <a:lnTo>
                    <a:pt x="83" y="581"/>
                  </a:lnTo>
                  <a:lnTo>
                    <a:pt x="83" y="525"/>
                  </a:lnTo>
                  <a:lnTo>
                    <a:pt x="42" y="525"/>
                  </a:lnTo>
                  <a:lnTo>
                    <a:pt x="42" y="525"/>
                  </a:lnTo>
                  <a:lnTo>
                    <a:pt x="34" y="523"/>
                  </a:lnTo>
                  <a:lnTo>
                    <a:pt x="26" y="522"/>
                  </a:lnTo>
                  <a:lnTo>
                    <a:pt x="18" y="517"/>
                  </a:lnTo>
                  <a:lnTo>
                    <a:pt x="13" y="512"/>
                  </a:lnTo>
                  <a:lnTo>
                    <a:pt x="7" y="506"/>
                  </a:lnTo>
                  <a:lnTo>
                    <a:pt x="4" y="500"/>
                  </a:lnTo>
                  <a:lnTo>
                    <a:pt x="0" y="492"/>
                  </a:lnTo>
                  <a:lnTo>
                    <a:pt x="0" y="48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34"/>
                  </a:lnTo>
                  <a:lnTo>
                    <a:pt x="4" y="126"/>
                  </a:lnTo>
                  <a:lnTo>
                    <a:pt x="7" y="118"/>
                  </a:lnTo>
                  <a:lnTo>
                    <a:pt x="13" y="112"/>
                  </a:lnTo>
                  <a:lnTo>
                    <a:pt x="18" y="107"/>
                  </a:lnTo>
                  <a:lnTo>
                    <a:pt x="26" y="103"/>
                  </a:lnTo>
                  <a:lnTo>
                    <a:pt x="34" y="101"/>
                  </a:lnTo>
                  <a:lnTo>
                    <a:pt x="42" y="99"/>
                  </a:lnTo>
                  <a:lnTo>
                    <a:pt x="83" y="99"/>
                  </a:lnTo>
                  <a:lnTo>
                    <a:pt x="83" y="44"/>
                  </a:lnTo>
                  <a:lnTo>
                    <a:pt x="83" y="44"/>
                  </a:lnTo>
                  <a:lnTo>
                    <a:pt x="83" y="36"/>
                  </a:lnTo>
                  <a:lnTo>
                    <a:pt x="86" y="28"/>
                  </a:lnTo>
                  <a:lnTo>
                    <a:pt x="90" y="20"/>
                  </a:lnTo>
                  <a:lnTo>
                    <a:pt x="96" y="13"/>
                  </a:lnTo>
                  <a:lnTo>
                    <a:pt x="102" y="8"/>
                  </a:lnTo>
                  <a:lnTo>
                    <a:pt x="109" y="4"/>
                  </a:lnTo>
                  <a:lnTo>
                    <a:pt x="117" y="2"/>
                  </a:lnTo>
                  <a:lnTo>
                    <a:pt x="125" y="0"/>
                  </a:lnTo>
                  <a:lnTo>
                    <a:pt x="214" y="0"/>
                  </a:lnTo>
                  <a:lnTo>
                    <a:pt x="214" y="0"/>
                  </a:lnTo>
                  <a:lnTo>
                    <a:pt x="224" y="2"/>
                  </a:lnTo>
                  <a:lnTo>
                    <a:pt x="232" y="4"/>
                  </a:lnTo>
                  <a:lnTo>
                    <a:pt x="238" y="8"/>
                  </a:lnTo>
                  <a:lnTo>
                    <a:pt x="244" y="13"/>
                  </a:lnTo>
                  <a:lnTo>
                    <a:pt x="249" y="20"/>
                  </a:lnTo>
                  <a:lnTo>
                    <a:pt x="254" y="28"/>
                  </a:lnTo>
                  <a:lnTo>
                    <a:pt x="255" y="36"/>
                  </a:lnTo>
                  <a:lnTo>
                    <a:pt x="257" y="44"/>
                  </a:lnTo>
                  <a:lnTo>
                    <a:pt x="257" y="99"/>
                  </a:lnTo>
                  <a:lnTo>
                    <a:pt x="297" y="99"/>
                  </a:lnTo>
                  <a:lnTo>
                    <a:pt x="297" y="99"/>
                  </a:lnTo>
                  <a:lnTo>
                    <a:pt x="307" y="101"/>
                  </a:lnTo>
                  <a:lnTo>
                    <a:pt x="314" y="103"/>
                  </a:lnTo>
                  <a:lnTo>
                    <a:pt x="321" y="107"/>
                  </a:lnTo>
                  <a:lnTo>
                    <a:pt x="327" y="112"/>
                  </a:lnTo>
                  <a:lnTo>
                    <a:pt x="332" y="118"/>
                  </a:lnTo>
                  <a:lnTo>
                    <a:pt x="337" y="126"/>
                  </a:lnTo>
                  <a:lnTo>
                    <a:pt x="338" y="134"/>
                  </a:lnTo>
                  <a:lnTo>
                    <a:pt x="340" y="142"/>
                  </a:lnTo>
                  <a:lnTo>
                    <a:pt x="340" y="241"/>
                  </a:lnTo>
                  <a:lnTo>
                    <a:pt x="340" y="241"/>
                  </a:lnTo>
                  <a:lnTo>
                    <a:pt x="348" y="243"/>
                  </a:lnTo>
                  <a:lnTo>
                    <a:pt x="354" y="244"/>
                  </a:lnTo>
                  <a:lnTo>
                    <a:pt x="361" y="248"/>
                  </a:lnTo>
                  <a:lnTo>
                    <a:pt x="365" y="252"/>
                  </a:lnTo>
                  <a:lnTo>
                    <a:pt x="370" y="259"/>
                  </a:lnTo>
                  <a:lnTo>
                    <a:pt x="373" y="265"/>
                  </a:lnTo>
                  <a:lnTo>
                    <a:pt x="375" y="272"/>
                  </a:lnTo>
                  <a:lnTo>
                    <a:pt x="375" y="279"/>
                  </a:lnTo>
                  <a:lnTo>
                    <a:pt x="375" y="279"/>
                  </a:lnTo>
                  <a:close/>
                  <a:moveTo>
                    <a:pt x="275" y="171"/>
                  </a:moveTo>
                  <a:lnTo>
                    <a:pt x="66" y="171"/>
                  </a:lnTo>
                  <a:lnTo>
                    <a:pt x="66" y="453"/>
                  </a:lnTo>
                  <a:lnTo>
                    <a:pt x="275" y="453"/>
                  </a:lnTo>
                  <a:lnTo>
                    <a:pt x="275" y="17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en-US" sz="1350">
                <a:solidFill>
                  <a:srgbClr val="282828"/>
                </a:solidFill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42FE6B4-E04F-A640-AF94-54AB28E56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9673" y="2148295"/>
              <a:ext cx="203576" cy="205392"/>
            </a:xfrm>
            <a:prstGeom prst="rect">
              <a:avLst/>
            </a:prstGeom>
            <a:effectLst/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E40F418-3359-F342-93E1-A0A0F9E95C31}"/>
                </a:ext>
              </a:extLst>
            </p:cNvPr>
            <p:cNvGrpSpPr/>
            <p:nvPr/>
          </p:nvGrpSpPr>
          <p:grpSpPr>
            <a:xfrm>
              <a:off x="2833029" y="2176340"/>
              <a:ext cx="333393" cy="174984"/>
              <a:chOff x="2547938" y="-1562248"/>
              <a:chExt cx="1437908" cy="628798"/>
            </a:xfrm>
            <a:solidFill>
              <a:schemeClr val="bg1"/>
            </a:solidFill>
          </p:grpSpPr>
          <p:sp>
            <p:nvSpPr>
              <p:cNvPr id="91" name="Freeform 60">
                <a:extLst>
                  <a:ext uri="{FF2B5EF4-FFF2-40B4-BE49-F238E27FC236}">
                    <a16:creationId xmlns:a16="http://schemas.microsoft.com/office/drawing/2014/main" id="{F58E5980-8473-7442-94D0-51D01DBEFB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5901" y="-1562248"/>
                <a:ext cx="620713" cy="619125"/>
              </a:xfrm>
              <a:custGeom>
                <a:avLst/>
                <a:gdLst>
                  <a:gd name="T0" fmla="*/ 520 w 640"/>
                  <a:gd name="T1" fmla="*/ 176 h 639"/>
                  <a:gd name="T2" fmla="*/ 600 w 640"/>
                  <a:gd name="T3" fmla="*/ 230 h 639"/>
                  <a:gd name="T4" fmla="*/ 520 w 640"/>
                  <a:gd name="T5" fmla="*/ 176 h 639"/>
                  <a:gd name="T6" fmla="*/ 520 w 640"/>
                  <a:gd name="T7" fmla="*/ 286 h 639"/>
                  <a:gd name="T8" fmla="*/ 600 w 640"/>
                  <a:gd name="T9" fmla="*/ 339 h 639"/>
                  <a:gd name="T10" fmla="*/ 520 w 640"/>
                  <a:gd name="T11" fmla="*/ 286 h 639"/>
                  <a:gd name="T12" fmla="*/ 520 w 640"/>
                  <a:gd name="T13" fmla="*/ 396 h 639"/>
                  <a:gd name="T14" fmla="*/ 600 w 640"/>
                  <a:gd name="T15" fmla="*/ 449 h 639"/>
                  <a:gd name="T16" fmla="*/ 520 w 640"/>
                  <a:gd name="T17" fmla="*/ 396 h 639"/>
                  <a:gd name="T18" fmla="*/ 520 w 640"/>
                  <a:gd name="T19" fmla="*/ 506 h 639"/>
                  <a:gd name="T20" fmla="*/ 600 w 640"/>
                  <a:gd name="T21" fmla="*/ 560 h 639"/>
                  <a:gd name="T22" fmla="*/ 520 w 640"/>
                  <a:gd name="T23" fmla="*/ 506 h 639"/>
                  <a:gd name="T24" fmla="*/ 360 w 640"/>
                  <a:gd name="T25" fmla="*/ 396 h 639"/>
                  <a:gd name="T26" fmla="*/ 440 w 640"/>
                  <a:gd name="T27" fmla="*/ 449 h 639"/>
                  <a:gd name="T28" fmla="*/ 360 w 640"/>
                  <a:gd name="T29" fmla="*/ 396 h 639"/>
                  <a:gd name="T30" fmla="*/ 360 w 640"/>
                  <a:gd name="T31" fmla="*/ 506 h 639"/>
                  <a:gd name="T32" fmla="*/ 440 w 640"/>
                  <a:gd name="T33" fmla="*/ 560 h 639"/>
                  <a:gd name="T34" fmla="*/ 360 w 640"/>
                  <a:gd name="T35" fmla="*/ 506 h 639"/>
                  <a:gd name="T36" fmla="*/ 260 w 640"/>
                  <a:gd name="T37" fmla="*/ 120 h 639"/>
                  <a:gd name="T38" fmla="*/ 193 w 640"/>
                  <a:gd name="T39" fmla="*/ 93 h 639"/>
                  <a:gd name="T40" fmla="*/ 260 w 640"/>
                  <a:gd name="T41" fmla="*/ 66 h 639"/>
                  <a:gd name="T42" fmla="*/ 260 w 640"/>
                  <a:gd name="T43" fmla="*/ 120 h 639"/>
                  <a:gd name="T44" fmla="*/ 260 w 640"/>
                  <a:gd name="T45" fmla="*/ 229 h 639"/>
                  <a:gd name="T46" fmla="*/ 220 w 640"/>
                  <a:gd name="T47" fmla="*/ 229 h 639"/>
                  <a:gd name="T48" fmla="*/ 220 w 640"/>
                  <a:gd name="T49" fmla="*/ 176 h 639"/>
                  <a:gd name="T50" fmla="*/ 287 w 640"/>
                  <a:gd name="T51" fmla="*/ 203 h 639"/>
                  <a:gd name="T52" fmla="*/ 260 w 640"/>
                  <a:gd name="T53" fmla="*/ 229 h 639"/>
                  <a:gd name="T54" fmla="*/ 260 w 640"/>
                  <a:gd name="T55" fmla="*/ 339 h 639"/>
                  <a:gd name="T56" fmla="*/ 193 w 640"/>
                  <a:gd name="T57" fmla="*/ 313 h 639"/>
                  <a:gd name="T58" fmla="*/ 260 w 640"/>
                  <a:gd name="T59" fmla="*/ 286 h 639"/>
                  <a:gd name="T60" fmla="*/ 260 w 640"/>
                  <a:gd name="T61" fmla="*/ 339 h 639"/>
                  <a:gd name="T62" fmla="*/ 260 w 640"/>
                  <a:gd name="T63" fmla="*/ 450 h 639"/>
                  <a:gd name="T64" fmla="*/ 220 w 640"/>
                  <a:gd name="T65" fmla="*/ 450 h 639"/>
                  <a:gd name="T66" fmla="*/ 220 w 640"/>
                  <a:gd name="T67" fmla="*/ 396 h 639"/>
                  <a:gd name="T68" fmla="*/ 287 w 640"/>
                  <a:gd name="T69" fmla="*/ 423 h 639"/>
                  <a:gd name="T70" fmla="*/ 260 w 640"/>
                  <a:gd name="T71" fmla="*/ 450 h 639"/>
                  <a:gd name="T72" fmla="*/ 260 w 640"/>
                  <a:gd name="T73" fmla="*/ 560 h 639"/>
                  <a:gd name="T74" fmla="*/ 193 w 640"/>
                  <a:gd name="T75" fmla="*/ 533 h 639"/>
                  <a:gd name="T76" fmla="*/ 260 w 640"/>
                  <a:gd name="T77" fmla="*/ 506 h 639"/>
                  <a:gd name="T78" fmla="*/ 260 w 640"/>
                  <a:gd name="T79" fmla="*/ 560 h 639"/>
                  <a:gd name="T80" fmla="*/ 40 w 640"/>
                  <a:gd name="T81" fmla="*/ 286 h 639"/>
                  <a:gd name="T82" fmla="*/ 120 w 640"/>
                  <a:gd name="T83" fmla="*/ 286 h 639"/>
                  <a:gd name="T84" fmla="*/ 40 w 640"/>
                  <a:gd name="T85" fmla="*/ 339 h 639"/>
                  <a:gd name="T86" fmla="*/ 40 w 640"/>
                  <a:gd name="T87" fmla="*/ 396 h 639"/>
                  <a:gd name="T88" fmla="*/ 120 w 640"/>
                  <a:gd name="T89" fmla="*/ 396 h 639"/>
                  <a:gd name="T90" fmla="*/ 40 w 640"/>
                  <a:gd name="T91" fmla="*/ 449 h 639"/>
                  <a:gd name="T92" fmla="*/ 40 w 640"/>
                  <a:gd name="T93" fmla="*/ 506 h 639"/>
                  <a:gd name="T94" fmla="*/ 120 w 640"/>
                  <a:gd name="T95" fmla="*/ 506 h 639"/>
                  <a:gd name="T96" fmla="*/ 40 w 640"/>
                  <a:gd name="T97" fmla="*/ 560 h 639"/>
                  <a:gd name="T98" fmla="*/ 560 w 640"/>
                  <a:gd name="T99" fmla="*/ 66 h 639"/>
                  <a:gd name="T100" fmla="*/ 480 w 640"/>
                  <a:gd name="T101" fmla="*/ 146 h 639"/>
                  <a:gd name="T102" fmla="*/ 320 w 640"/>
                  <a:gd name="T103" fmla="*/ 306 h 639"/>
                  <a:gd name="T104" fmla="*/ 160 w 640"/>
                  <a:gd name="T105" fmla="*/ 0 h 639"/>
                  <a:gd name="T106" fmla="*/ 0 w 640"/>
                  <a:gd name="T107" fmla="*/ 159 h 639"/>
                  <a:gd name="T108" fmla="*/ 640 w 640"/>
                  <a:gd name="T109" fmla="*/ 639 h 639"/>
                  <a:gd name="T110" fmla="*/ 560 w 640"/>
                  <a:gd name="T111" fmla="*/ 66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640" h="639">
                    <a:moveTo>
                      <a:pt x="520" y="176"/>
                    </a:moveTo>
                    <a:lnTo>
                      <a:pt x="520" y="176"/>
                    </a:lnTo>
                    <a:lnTo>
                      <a:pt x="600" y="176"/>
                    </a:lnTo>
                    <a:lnTo>
                      <a:pt x="600" y="230"/>
                    </a:lnTo>
                    <a:lnTo>
                      <a:pt x="520" y="230"/>
                    </a:lnTo>
                    <a:lnTo>
                      <a:pt x="520" y="176"/>
                    </a:lnTo>
                    <a:close/>
                    <a:moveTo>
                      <a:pt x="520" y="286"/>
                    </a:moveTo>
                    <a:lnTo>
                      <a:pt x="520" y="286"/>
                    </a:lnTo>
                    <a:lnTo>
                      <a:pt x="600" y="286"/>
                    </a:lnTo>
                    <a:lnTo>
                      <a:pt x="600" y="339"/>
                    </a:lnTo>
                    <a:lnTo>
                      <a:pt x="520" y="339"/>
                    </a:lnTo>
                    <a:lnTo>
                      <a:pt x="520" y="286"/>
                    </a:lnTo>
                    <a:close/>
                    <a:moveTo>
                      <a:pt x="520" y="396"/>
                    </a:moveTo>
                    <a:lnTo>
                      <a:pt x="520" y="396"/>
                    </a:lnTo>
                    <a:lnTo>
                      <a:pt x="600" y="396"/>
                    </a:lnTo>
                    <a:lnTo>
                      <a:pt x="600" y="449"/>
                    </a:lnTo>
                    <a:lnTo>
                      <a:pt x="520" y="449"/>
                    </a:lnTo>
                    <a:lnTo>
                      <a:pt x="520" y="396"/>
                    </a:lnTo>
                    <a:close/>
                    <a:moveTo>
                      <a:pt x="520" y="506"/>
                    </a:moveTo>
                    <a:lnTo>
                      <a:pt x="520" y="506"/>
                    </a:lnTo>
                    <a:lnTo>
                      <a:pt x="600" y="506"/>
                    </a:lnTo>
                    <a:lnTo>
                      <a:pt x="600" y="560"/>
                    </a:lnTo>
                    <a:lnTo>
                      <a:pt x="520" y="560"/>
                    </a:lnTo>
                    <a:lnTo>
                      <a:pt x="520" y="506"/>
                    </a:lnTo>
                    <a:close/>
                    <a:moveTo>
                      <a:pt x="360" y="396"/>
                    </a:moveTo>
                    <a:lnTo>
                      <a:pt x="360" y="396"/>
                    </a:lnTo>
                    <a:lnTo>
                      <a:pt x="440" y="396"/>
                    </a:lnTo>
                    <a:lnTo>
                      <a:pt x="440" y="449"/>
                    </a:lnTo>
                    <a:lnTo>
                      <a:pt x="360" y="449"/>
                    </a:lnTo>
                    <a:lnTo>
                      <a:pt x="360" y="396"/>
                    </a:lnTo>
                    <a:close/>
                    <a:moveTo>
                      <a:pt x="360" y="506"/>
                    </a:moveTo>
                    <a:lnTo>
                      <a:pt x="360" y="506"/>
                    </a:lnTo>
                    <a:lnTo>
                      <a:pt x="440" y="506"/>
                    </a:lnTo>
                    <a:lnTo>
                      <a:pt x="440" y="560"/>
                    </a:lnTo>
                    <a:lnTo>
                      <a:pt x="360" y="560"/>
                    </a:lnTo>
                    <a:lnTo>
                      <a:pt x="360" y="506"/>
                    </a:lnTo>
                    <a:close/>
                    <a:moveTo>
                      <a:pt x="260" y="120"/>
                    </a:moveTo>
                    <a:lnTo>
                      <a:pt x="260" y="120"/>
                    </a:lnTo>
                    <a:lnTo>
                      <a:pt x="220" y="120"/>
                    </a:lnTo>
                    <a:cubicBezTo>
                      <a:pt x="205" y="120"/>
                      <a:pt x="193" y="108"/>
                      <a:pt x="193" y="93"/>
                    </a:cubicBezTo>
                    <a:cubicBezTo>
                      <a:pt x="193" y="78"/>
                      <a:pt x="205" y="66"/>
                      <a:pt x="220" y="66"/>
                    </a:cubicBezTo>
                    <a:lnTo>
                      <a:pt x="260" y="66"/>
                    </a:lnTo>
                    <a:cubicBezTo>
                      <a:pt x="275" y="66"/>
                      <a:pt x="287" y="78"/>
                      <a:pt x="287" y="93"/>
                    </a:cubicBezTo>
                    <a:cubicBezTo>
                      <a:pt x="287" y="108"/>
                      <a:pt x="275" y="120"/>
                      <a:pt x="260" y="120"/>
                    </a:cubicBezTo>
                    <a:lnTo>
                      <a:pt x="260" y="120"/>
                    </a:lnTo>
                    <a:close/>
                    <a:moveTo>
                      <a:pt x="260" y="229"/>
                    </a:moveTo>
                    <a:lnTo>
                      <a:pt x="260" y="229"/>
                    </a:lnTo>
                    <a:lnTo>
                      <a:pt x="220" y="229"/>
                    </a:lnTo>
                    <a:cubicBezTo>
                      <a:pt x="205" y="229"/>
                      <a:pt x="193" y="218"/>
                      <a:pt x="193" y="203"/>
                    </a:cubicBezTo>
                    <a:cubicBezTo>
                      <a:pt x="193" y="188"/>
                      <a:pt x="205" y="176"/>
                      <a:pt x="220" y="176"/>
                    </a:cubicBezTo>
                    <a:lnTo>
                      <a:pt x="260" y="176"/>
                    </a:lnTo>
                    <a:cubicBezTo>
                      <a:pt x="275" y="176"/>
                      <a:pt x="287" y="188"/>
                      <a:pt x="287" y="203"/>
                    </a:cubicBezTo>
                    <a:cubicBezTo>
                      <a:pt x="287" y="218"/>
                      <a:pt x="275" y="229"/>
                      <a:pt x="260" y="229"/>
                    </a:cubicBezTo>
                    <a:lnTo>
                      <a:pt x="260" y="229"/>
                    </a:lnTo>
                    <a:close/>
                    <a:moveTo>
                      <a:pt x="260" y="339"/>
                    </a:moveTo>
                    <a:lnTo>
                      <a:pt x="260" y="339"/>
                    </a:lnTo>
                    <a:lnTo>
                      <a:pt x="220" y="339"/>
                    </a:lnTo>
                    <a:cubicBezTo>
                      <a:pt x="205" y="339"/>
                      <a:pt x="193" y="328"/>
                      <a:pt x="193" y="313"/>
                    </a:cubicBezTo>
                    <a:cubicBezTo>
                      <a:pt x="193" y="298"/>
                      <a:pt x="205" y="286"/>
                      <a:pt x="220" y="286"/>
                    </a:cubicBezTo>
                    <a:lnTo>
                      <a:pt x="260" y="286"/>
                    </a:lnTo>
                    <a:cubicBezTo>
                      <a:pt x="275" y="286"/>
                      <a:pt x="287" y="298"/>
                      <a:pt x="287" y="313"/>
                    </a:cubicBezTo>
                    <a:cubicBezTo>
                      <a:pt x="287" y="328"/>
                      <a:pt x="275" y="339"/>
                      <a:pt x="260" y="339"/>
                    </a:cubicBezTo>
                    <a:lnTo>
                      <a:pt x="260" y="339"/>
                    </a:lnTo>
                    <a:close/>
                    <a:moveTo>
                      <a:pt x="260" y="450"/>
                    </a:moveTo>
                    <a:lnTo>
                      <a:pt x="260" y="450"/>
                    </a:lnTo>
                    <a:lnTo>
                      <a:pt x="220" y="450"/>
                    </a:lnTo>
                    <a:cubicBezTo>
                      <a:pt x="205" y="450"/>
                      <a:pt x="193" y="438"/>
                      <a:pt x="193" y="423"/>
                    </a:cubicBezTo>
                    <a:cubicBezTo>
                      <a:pt x="193" y="408"/>
                      <a:pt x="205" y="396"/>
                      <a:pt x="220" y="396"/>
                    </a:cubicBezTo>
                    <a:lnTo>
                      <a:pt x="260" y="396"/>
                    </a:lnTo>
                    <a:cubicBezTo>
                      <a:pt x="275" y="396"/>
                      <a:pt x="287" y="408"/>
                      <a:pt x="287" y="423"/>
                    </a:cubicBezTo>
                    <a:cubicBezTo>
                      <a:pt x="287" y="438"/>
                      <a:pt x="275" y="450"/>
                      <a:pt x="260" y="450"/>
                    </a:cubicBezTo>
                    <a:lnTo>
                      <a:pt x="260" y="450"/>
                    </a:lnTo>
                    <a:close/>
                    <a:moveTo>
                      <a:pt x="260" y="560"/>
                    </a:moveTo>
                    <a:lnTo>
                      <a:pt x="260" y="560"/>
                    </a:lnTo>
                    <a:lnTo>
                      <a:pt x="220" y="560"/>
                    </a:lnTo>
                    <a:cubicBezTo>
                      <a:pt x="205" y="560"/>
                      <a:pt x="193" y="548"/>
                      <a:pt x="193" y="533"/>
                    </a:cubicBezTo>
                    <a:cubicBezTo>
                      <a:pt x="193" y="518"/>
                      <a:pt x="205" y="506"/>
                      <a:pt x="220" y="506"/>
                    </a:cubicBezTo>
                    <a:lnTo>
                      <a:pt x="260" y="506"/>
                    </a:lnTo>
                    <a:cubicBezTo>
                      <a:pt x="275" y="506"/>
                      <a:pt x="287" y="518"/>
                      <a:pt x="287" y="533"/>
                    </a:cubicBezTo>
                    <a:cubicBezTo>
                      <a:pt x="287" y="548"/>
                      <a:pt x="275" y="560"/>
                      <a:pt x="260" y="560"/>
                    </a:cubicBezTo>
                    <a:lnTo>
                      <a:pt x="260" y="560"/>
                    </a:lnTo>
                    <a:close/>
                    <a:moveTo>
                      <a:pt x="40" y="286"/>
                    </a:moveTo>
                    <a:lnTo>
                      <a:pt x="40" y="286"/>
                    </a:lnTo>
                    <a:lnTo>
                      <a:pt x="120" y="286"/>
                    </a:lnTo>
                    <a:lnTo>
                      <a:pt x="120" y="339"/>
                    </a:lnTo>
                    <a:lnTo>
                      <a:pt x="40" y="339"/>
                    </a:lnTo>
                    <a:lnTo>
                      <a:pt x="40" y="286"/>
                    </a:lnTo>
                    <a:close/>
                    <a:moveTo>
                      <a:pt x="40" y="396"/>
                    </a:moveTo>
                    <a:lnTo>
                      <a:pt x="40" y="396"/>
                    </a:lnTo>
                    <a:lnTo>
                      <a:pt x="120" y="396"/>
                    </a:lnTo>
                    <a:lnTo>
                      <a:pt x="120" y="449"/>
                    </a:lnTo>
                    <a:lnTo>
                      <a:pt x="40" y="449"/>
                    </a:lnTo>
                    <a:lnTo>
                      <a:pt x="40" y="396"/>
                    </a:lnTo>
                    <a:close/>
                    <a:moveTo>
                      <a:pt x="40" y="506"/>
                    </a:moveTo>
                    <a:lnTo>
                      <a:pt x="40" y="506"/>
                    </a:lnTo>
                    <a:lnTo>
                      <a:pt x="120" y="506"/>
                    </a:lnTo>
                    <a:lnTo>
                      <a:pt x="120" y="560"/>
                    </a:lnTo>
                    <a:lnTo>
                      <a:pt x="40" y="560"/>
                    </a:lnTo>
                    <a:lnTo>
                      <a:pt x="40" y="506"/>
                    </a:lnTo>
                    <a:close/>
                    <a:moveTo>
                      <a:pt x="560" y="66"/>
                    </a:moveTo>
                    <a:lnTo>
                      <a:pt x="560" y="66"/>
                    </a:lnTo>
                    <a:cubicBezTo>
                      <a:pt x="516" y="66"/>
                      <a:pt x="480" y="102"/>
                      <a:pt x="480" y="146"/>
                    </a:cubicBezTo>
                    <a:lnTo>
                      <a:pt x="480" y="306"/>
                    </a:lnTo>
                    <a:lnTo>
                      <a:pt x="320" y="306"/>
                    </a:lnTo>
                    <a:lnTo>
                      <a:pt x="320" y="0"/>
                    </a:lnTo>
                    <a:lnTo>
                      <a:pt x="160" y="0"/>
                    </a:lnTo>
                    <a:lnTo>
                      <a:pt x="160" y="159"/>
                    </a:lnTo>
                    <a:lnTo>
                      <a:pt x="0" y="159"/>
                    </a:lnTo>
                    <a:lnTo>
                      <a:pt x="0" y="639"/>
                    </a:lnTo>
                    <a:lnTo>
                      <a:pt x="640" y="639"/>
                    </a:lnTo>
                    <a:lnTo>
                      <a:pt x="640" y="146"/>
                    </a:lnTo>
                    <a:cubicBezTo>
                      <a:pt x="640" y="102"/>
                      <a:pt x="604" y="66"/>
                      <a:pt x="560" y="66"/>
                    </a:cubicBez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77" tIns="34289" rIns="68577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58595B"/>
                  </a:solidFill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24B53091-531F-EF40-83FD-203CBF25F5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96614" y="-1334536"/>
                <a:ext cx="389232" cy="391413"/>
              </a:xfrm>
              <a:custGeom>
                <a:avLst/>
                <a:gdLst>
                  <a:gd name="T0" fmla="*/ 472 w 586"/>
                  <a:gd name="T1" fmla="*/ 379 h 587"/>
                  <a:gd name="T2" fmla="*/ 434 w 586"/>
                  <a:gd name="T3" fmla="*/ 379 h 587"/>
                  <a:gd name="T4" fmla="*/ 434 w 586"/>
                  <a:gd name="T5" fmla="*/ 341 h 587"/>
                  <a:gd name="T6" fmla="*/ 480 w 586"/>
                  <a:gd name="T7" fmla="*/ 360 h 587"/>
                  <a:gd name="T8" fmla="*/ 472 w 586"/>
                  <a:gd name="T9" fmla="*/ 379 h 587"/>
                  <a:gd name="T10" fmla="*/ 472 w 586"/>
                  <a:gd name="T11" fmla="*/ 499 h 587"/>
                  <a:gd name="T12" fmla="*/ 434 w 586"/>
                  <a:gd name="T13" fmla="*/ 499 h 587"/>
                  <a:gd name="T14" fmla="*/ 434 w 586"/>
                  <a:gd name="T15" fmla="*/ 461 h 587"/>
                  <a:gd name="T16" fmla="*/ 480 w 586"/>
                  <a:gd name="T17" fmla="*/ 480 h 587"/>
                  <a:gd name="T18" fmla="*/ 472 w 586"/>
                  <a:gd name="T19" fmla="*/ 499 h 587"/>
                  <a:gd name="T20" fmla="*/ 365 w 586"/>
                  <a:gd name="T21" fmla="*/ 379 h 587"/>
                  <a:gd name="T22" fmla="*/ 327 w 586"/>
                  <a:gd name="T23" fmla="*/ 379 h 587"/>
                  <a:gd name="T24" fmla="*/ 327 w 586"/>
                  <a:gd name="T25" fmla="*/ 341 h 587"/>
                  <a:gd name="T26" fmla="*/ 373 w 586"/>
                  <a:gd name="T27" fmla="*/ 360 h 587"/>
                  <a:gd name="T28" fmla="*/ 365 w 586"/>
                  <a:gd name="T29" fmla="*/ 379 h 587"/>
                  <a:gd name="T30" fmla="*/ 365 w 586"/>
                  <a:gd name="T31" fmla="*/ 499 h 587"/>
                  <a:gd name="T32" fmla="*/ 327 w 586"/>
                  <a:gd name="T33" fmla="*/ 499 h 587"/>
                  <a:gd name="T34" fmla="*/ 327 w 586"/>
                  <a:gd name="T35" fmla="*/ 461 h 587"/>
                  <a:gd name="T36" fmla="*/ 373 w 586"/>
                  <a:gd name="T37" fmla="*/ 480 h 587"/>
                  <a:gd name="T38" fmla="*/ 365 w 586"/>
                  <a:gd name="T39" fmla="*/ 499 h 587"/>
                  <a:gd name="T40" fmla="*/ 293 w 586"/>
                  <a:gd name="T41" fmla="*/ 280 h 587"/>
                  <a:gd name="T42" fmla="*/ 266 w 586"/>
                  <a:gd name="T43" fmla="*/ 187 h 587"/>
                  <a:gd name="T44" fmla="*/ 177 w 586"/>
                  <a:gd name="T45" fmla="*/ 174 h 587"/>
                  <a:gd name="T46" fmla="*/ 200 w 586"/>
                  <a:gd name="T47" fmla="*/ 133 h 587"/>
                  <a:gd name="T48" fmla="*/ 266 w 586"/>
                  <a:gd name="T49" fmla="*/ 67 h 587"/>
                  <a:gd name="T50" fmla="*/ 320 w 586"/>
                  <a:gd name="T51" fmla="*/ 67 h 587"/>
                  <a:gd name="T52" fmla="*/ 386 w 586"/>
                  <a:gd name="T53" fmla="*/ 133 h 587"/>
                  <a:gd name="T54" fmla="*/ 409 w 586"/>
                  <a:gd name="T55" fmla="*/ 174 h 587"/>
                  <a:gd name="T56" fmla="*/ 320 w 586"/>
                  <a:gd name="T57" fmla="*/ 187 h 587"/>
                  <a:gd name="T58" fmla="*/ 293 w 586"/>
                  <a:gd name="T59" fmla="*/ 280 h 587"/>
                  <a:gd name="T60" fmla="*/ 258 w 586"/>
                  <a:gd name="T61" fmla="*/ 379 h 587"/>
                  <a:gd name="T62" fmla="*/ 240 w 586"/>
                  <a:gd name="T63" fmla="*/ 387 h 587"/>
                  <a:gd name="T64" fmla="*/ 213 w 586"/>
                  <a:gd name="T65" fmla="*/ 360 h 587"/>
                  <a:gd name="T66" fmla="*/ 258 w 586"/>
                  <a:gd name="T67" fmla="*/ 341 h 587"/>
                  <a:gd name="T68" fmla="*/ 258 w 586"/>
                  <a:gd name="T69" fmla="*/ 379 h 587"/>
                  <a:gd name="T70" fmla="*/ 258 w 586"/>
                  <a:gd name="T71" fmla="*/ 499 h 587"/>
                  <a:gd name="T72" fmla="*/ 240 w 586"/>
                  <a:gd name="T73" fmla="*/ 507 h 587"/>
                  <a:gd name="T74" fmla="*/ 213 w 586"/>
                  <a:gd name="T75" fmla="*/ 480 h 587"/>
                  <a:gd name="T76" fmla="*/ 258 w 586"/>
                  <a:gd name="T77" fmla="*/ 461 h 587"/>
                  <a:gd name="T78" fmla="*/ 258 w 586"/>
                  <a:gd name="T79" fmla="*/ 499 h 587"/>
                  <a:gd name="T80" fmla="*/ 152 w 586"/>
                  <a:gd name="T81" fmla="*/ 379 h 587"/>
                  <a:gd name="T82" fmla="*/ 133 w 586"/>
                  <a:gd name="T83" fmla="*/ 387 h 587"/>
                  <a:gd name="T84" fmla="*/ 106 w 586"/>
                  <a:gd name="T85" fmla="*/ 360 h 587"/>
                  <a:gd name="T86" fmla="*/ 152 w 586"/>
                  <a:gd name="T87" fmla="*/ 341 h 587"/>
                  <a:gd name="T88" fmla="*/ 152 w 586"/>
                  <a:gd name="T89" fmla="*/ 379 h 587"/>
                  <a:gd name="T90" fmla="*/ 152 w 586"/>
                  <a:gd name="T91" fmla="*/ 499 h 587"/>
                  <a:gd name="T92" fmla="*/ 133 w 586"/>
                  <a:gd name="T93" fmla="*/ 507 h 587"/>
                  <a:gd name="T94" fmla="*/ 106 w 586"/>
                  <a:gd name="T95" fmla="*/ 480 h 587"/>
                  <a:gd name="T96" fmla="*/ 152 w 586"/>
                  <a:gd name="T97" fmla="*/ 461 h 587"/>
                  <a:gd name="T98" fmla="*/ 152 w 586"/>
                  <a:gd name="T99" fmla="*/ 499 h 587"/>
                  <a:gd name="T100" fmla="*/ 560 w 586"/>
                  <a:gd name="T101" fmla="*/ 174 h 587"/>
                  <a:gd name="T102" fmla="*/ 480 w 586"/>
                  <a:gd name="T103" fmla="*/ 174 h 587"/>
                  <a:gd name="T104" fmla="*/ 453 w 586"/>
                  <a:gd name="T105" fmla="*/ 0 h 587"/>
                  <a:gd name="T106" fmla="*/ 106 w 586"/>
                  <a:gd name="T107" fmla="*/ 27 h 587"/>
                  <a:gd name="T108" fmla="*/ 26 w 586"/>
                  <a:gd name="T109" fmla="*/ 174 h 587"/>
                  <a:gd name="T110" fmla="*/ 0 w 586"/>
                  <a:gd name="T111" fmla="*/ 560 h 587"/>
                  <a:gd name="T112" fmla="*/ 560 w 586"/>
                  <a:gd name="T113" fmla="*/ 587 h 587"/>
                  <a:gd name="T114" fmla="*/ 586 w 586"/>
                  <a:gd name="T115" fmla="*/ 200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86" h="587">
                    <a:moveTo>
                      <a:pt x="472" y="379"/>
                    </a:moveTo>
                    <a:lnTo>
                      <a:pt x="472" y="379"/>
                    </a:lnTo>
                    <a:cubicBezTo>
                      <a:pt x="467" y="384"/>
                      <a:pt x="460" y="387"/>
                      <a:pt x="453" y="387"/>
                    </a:cubicBezTo>
                    <a:cubicBezTo>
                      <a:pt x="446" y="387"/>
                      <a:pt x="439" y="384"/>
                      <a:pt x="434" y="379"/>
                    </a:cubicBezTo>
                    <a:cubicBezTo>
                      <a:pt x="429" y="374"/>
                      <a:pt x="426" y="367"/>
                      <a:pt x="426" y="360"/>
                    </a:cubicBezTo>
                    <a:cubicBezTo>
                      <a:pt x="426" y="353"/>
                      <a:pt x="429" y="346"/>
                      <a:pt x="434" y="341"/>
                    </a:cubicBezTo>
                    <a:cubicBezTo>
                      <a:pt x="444" y="331"/>
                      <a:pt x="462" y="331"/>
                      <a:pt x="472" y="341"/>
                    </a:cubicBezTo>
                    <a:cubicBezTo>
                      <a:pt x="477" y="346"/>
                      <a:pt x="480" y="353"/>
                      <a:pt x="480" y="360"/>
                    </a:cubicBezTo>
                    <a:cubicBezTo>
                      <a:pt x="480" y="367"/>
                      <a:pt x="477" y="374"/>
                      <a:pt x="472" y="379"/>
                    </a:cubicBezTo>
                    <a:lnTo>
                      <a:pt x="472" y="379"/>
                    </a:lnTo>
                    <a:close/>
                    <a:moveTo>
                      <a:pt x="472" y="499"/>
                    </a:moveTo>
                    <a:lnTo>
                      <a:pt x="472" y="499"/>
                    </a:lnTo>
                    <a:cubicBezTo>
                      <a:pt x="467" y="504"/>
                      <a:pt x="460" y="507"/>
                      <a:pt x="453" y="507"/>
                    </a:cubicBezTo>
                    <a:cubicBezTo>
                      <a:pt x="446" y="507"/>
                      <a:pt x="439" y="504"/>
                      <a:pt x="434" y="499"/>
                    </a:cubicBezTo>
                    <a:cubicBezTo>
                      <a:pt x="429" y="494"/>
                      <a:pt x="426" y="487"/>
                      <a:pt x="426" y="480"/>
                    </a:cubicBezTo>
                    <a:cubicBezTo>
                      <a:pt x="426" y="473"/>
                      <a:pt x="429" y="466"/>
                      <a:pt x="434" y="461"/>
                    </a:cubicBezTo>
                    <a:cubicBezTo>
                      <a:pt x="444" y="451"/>
                      <a:pt x="462" y="451"/>
                      <a:pt x="472" y="461"/>
                    </a:cubicBezTo>
                    <a:cubicBezTo>
                      <a:pt x="477" y="466"/>
                      <a:pt x="480" y="473"/>
                      <a:pt x="480" y="480"/>
                    </a:cubicBezTo>
                    <a:cubicBezTo>
                      <a:pt x="480" y="487"/>
                      <a:pt x="477" y="494"/>
                      <a:pt x="472" y="499"/>
                    </a:cubicBezTo>
                    <a:lnTo>
                      <a:pt x="472" y="499"/>
                    </a:lnTo>
                    <a:close/>
                    <a:moveTo>
                      <a:pt x="365" y="379"/>
                    </a:moveTo>
                    <a:lnTo>
                      <a:pt x="365" y="379"/>
                    </a:lnTo>
                    <a:cubicBezTo>
                      <a:pt x="360" y="384"/>
                      <a:pt x="353" y="387"/>
                      <a:pt x="346" y="387"/>
                    </a:cubicBezTo>
                    <a:cubicBezTo>
                      <a:pt x="339" y="387"/>
                      <a:pt x="332" y="384"/>
                      <a:pt x="327" y="379"/>
                    </a:cubicBezTo>
                    <a:cubicBezTo>
                      <a:pt x="322" y="374"/>
                      <a:pt x="320" y="367"/>
                      <a:pt x="320" y="360"/>
                    </a:cubicBezTo>
                    <a:cubicBezTo>
                      <a:pt x="320" y="353"/>
                      <a:pt x="322" y="346"/>
                      <a:pt x="327" y="341"/>
                    </a:cubicBezTo>
                    <a:cubicBezTo>
                      <a:pt x="337" y="331"/>
                      <a:pt x="355" y="331"/>
                      <a:pt x="365" y="341"/>
                    </a:cubicBezTo>
                    <a:cubicBezTo>
                      <a:pt x="370" y="346"/>
                      <a:pt x="373" y="353"/>
                      <a:pt x="373" y="360"/>
                    </a:cubicBezTo>
                    <a:cubicBezTo>
                      <a:pt x="373" y="367"/>
                      <a:pt x="370" y="374"/>
                      <a:pt x="365" y="379"/>
                    </a:cubicBezTo>
                    <a:lnTo>
                      <a:pt x="365" y="379"/>
                    </a:lnTo>
                    <a:close/>
                    <a:moveTo>
                      <a:pt x="365" y="499"/>
                    </a:moveTo>
                    <a:lnTo>
                      <a:pt x="365" y="499"/>
                    </a:lnTo>
                    <a:cubicBezTo>
                      <a:pt x="360" y="504"/>
                      <a:pt x="353" y="507"/>
                      <a:pt x="346" y="507"/>
                    </a:cubicBezTo>
                    <a:cubicBezTo>
                      <a:pt x="339" y="507"/>
                      <a:pt x="332" y="504"/>
                      <a:pt x="327" y="499"/>
                    </a:cubicBezTo>
                    <a:cubicBezTo>
                      <a:pt x="322" y="494"/>
                      <a:pt x="320" y="487"/>
                      <a:pt x="320" y="480"/>
                    </a:cubicBezTo>
                    <a:cubicBezTo>
                      <a:pt x="320" y="473"/>
                      <a:pt x="322" y="466"/>
                      <a:pt x="327" y="461"/>
                    </a:cubicBezTo>
                    <a:cubicBezTo>
                      <a:pt x="337" y="451"/>
                      <a:pt x="355" y="451"/>
                      <a:pt x="365" y="461"/>
                    </a:cubicBezTo>
                    <a:cubicBezTo>
                      <a:pt x="370" y="466"/>
                      <a:pt x="373" y="473"/>
                      <a:pt x="373" y="480"/>
                    </a:cubicBezTo>
                    <a:cubicBezTo>
                      <a:pt x="373" y="487"/>
                      <a:pt x="370" y="494"/>
                      <a:pt x="365" y="499"/>
                    </a:cubicBezTo>
                    <a:lnTo>
                      <a:pt x="365" y="499"/>
                    </a:lnTo>
                    <a:close/>
                    <a:moveTo>
                      <a:pt x="293" y="280"/>
                    </a:moveTo>
                    <a:lnTo>
                      <a:pt x="293" y="280"/>
                    </a:lnTo>
                    <a:cubicBezTo>
                      <a:pt x="278" y="280"/>
                      <a:pt x="266" y="268"/>
                      <a:pt x="266" y="253"/>
                    </a:cubicBezTo>
                    <a:lnTo>
                      <a:pt x="266" y="187"/>
                    </a:lnTo>
                    <a:lnTo>
                      <a:pt x="200" y="187"/>
                    </a:lnTo>
                    <a:cubicBezTo>
                      <a:pt x="190" y="187"/>
                      <a:pt x="181" y="181"/>
                      <a:pt x="177" y="174"/>
                    </a:cubicBezTo>
                    <a:cubicBezTo>
                      <a:pt x="174" y="170"/>
                      <a:pt x="173" y="165"/>
                      <a:pt x="173" y="160"/>
                    </a:cubicBezTo>
                    <a:cubicBezTo>
                      <a:pt x="173" y="145"/>
                      <a:pt x="185" y="133"/>
                      <a:pt x="200" y="133"/>
                    </a:cubicBezTo>
                    <a:lnTo>
                      <a:pt x="266" y="133"/>
                    </a:lnTo>
                    <a:lnTo>
                      <a:pt x="266" y="67"/>
                    </a:lnTo>
                    <a:cubicBezTo>
                      <a:pt x="266" y="52"/>
                      <a:pt x="278" y="40"/>
                      <a:pt x="293" y="40"/>
                    </a:cubicBezTo>
                    <a:cubicBezTo>
                      <a:pt x="308" y="40"/>
                      <a:pt x="320" y="52"/>
                      <a:pt x="320" y="67"/>
                    </a:cubicBezTo>
                    <a:lnTo>
                      <a:pt x="320" y="133"/>
                    </a:lnTo>
                    <a:lnTo>
                      <a:pt x="386" y="133"/>
                    </a:lnTo>
                    <a:cubicBezTo>
                      <a:pt x="401" y="133"/>
                      <a:pt x="413" y="145"/>
                      <a:pt x="413" y="160"/>
                    </a:cubicBezTo>
                    <a:cubicBezTo>
                      <a:pt x="413" y="165"/>
                      <a:pt x="412" y="170"/>
                      <a:pt x="409" y="174"/>
                    </a:cubicBezTo>
                    <a:cubicBezTo>
                      <a:pt x="405" y="181"/>
                      <a:pt x="396" y="187"/>
                      <a:pt x="386" y="187"/>
                    </a:cubicBezTo>
                    <a:lnTo>
                      <a:pt x="320" y="187"/>
                    </a:lnTo>
                    <a:lnTo>
                      <a:pt x="320" y="253"/>
                    </a:lnTo>
                    <a:cubicBezTo>
                      <a:pt x="320" y="268"/>
                      <a:pt x="308" y="280"/>
                      <a:pt x="293" y="280"/>
                    </a:cubicBezTo>
                    <a:lnTo>
                      <a:pt x="293" y="280"/>
                    </a:lnTo>
                    <a:close/>
                    <a:moveTo>
                      <a:pt x="258" y="379"/>
                    </a:moveTo>
                    <a:lnTo>
                      <a:pt x="258" y="379"/>
                    </a:lnTo>
                    <a:cubicBezTo>
                      <a:pt x="253" y="384"/>
                      <a:pt x="247" y="387"/>
                      <a:pt x="240" y="387"/>
                    </a:cubicBezTo>
                    <a:cubicBezTo>
                      <a:pt x="233" y="387"/>
                      <a:pt x="226" y="384"/>
                      <a:pt x="221" y="379"/>
                    </a:cubicBezTo>
                    <a:cubicBezTo>
                      <a:pt x="216" y="374"/>
                      <a:pt x="213" y="367"/>
                      <a:pt x="213" y="360"/>
                    </a:cubicBezTo>
                    <a:cubicBezTo>
                      <a:pt x="213" y="353"/>
                      <a:pt x="216" y="346"/>
                      <a:pt x="221" y="341"/>
                    </a:cubicBezTo>
                    <a:cubicBezTo>
                      <a:pt x="231" y="331"/>
                      <a:pt x="249" y="331"/>
                      <a:pt x="258" y="341"/>
                    </a:cubicBezTo>
                    <a:cubicBezTo>
                      <a:pt x="263" y="346"/>
                      <a:pt x="266" y="353"/>
                      <a:pt x="266" y="360"/>
                    </a:cubicBezTo>
                    <a:cubicBezTo>
                      <a:pt x="266" y="367"/>
                      <a:pt x="263" y="374"/>
                      <a:pt x="258" y="379"/>
                    </a:cubicBezTo>
                    <a:lnTo>
                      <a:pt x="258" y="379"/>
                    </a:lnTo>
                    <a:close/>
                    <a:moveTo>
                      <a:pt x="258" y="499"/>
                    </a:moveTo>
                    <a:lnTo>
                      <a:pt x="258" y="499"/>
                    </a:lnTo>
                    <a:cubicBezTo>
                      <a:pt x="253" y="504"/>
                      <a:pt x="247" y="507"/>
                      <a:pt x="240" y="507"/>
                    </a:cubicBezTo>
                    <a:cubicBezTo>
                      <a:pt x="233" y="507"/>
                      <a:pt x="226" y="504"/>
                      <a:pt x="221" y="499"/>
                    </a:cubicBezTo>
                    <a:cubicBezTo>
                      <a:pt x="216" y="494"/>
                      <a:pt x="213" y="487"/>
                      <a:pt x="213" y="480"/>
                    </a:cubicBezTo>
                    <a:cubicBezTo>
                      <a:pt x="213" y="473"/>
                      <a:pt x="216" y="466"/>
                      <a:pt x="221" y="461"/>
                    </a:cubicBezTo>
                    <a:cubicBezTo>
                      <a:pt x="231" y="451"/>
                      <a:pt x="249" y="451"/>
                      <a:pt x="258" y="461"/>
                    </a:cubicBezTo>
                    <a:cubicBezTo>
                      <a:pt x="263" y="466"/>
                      <a:pt x="266" y="473"/>
                      <a:pt x="266" y="480"/>
                    </a:cubicBezTo>
                    <a:cubicBezTo>
                      <a:pt x="266" y="487"/>
                      <a:pt x="263" y="494"/>
                      <a:pt x="258" y="499"/>
                    </a:cubicBezTo>
                    <a:lnTo>
                      <a:pt x="258" y="499"/>
                    </a:lnTo>
                    <a:close/>
                    <a:moveTo>
                      <a:pt x="152" y="379"/>
                    </a:moveTo>
                    <a:lnTo>
                      <a:pt x="152" y="379"/>
                    </a:lnTo>
                    <a:cubicBezTo>
                      <a:pt x="147" y="384"/>
                      <a:pt x="140" y="387"/>
                      <a:pt x="133" y="387"/>
                    </a:cubicBezTo>
                    <a:cubicBezTo>
                      <a:pt x="126" y="387"/>
                      <a:pt x="119" y="384"/>
                      <a:pt x="114" y="379"/>
                    </a:cubicBezTo>
                    <a:cubicBezTo>
                      <a:pt x="109" y="374"/>
                      <a:pt x="106" y="367"/>
                      <a:pt x="106" y="360"/>
                    </a:cubicBezTo>
                    <a:cubicBezTo>
                      <a:pt x="106" y="353"/>
                      <a:pt x="109" y="346"/>
                      <a:pt x="114" y="341"/>
                    </a:cubicBezTo>
                    <a:cubicBezTo>
                      <a:pt x="124" y="331"/>
                      <a:pt x="142" y="331"/>
                      <a:pt x="152" y="341"/>
                    </a:cubicBezTo>
                    <a:cubicBezTo>
                      <a:pt x="157" y="346"/>
                      <a:pt x="160" y="353"/>
                      <a:pt x="160" y="360"/>
                    </a:cubicBezTo>
                    <a:cubicBezTo>
                      <a:pt x="160" y="367"/>
                      <a:pt x="157" y="374"/>
                      <a:pt x="152" y="379"/>
                    </a:cubicBezTo>
                    <a:lnTo>
                      <a:pt x="152" y="379"/>
                    </a:lnTo>
                    <a:close/>
                    <a:moveTo>
                      <a:pt x="152" y="499"/>
                    </a:moveTo>
                    <a:lnTo>
                      <a:pt x="152" y="499"/>
                    </a:lnTo>
                    <a:cubicBezTo>
                      <a:pt x="147" y="504"/>
                      <a:pt x="140" y="507"/>
                      <a:pt x="133" y="507"/>
                    </a:cubicBezTo>
                    <a:cubicBezTo>
                      <a:pt x="126" y="507"/>
                      <a:pt x="119" y="504"/>
                      <a:pt x="114" y="499"/>
                    </a:cubicBezTo>
                    <a:cubicBezTo>
                      <a:pt x="109" y="494"/>
                      <a:pt x="106" y="487"/>
                      <a:pt x="106" y="480"/>
                    </a:cubicBezTo>
                    <a:cubicBezTo>
                      <a:pt x="106" y="473"/>
                      <a:pt x="109" y="466"/>
                      <a:pt x="114" y="461"/>
                    </a:cubicBezTo>
                    <a:cubicBezTo>
                      <a:pt x="124" y="451"/>
                      <a:pt x="142" y="451"/>
                      <a:pt x="152" y="461"/>
                    </a:cubicBezTo>
                    <a:cubicBezTo>
                      <a:pt x="157" y="466"/>
                      <a:pt x="160" y="473"/>
                      <a:pt x="160" y="480"/>
                    </a:cubicBezTo>
                    <a:cubicBezTo>
                      <a:pt x="160" y="487"/>
                      <a:pt x="157" y="494"/>
                      <a:pt x="152" y="499"/>
                    </a:cubicBezTo>
                    <a:lnTo>
                      <a:pt x="152" y="499"/>
                    </a:lnTo>
                    <a:close/>
                    <a:moveTo>
                      <a:pt x="560" y="174"/>
                    </a:moveTo>
                    <a:lnTo>
                      <a:pt x="560" y="174"/>
                    </a:lnTo>
                    <a:lnTo>
                      <a:pt x="480" y="174"/>
                    </a:lnTo>
                    <a:lnTo>
                      <a:pt x="480" y="27"/>
                    </a:lnTo>
                    <a:cubicBezTo>
                      <a:pt x="480" y="12"/>
                      <a:pt x="468" y="0"/>
                      <a:pt x="453" y="0"/>
                    </a:cubicBezTo>
                    <a:lnTo>
                      <a:pt x="133" y="0"/>
                    </a:lnTo>
                    <a:cubicBezTo>
                      <a:pt x="118" y="0"/>
                      <a:pt x="106" y="12"/>
                      <a:pt x="106" y="27"/>
                    </a:cubicBezTo>
                    <a:lnTo>
                      <a:pt x="106" y="174"/>
                    </a:lnTo>
                    <a:lnTo>
                      <a:pt x="26" y="174"/>
                    </a:lnTo>
                    <a:cubicBezTo>
                      <a:pt x="12" y="174"/>
                      <a:pt x="0" y="185"/>
                      <a:pt x="0" y="200"/>
                    </a:cubicBezTo>
                    <a:lnTo>
                      <a:pt x="0" y="560"/>
                    </a:lnTo>
                    <a:cubicBezTo>
                      <a:pt x="0" y="575"/>
                      <a:pt x="12" y="587"/>
                      <a:pt x="26" y="587"/>
                    </a:cubicBezTo>
                    <a:lnTo>
                      <a:pt x="560" y="587"/>
                    </a:lnTo>
                    <a:cubicBezTo>
                      <a:pt x="574" y="587"/>
                      <a:pt x="586" y="575"/>
                      <a:pt x="586" y="560"/>
                    </a:cubicBezTo>
                    <a:lnTo>
                      <a:pt x="586" y="200"/>
                    </a:lnTo>
                    <a:cubicBezTo>
                      <a:pt x="586" y="185"/>
                      <a:pt x="574" y="174"/>
                      <a:pt x="560" y="174"/>
                    </a:cubicBezTo>
                    <a:close/>
                  </a:path>
                </a:pathLst>
              </a:custGeom>
              <a:grpFill/>
              <a:ln w="0">
                <a:solidFill>
                  <a:schemeClr val="accent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68577" tIns="34289" rIns="68577" bIns="34289" numCol="1" anchor="t" anchorCtr="0" compatLnSpc="1">
                <a:prstTxWarp prst="textNoShape">
                  <a:avLst/>
                </a:prstTxWarp>
              </a:bodyPr>
              <a:lstStyle/>
              <a:p>
                <a:pPr defTabSz="342900">
                  <a:defRPr/>
                </a:pPr>
                <a:endParaRPr lang="en-US" sz="1350">
                  <a:solidFill>
                    <a:srgbClr val="58595B"/>
                  </a:solidFill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815A08F2-9924-CE41-A70A-FD4CA33C5AC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47938" y="-1409700"/>
                <a:ext cx="404813" cy="476250"/>
                <a:chOff x="1605" y="-888"/>
                <a:chExt cx="255" cy="300"/>
              </a:xfrm>
              <a:grpFill/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B7337B70-6E20-D045-B56A-DDBCE73B5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3" y="-888"/>
                  <a:ext cx="19" cy="17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defRPr/>
                  </a:pPr>
                  <a:endParaRPr lang="en-US" sz="135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ECFF66CE-2E68-4246-966F-9EF66189826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36" y="-735"/>
                  <a:ext cx="193" cy="108"/>
                </a:xfrm>
                <a:custGeom>
                  <a:avLst/>
                  <a:gdLst>
                    <a:gd name="T0" fmla="*/ 114 w 122"/>
                    <a:gd name="T1" fmla="*/ 69 h 69"/>
                    <a:gd name="T2" fmla="*/ 106 w 122"/>
                    <a:gd name="T3" fmla="*/ 62 h 69"/>
                    <a:gd name="T4" fmla="*/ 106 w 122"/>
                    <a:gd name="T5" fmla="*/ 8 h 69"/>
                    <a:gd name="T6" fmla="*/ 114 w 122"/>
                    <a:gd name="T7" fmla="*/ 0 h 69"/>
                    <a:gd name="T8" fmla="*/ 122 w 122"/>
                    <a:gd name="T9" fmla="*/ 8 h 69"/>
                    <a:gd name="T10" fmla="*/ 122 w 122"/>
                    <a:gd name="T11" fmla="*/ 62 h 69"/>
                    <a:gd name="T12" fmla="*/ 114 w 122"/>
                    <a:gd name="T13" fmla="*/ 69 h 69"/>
                    <a:gd name="T14" fmla="*/ 78 w 122"/>
                    <a:gd name="T15" fmla="*/ 69 h 69"/>
                    <a:gd name="T16" fmla="*/ 71 w 122"/>
                    <a:gd name="T17" fmla="*/ 62 h 69"/>
                    <a:gd name="T18" fmla="*/ 71 w 122"/>
                    <a:gd name="T19" fmla="*/ 8 h 69"/>
                    <a:gd name="T20" fmla="*/ 78 w 122"/>
                    <a:gd name="T21" fmla="*/ 0 h 69"/>
                    <a:gd name="T22" fmla="*/ 86 w 122"/>
                    <a:gd name="T23" fmla="*/ 8 h 69"/>
                    <a:gd name="T24" fmla="*/ 86 w 122"/>
                    <a:gd name="T25" fmla="*/ 62 h 69"/>
                    <a:gd name="T26" fmla="*/ 78 w 122"/>
                    <a:gd name="T27" fmla="*/ 69 h 69"/>
                    <a:gd name="T28" fmla="*/ 43 w 122"/>
                    <a:gd name="T29" fmla="*/ 69 h 69"/>
                    <a:gd name="T30" fmla="*/ 35 w 122"/>
                    <a:gd name="T31" fmla="*/ 62 h 69"/>
                    <a:gd name="T32" fmla="*/ 35 w 122"/>
                    <a:gd name="T33" fmla="*/ 8 h 69"/>
                    <a:gd name="T34" fmla="*/ 43 w 122"/>
                    <a:gd name="T35" fmla="*/ 0 h 69"/>
                    <a:gd name="T36" fmla="*/ 51 w 122"/>
                    <a:gd name="T37" fmla="*/ 8 h 69"/>
                    <a:gd name="T38" fmla="*/ 51 w 122"/>
                    <a:gd name="T39" fmla="*/ 62 h 69"/>
                    <a:gd name="T40" fmla="*/ 43 w 122"/>
                    <a:gd name="T41" fmla="*/ 69 h 69"/>
                    <a:gd name="T42" fmla="*/ 8 w 122"/>
                    <a:gd name="T43" fmla="*/ 69 h 69"/>
                    <a:gd name="T44" fmla="*/ 0 w 122"/>
                    <a:gd name="T45" fmla="*/ 62 h 69"/>
                    <a:gd name="T46" fmla="*/ 0 w 122"/>
                    <a:gd name="T47" fmla="*/ 8 h 69"/>
                    <a:gd name="T48" fmla="*/ 8 w 122"/>
                    <a:gd name="T49" fmla="*/ 0 h 69"/>
                    <a:gd name="T50" fmla="*/ 16 w 122"/>
                    <a:gd name="T51" fmla="*/ 8 h 69"/>
                    <a:gd name="T52" fmla="*/ 16 w 122"/>
                    <a:gd name="T53" fmla="*/ 62 h 69"/>
                    <a:gd name="T54" fmla="*/ 8 w 122"/>
                    <a:gd name="T55" fmla="*/ 6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22" h="69">
                      <a:moveTo>
                        <a:pt x="114" y="69"/>
                      </a:moveTo>
                      <a:cubicBezTo>
                        <a:pt x="109" y="69"/>
                        <a:pt x="106" y="66"/>
                        <a:pt x="106" y="62"/>
                      </a:cubicBezTo>
                      <a:cubicBezTo>
                        <a:pt x="106" y="8"/>
                        <a:pt x="106" y="8"/>
                        <a:pt x="106" y="8"/>
                      </a:cubicBezTo>
                      <a:cubicBezTo>
                        <a:pt x="106" y="4"/>
                        <a:pt x="109" y="0"/>
                        <a:pt x="114" y="0"/>
                      </a:cubicBezTo>
                      <a:cubicBezTo>
                        <a:pt x="118" y="0"/>
                        <a:pt x="122" y="4"/>
                        <a:pt x="122" y="8"/>
                      </a:cubicBezTo>
                      <a:cubicBezTo>
                        <a:pt x="122" y="62"/>
                        <a:pt x="122" y="62"/>
                        <a:pt x="122" y="62"/>
                      </a:cubicBezTo>
                      <a:cubicBezTo>
                        <a:pt x="122" y="66"/>
                        <a:pt x="118" y="69"/>
                        <a:pt x="114" y="69"/>
                      </a:cubicBezTo>
                      <a:close/>
                      <a:moveTo>
                        <a:pt x="78" y="69"/>
                      </a:moveTo>
                      <a:cubicBezTo>
                        <a:pt x="74" y="69"/>
                        <a:pt x="71" y="66"/>
                        <a:pt x="71" y="62"/>
                      </a:cubicBezTo>
                      <a:cubicBezTo>
                        <a:pt x="71" y="8"/>
                        <a:pt x="71" y="8"/>
                        <a:pt x="71" y="8"/>
                      </a:cubicBezTo>
                      <a:cubicBezTo>
                        <a:pt x="71" y="4"/>
                        <a:pt x="74" y="0"/>
                        <a:pt x="78" y="0"/>
                      </a:cubicBezTo>
                      <a:cubicBezTo>
                        <a:pt x="83" y="0"/>
                        <a:pt x="86" y="4"/>
                        <a:pt x="86" y="8"/>
                      </a:cubicBezTo>
                      <a:cubicBezTo>
                        <a:pt x="86" y="62"/>
                        <a:pt x="86" y="62"/>
                        <a:pt x="86" y="62"/>
                      </a:cubicBezTo>
                      <a:cubicBezTo>
                        <a:pt x="86" y="66"/>
                        <a:pt x="83" y="69"/>
                        <a:pt x="78" y="69"/>
                      </a:cubicBezTo>
                      <a:close/>
                      <a:moveTo>
                        <a:pt x="43" y="69"/>
                      </a:moveTo>
                      <a:cubicBezTo>
                        <a:pt x="39" y="69"/>
                        <a:pt x="35" y="66"/>
                        <a:pt x="35" y="62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35" y="4"/>
                        <a:pt x="39" y="0"/>
                        <a:pt x="43" y="0"/>
                      </a:cubicBezTo>
                      <a:cubicBezTo>
                        <a:pt x="48" y="0"/>
                        <a:pt x="51" y="4"/>
                        <a:pt x="51" y="8"/>
                      </a:cubicBezTo>
                      <a:cubicBezTo>
                        <a:pt x="51" y="62"/>
                        <a:pt x="51" y="62"/>
                        <a:pt x="51" y="62"/>
                      </a:cubicBezTo>
                      <a:cubicBezTo>
                        <a:pt x="51" y="66"/>
                        <a:pt x="48" y="69"/>
                        <a:pt x="43" y="69"/>
                      </a:cubicBezTo>
                      <a:close/>
                      <a:moveTo>
                        <a:pt x="8" y="69"/>
                      </a:moveTo>
                      <a:cubicBezTo>
                        <a:pt x="4" y="69"/>
                        <a:pt x="0" y="66"/>
                        <a:pt x="0" y="62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3" y="0"/>
                        <a:pt x="16" y="4"/>
                        <a:pt x="16" y="8"/>
                      </a:cubicBezTo>
                      <a:cubicBezTo>
                        <a:pt x="16" y="62"/>
                        <a:pt x="16" y="62"/>
                        <a:pt x="16" y="62"/>
                      </a:cubicBezTo>
                      <a:cubicBezTo>
                        <a:pt x="16" y="66"/>
                        <a:pt x="13" y="69"/>
                        <a:pt x="8" y="69"/>
                      </a:cubicBezTo>
                      <a:close/>
                    </a:path>
                  </a:pathLst>
                </a:custGeom>
                <a:grpFill/>
                <a:ln w="7938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defRPr/>
                  </a:pPr>
                  <a:endParaRPr lang="en-US" sz="135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2CDEBAAA-452B-5A4D-BE2A-3B05A4E654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5" y="-613"/>
                  <a:ext cx="255" cy="25"/>
                </a:xfrm>
                <a:prstGeom prst="rect">
                  <a:avLst/>
                </a:prstGeom>
                <a:grpFill/>
                <a:ln w="7938" cap="flat">
                  <a:solidFill>
                    <a:schemeClr val="accent1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defRPr/>
                  </a:pPr>
                  <a:endParaRPr lang="en-US" sz="1350">
                    <a:solidFill>
                      <a:srgbClr val="282828"/>
                    </a:solidFill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4DCF151E-0627-7541-8F4A-84B04CD20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7" y="-863"/>
                  <a:ext cx="231" cy="115"/>
                </a:xfrm>
                <a:custGeom>
                  <a:avLst/>
                  <a:gdLst>
                    <a:gd name="T0" fmla="*/ 0 w 146"/>
                    <a:gd name="T1" fmla="*/ 73 h 73"/>
                    <a:gd name="T2" fmla="*/ 0 w 146"/>
                    <a:gd name="T3" fmla="*/ 73 h 73"/>
                    <a:gd name="T4" fmla="*/ 73 w 146"/>
                    <a:gd name="T5" fmla="*/ 0 h 73"/>
                    <a:gd name="T6" fmla="*/ 146 w 146"/>
                    <a:gd name="T7" fmla="*/ 73 h 73"/>
                    <a:gd name="T8" fmla="*/ 0 w 146"/>
                    <a:gd name="T9" fmla="*/ 73 h 73"/>
                    <a:gd name="T10" fmla="*/ 0 w 146"/>
                    <a:gd name="T11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6" h="73">
                      <a:moveTo>
                        <a:pt x="0" y="73"/>
                      </a:moveTo>
                      <a:cubicBezTo>
                        <a:pt x="0" y="73"/>
                        <a:pt x="0" y="73"/>
                        <a:pt x="0" y="73"/>
                      </a:cubicBezTo>
                      <a:cubicBezTo>
                        <a:pt x="0" y="33"/>
                        <a:pt x="33" y="0"/>
                        <a:pt x="73" y="0"/>
                      </a:cubicBezTo>
                      <a:cubicBezTo>
                        <a:pt x="114" y="0"/>
                        <a:pt x="146" y="33"/>
                        <a:pt x="146" y="73"/>
                      </a:cubicBezTo>
                      <a:cubicBezTo>
                        <a:pt x="0" y="73"/>
                        <a:pt x="0" y="73"/>
                        <a:pt x="0" y="73"/>
                      </a:cubicBezTo>
                      <a:cubicBezTo>
                        <a:pt x="0" y="73"/>
                        <a:pt x="0" y="73"/>
                        <a:pt x="0" y="73"/>
                      </a:cubicBezTo>
                      <a:close/>
                    </a:path>
                  </a:pathLst>
                </a:custGeom>
                <a:grpFill/>
                <a:ln w="7938" cap="flat">
                  <a:solidFill>
                    <a:schemeClr val="accent1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900">
                    <a:defRPr/>
                  </a:pPr>
                  <a:endParaRPr lang="en-US" sz="1350">
                    <a:solidFill>
                      <a:srgbClr val="282828"/>
                    </a:solidFill>
                  </a:endParaRPr>
                </a:p>
              </p:txBody>
            </p:sp>
          </p:grpSp>
        </p:grp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D600F62F-2048-E644-A4A5-3034AC367415}"/>
                </a:ext>
              </a:extLst>
            </p:cNvPr>
            <p:cNvSpPr/>
            <p:nvPr/>
          </p:nvSpPr>
          <p:spPr>
            <a:xfrm>
              <a:off x="1348657" y="2140948"/>
              <a:ext cx="832812" cy="26248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iscoSansTT ExtraLight"/>
              </a:endParaRPr>
            </a:p>
          </p:txBody>
        </p:sp>
        <p:sp>
          <p:nvSpPr>
            <p:cNvPr id="78" name="Freeform 651">
              <a:extLst>
                <a:ext uri="{FF2B5EF4-FFF2-40B4-BE49-F238E27FC236}">
                  <a16:creationId xmlns:a16="http://schemas.microsoft.com/office/drawing/2014/main" id="{02603A21-E231-CC4F-9F9B-D2F2BD252C4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530947" y="2216488"/>
              <a:ext cx="249028" cy="123976"/>
            </a:xfrm>
            <a:custGeom>
              <a:avLst/>
              <a:gdLst>
                <a:gd name="T0" fmla="*/ 194 w 217"/>
                <a:gd name="T1" fmla="*/ 28 h 102"/>
                <a:gd name="T2" fmla="*/ 97 w 217"/>
                <a:gd name="T3" fmla="*/ 28 h 102"/>
                <a:gd name="T4" fmla="*/ 51 w 217"/>
                <a:gd name="T5" fmla="*/ 0 h 102"/>
                <a:gd name="T6" fmla="*/ 0 w 217"/>
                <a:gd name="T7" fmla="*/ 51 h 102"/>
                <a:gd name="T8" fmla="*/ 51 w 217"/>
                <a:gd name="T9" fmla="*/ 102 h 102"/>
                <a:gd name="T10" fmla="*/ 97 w 217"/>
                <a:gd name="T11" fmla="*/ 74 h 102"/>
                <a:gd name="T12" fmla="*/ 113 w 217"/>
                <a:gd name="T13" fmla="*/ 74 h 102"/>
                <a:gd name="T14" fmla="*/ 113 w 217"/>
                <a:gd name="T15" fmla="*/ 64 h 102"/>
                <a:gd name="T16" fmla="*/ 119 w 217"/>
                <a:gd name="T17" fmla="*/ 58 h 102"/>
                <a:gd name="T18" fmla="*/ 124 w 217"/>
                <a:gd name="T19" fmla="*/ 64 h 102"/>
                <a:gd name="T20" fmla="*/ 124 w 217"/>
                <a:gd name="T21" fmla="*/ 74 h 102"/>
                <a:gd name="T22" fmla="*/ 136 w 217"/>
                <a:gd name="T23" fmla="*/ 74 h 102"/>
                <a:gd name="T24" fmla="*/ 136 w 217"/>
                <a:gd name="T25" fmla="*/ 64 h 102"/>
                <a:gd name="T26" fmla="*/ 142 w 217"/>
                <a:gd name="T27" fmla="*/ 58 h 102"/>
                <a:gd name="T28" fmla="*/ 148 w 217"/>
                <a:gd name="T29" fmla="*/ 64 h 102"/>
                <a:gd name="T30" fmla="*/ 148 w 217"/>
                <a:gd name="T31" fmla="*/ 74 h 102"/>
                <a:gd name="T32" fmla="*/ 160 w 217"/>
                <a:gd name="T33" fmla="*/ 74 h 102"/>
                <a:gd name="T34" fmla="*/ 160 w 217"/>
                <a:gd name="T35" fmla="*/ 64 h 102"/>
                <a:gd name="T36" fmla="*/ 166 w 217"/>
                <a:gd name="T37" fmla="*/ 58 h 102"/>
                <a:gd name="T38" fmla="*/ 171 w 217"/>
                <a:gd name="T39" fmla="*/ 64 h 102"/>
                <a:gd name="T40" fmla="*/ 171 w 217"/>
                <a:gd name="T41" fmla="*/ 74 h 102"/>
                <a:gd name="T42" fmla="*/ 183 w 217"/>
                <a:gd name="T43" fmla="*/ 74 h 102"/>
                <a:gd name="T44" fmla="*/ 183 w 217"/>
                <a:gd name="T45" fmla="*/ 64 h 102"/>
                <a:gd name="T46" fmla="*/ 189 w 217"/>
                <a:gd name="T47" fmla="*/ 58 h 102"/>
                <a:gd name="T48" fmla="*/ 195 w 217"/>
                <a:gd name="T49" fmla="*/ 64 h 102"/>
                <a:gd name="T50" fmla="*/ 195 w 217"/>
                <a:gd name="T51" fmla="*/ 74 h 102"/>
                <a:gd name="T52" fmla="*/ 217 w 217"/>
                <a:gd name="T53" fmla="*/ 51 h 102"/>
                <a:gd name="T54" fmla="*/ 194 w 217"/>
                <a:gd name="T55" fmla="*/ 28 h 102"/>
                <a:gd name="T56" fmla="*/ 34 w 217"/>
                <a:gd name="T57" fmla="*/ 68 h 102"/>
                <a:gd name="T58" fmla="*/ 17 w 217"/>
                <a:gd name="T59" fmla="*/ 51 h 102"/>
                <a:gd name="T60" fmla="*/ 34 w 217"/>
                <a:gd name="T61" fmla="*/ 34 h 102"/>
                <a:gd name="T62" fmla="*/ 51 w 217"/>
                <a:gd name="T63" fmla="*/ 51 h 102"/>
                <a:gd name="T64" fmla="*/ 34 w 217"/>
                <a:gd name="T65" fmla="*/ 6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7" h="102">
                  <a:moveTo>
                    <a:pt x="194" y="28"/>
                  </a:moveTo>
                  <a:cubicBezTo>
                    <a:pt x="97" y="28"/>
                    <a:pt x="97" y="28"/>
                    <a:pt x="97" y="28"/>
                  </a:cubicBezTo>
                  <a:cubicBezTo>
                    <a:pt x="89" y="11"/>
                    <a:pt x="72" y="0"/>
                    <a:pt x="51" y="0"/>
                  </a:cubicBezTo>
                  <a:cubicBezTo>
                    <a:pt x="23" y="0"/>
                    <a:pt x="0" y="23"/>
                    <a:pt x="0" y="51"/>
                  </a:cubicBezTo>
                  <a:cubicBezTo>
                    <a:pt x="0" y="79"/>
                    <a:pt x="23" y="102"/>
                    <a:pt x="51" y="102"/>
                  </a:cubicBezTo>
                  <a:cubicBezTo>
                    <a:pt x="72" y="102"/>
                    <a:pt x="89" y="91"/>
                    <a:pt x="97" y="74"/>
                  </a:cubicBezTo>
                  <a:cubicBezTo>
                    <a:pt x="113" y="74"/>
                    <a:pt x="113" y="74"/>
                    <a:pt x="113" y="74"/>
                  </a:cubicBezTo>
                  <a:cubicBezTo>
                    <a:pt x="113" y="64"/>
                    <a:pt x="113" y="64"/>
                    <a:pt x="113" y="64"/>
                  </a:cubicBezTo>
                  <a:cubicBezTo>
                    <a:pt x="113" y="60"/>
                    <a:pt x="115" y="58"/>
                    <a:pt x="119" y="58"/>
                  </a:cubicBezTo>
                  <a:cubicBezTo>
                    <a:pt x="122" y="58"/>
                    <a:pt x="124" y="60"/>
                    <a:pt x="124" y="6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36" y="74"/>
                    <a:pt x="136" y="74"/>
                    <a:pt x="136" y="74"/>
                  </a:cubicBezTo>
                  <a:cubicBezTo>
                    <a:pt x="136" y="64"/>
                    <a:pt x="136" y="64"/>
                    <a:pt x="136" y="64"/>
                  </a:cubicBezTo>
                  <a:cubicBezTo>
                    <a:pt x="136" y="60"/>
                    <a:pt x="139" y="58"/>
                    <a:pt x="142" y="58"/>
                  </a:cubicBezTo>
                  <a:cubicBezTo>
                    <a:pt x="145" y="58"/>
                    <a:pt x="148" y="60"/>
                    <a:pt x="148" y="64"/>
                  </a:cubicBezTo>
                  <a:cubicBezTo>
                    <a:pt x="148" y="74"/>
                    <a:pt x="148" y="74"/>
                    <a:pt x="148" y="74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60" y="60"/>
                    <a:pt x="162" y="58"/>
                    <a:pt x="166" y="58"/>
                  </a:cubicBezTo>
                  <a:cubicBezTo>
                    <a:pt x="169" y="58"/>
                    <a:pt x="171" y="60"/>
                    <a:pt x="171" y="64"/>
                  </a:cubicBezTo>
                  <a:cubicBezTo>
                    <a:pt x="171" y="74"/>
                    <a:pt x="171" y="74"/>
                    <a:pt x="171" y="74"/>
                  </a:cubicBezTo>
                  <a:cubicBezTo>
                    <a:pt x="183" y="74"/>
                    <a:pt x="183" y="74"/>
                    <a:pt x="183" y="74"/>
                  </a:cubicBezTo>
                  <a:cubicBezTo>
                    <a:pt x="183" y="64"/>
                    <a:pt x="183" y="64"/>
                    <a:pt x="183" y="64"/>
                  </a:cubicBezTo>
                  <a:cubicBezTo>
                    <a:pt x="183" y="60"/>
                    <a:pt x="186" y="58"/>
                    <a:pt x="189" y="58"/>
                  </a:cubicBezTo>
                  <a:cubicBezTo>
                    <a:pt x="192" y="58"/>
                    <a:pt x="195" y="60"/>
                    <a:pt x="195" y="64"/>
                  </a:cubicBezTo>
                  <a:cubicBezTo>
                    <a:pt x="195" y="74"/>
                    <a:pt x="195" y="74"/>
                    <a:pt x="195" y="74"/>
                  </a:cubicBezTo>
                  <a:cubicBezTo>
                    <a:pt x="207" y="73"/>
                    <a:pt x="217" y="63"/>
                    <a:pt x="217" y="51"/>
                  </a:cubicBezTo>
                  <a:cubicBezTo>
                    <a:pt x="217" y="38"/>
                    <a:pt x="207" y="28"/>
                    <a:pt x="194" y="28"/>
                  </a:cubicBezTo>
                  <a:moveTo>
                    <a:pt x="34" y="68"/>
                  </a:moveTo>
                  <a:cubicBezTo>
                    <a:pt x="25" y="68"/>
                    <a:pt x="17" y="60"/>
                    <a:pt x="17" y="51"/>
                  </a:cubicBezTo>
                  <a:cubicBezTo>
                    <a:pt x="17" y="41"/>
                    <a:pt x="25" y="34"/>
                    <a:pt x="34" y="34"/>
                  </a:cubicBezTo>
                  <a:cubicBezTo>
                    <a:pt x="44" y="34"/>
                    <a:pt x="51" y="41"/>
                    <a:pt x="51" y="51"/>
                  </a:cubicBezTo>
                  <a:cubicBezTo>
                    <a:pt x="51" y="60"/>
                    <a:pt x="44" y="68"/>
                    <a:pt x="34" y="6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36A976-2195-2F49-ADD3-2CF0CEB40D86}"/>
                </a:ext>
              </a:extLst>
            </p:cNvPr>
            <p:cNvGrpSpPr/>
            <p:nvPr/>
          </p:nvGrpSpPr>
          <p:grpSpPr>
            <a:xfrm>
              <a:off x="1674700" y="2206331"/>
              <a:ext cx="262970" cy="144971"/>
              <a:chOff x="1502088" y="2909054"/>
              <a:chExt cx="990388" cy="545984"/>
            </a:xfrm>
            <a:solidFill>
              <a:schemeClr val="bg1"/>
            </a:solidFill>
          </p:grpSpPr>
          <p:sp>
            <p:nvSpPr>
              <p:cNvPr id="89" name="Freeform 294">
                <a:extLst>
                  <a:ext uri="{FF2B5EF4-FFF2-40B4-BE49-F238E27FC236}">
                    <a16:creationId xmlns:a16="http://schemas.microsoft.com/office/drawing/2014/main" id="{BA125A26-F7B5-044A-A4C6-D9E90AB281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02088" y="3395784"/>
                <a:ext cx="990388" cy="59254"/>
              </a:xfrm>
              <a:custGeom>
                <a:avLst/>
                <a:gdLst>
                  <a:gd name="T0" fmla="*/ 288 w 297"/>
                  <a:gd name="T1" fmla="*/ 18 h 18"/>
                  <a:gd name="T2" fmla="*/ 10 w 297"/>
                  <a:gd name="T3" fmla="*/ 18 h 18"/>
                  <a:gd name="T4" fmla="*/ 0 w 297"/>
                  <a:gd name="T5" fmla="*/ 9 h 18"/>
                  <a:gd name="T6" fmla="*/ 10 w 297"/>
                  <a:gd name="T7" fmla="*/ 0 h 18"/>
                  <a:gd name="T8" fmla="*/ 288 w 297"/>
                  <a:gd name="T9" fmla="*/ 0 h 18"/>
                  <a:gd name="T10" fmla="*/ 297 w 297"/>
                  <a:gd name="T11" fmla="*/ 9 h 18"/>
                  <a:gd name="T12" fmla="*/ 288 w 297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18">
                    <a:moveTo>
                      <a:pt x="288" y="18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293" y="0"/>
                      <a:pt x="297" y="4"/>
                      <a:pt x="297" y="9"/>
                    </a:cubicBezTo>
                    <a:cubicBezTo>
                      <a:pt x="297" y="14"/>
                      <a:pt x="293" y="18"/>
                      <a:pt x="28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95">
                <a:extLst>
                  <a:ext uri="{FF2B5EF4-FFF2-40B4-BE49-F238E27FC236}">
                    <a16:creationId xmlns:a16="http://schemas.microsoft.com/office/drawing/2014/main" id="{8E288A2B-684F-804F-94E1-7BA6D2135AE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612132" y="2909054"/>
                <a:ext cx="770301" cy="433119"/>
              </a:xfrm>
              <a:custGeom>
                <a:avLst/>
                <a:gdLst>
                  <a:gd name="T0" fmla="*/ 216 w 231"/>
                  <a:gd name="T1" fmla="*/ 11 h 130"/>
                  <a:gd name="T2" fmla="*/ 221 w 231"/>
                  <a:gd name="T3" fmla="*/ 16 h 130"/>
                  <a:gd name="T4" fmla="*/ 221 w 231"/>
                  <a:gd name="T5" fmla="*/ 115 h 130"/>
                  <a:gd name="T6" fmla="*/ 216 w 231"/>
                  <a:gd name="T7" fmla="*/ 120 h 130"/>
                  <a:gd name="T8" fmla="*/ 15 w 231"/>
                  <a:gd name="T9" fmla="*/ 120 h 130"/>
                  <a:gd name="T10" fmla="*/ 10 w 231"/>
                  <a:gd name="T11" fmla="*/ 115 h 130"/>
                  <a:gd name="T12" fmla="*/ 10 w 231"/>
                  <a:gd name="T13" fmla="*/ 16 h 130"/>
                  <a:gd name="T14" fmla="*/ 15 w 231"/>
                  <a:gd name="T15" fmla="*/ 11 h 130"/>
                  <a:gd name="T16" fmla="*/ 216 w 231"/>
                  <a:gd name="T17" fmla="*/ 11 h 130"/>
                  <a:gd name="T18" fmla="*/ 216 w 231"/>
                  <a:gd name="T19" fmla="*/ 0 h 130"/>
                  <a:gd name="T20" fmla="*/ 15 w 231"/>
                  <a:gd name="T21" fmla="*/ 0 h 130"/>
                  <a:gd name="T22" fmla="*/ 0 w 231"/>
                  <a:gd name="T23" fmla="*/ 16 h 130"/>
                  <a:gd name="T24" fmla="*/ 0 w 231"/>
                  <a:gd name="T25" fmla="*/ 115 h 130"/>
                  <a:gd name="T26" fmla="*/ 15 w 231"/>
                  <a:gd name="T27" fmla="*/ 130 h 130"/>
                  <a:gd name="T28" fmla="*/ 216 w 231"/>
                  <a:gd name="T29" fmla="*/ 130 h 130"/>
                  <a:gd name="T30" fmla="*/ 231 w 231"/>
                  <a:gd name="T31" fmla="*/ 115 h 130"/>
                  <a:gd name="T32" fmla="*/ 231 w 231"/>
                  <a:gd name="T33" fmla="*/ 16 h 130"/>
                  <a:gd name="T34" fmla="*/ 216 w 231"/>
                  <a:gd name="T35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1" h="130">
                    <a:moveTo>
                      <a:pt x="216" y="11"/>
                    </a:moveTo>
                    <a:cubicBezTo>
                      <a:pt x="219" y="11"/>
                      <a:pt x="221" y="13"/>
                      <a:pt x="221" y="16"/>
                    </a:cubicBezTo>
                    <a:cubicBezTo>
                      <a:pt x="221" y="115"/>
                      <a:pt x="221" y="115"/>
                      <a:pt x="221" y="115"/>
                    </a:cubicBezTo>
                    <a:cubicBezTo>
                      <a:pt x="221" y="118"/>
                      <a:pt x="219" y="120"/>
                      <a:pt x="216" y="120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2" y="120"/>
                      <a:pt x="10" y="118"/>
                      <a:pt x="10" y="1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3"/>
                      <a:pt x="12" y="11"/>
                      <a:pt x="15" y="11"/>
                    </a:cubicBezTo>
                    <a:cubicBezTo>
                      <a:pt x="216" y="11"/>
                      <a:pt x="216" y="11"/>
                      <a:pt x="216" y="11"/>
                    </a:cubicBezTo>
                    <a:moveTo>
                      <a:pt x="2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23"/>
                      <a:pt x="7" y="130"/>
                      <a:pt x="15" y="130"/>
                    </a:cubicBezTo>
                    <a:cubicBezTo>
                      <a:pt x="216" y="130"/>
                      <a:pt x="216" y="130"/>
                      <a:pt x="216" y="130"/>
                    </a:cubicBezTo>
                    <a:cubicBezTo>
                      <a:pt x="224" y="130"/>
                      <a:pt x="231" y="123"/>
                      <a:pt x="231" y="115"/>
                    </a:cubicBezTo>
                    <a:cubicBezTo>
                      <a:pt x="231" y="16"/>
                      <a:pt x="231" y="16"/>
                      <a:pt x="231" y="16"/>
                    </a:cubicBezTo>
                    <a:cubicBezTo>
                      <a:pt x="231" y="7"/>
                      <a:pt x="224" y="0"/>
                      <a:pt x="2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FEADB54-E84A-5F45-8A74-7AB38CB8A697}"/>
                </a:ext>
              </a:extLst>
            </p:cNvPr>
            <p:cNvGrpSpPr/>
            <p:nvPr/>
          </p:nvGrpSpPr>
          <p:grpSpPr>
            <a:xfrm>
              <a:off x="3695217" y="2216488"/>
              <a:ext cx="262970" cy="144971"/>
              <a:chOff x="1502088" y="2909054"/>
              <a:chExt cx="990388" cy="545984"/>
            </a:xfrm>
            <a:solidFill>
              <a:schemeClr val="bg1"/>
            </a:solidFill>
          </p:grpSpPr>
          <p:sp>
            <p:nvSpPr>
              <p:cNvPr id="87" name="Freeform 294">
                <a:extLst>
                  <a:ext uri="{FF2B5EF4-FFF2-40B4-BE49-F238E27FC236}">
                    <a16:creationId xmlns:a16="http://schemas.microsoft.com/office/drawing/2014/main" id="{A6E90DF0-3DFA-2547-8786-15203BC263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02088" y="3395784"/>
                <a:ext cx="990388" cy="59254"/>
              </a:xfrm>
              <a:custGeom>
                <a:avLst/>
                <a:gdLst>
                  <a:gd name="T0" fmla="*/ 288 w 297"/>
                  <a:gd name="T1" fmla="*/ 18 h 18"/>
                  <a:gd name="T2" fmla="*/ 10 w 297"/>
                  <a:gd name="T3" fmla="*/ 18 h 18"/>
                  <a:gd name="T4" fmla="*/ 0 w 297"/>
                  <a:gd name="T5" fmla="*/ 9 h 18"/>
                  <a:gd name="T6" fmla="*/ 10 w 297"/>
                  <a:gd name="T7" fmla="*/ 0 h 18"/>
                  <a:gd name="T8" fmla="*/ 288 w 297"/>
                  <a:gd name="T9" fmla="*/ 0 h 18"/>
                  <a:gd name="T10" fmla="*/ 297 w 297"/>
                  <a:gd name="T11" fmla="*/ 9 h 18"/>
                  <a:gd name="T12" fmla="*/ 288 w 297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18">
                    <a:moveTo>
                      <a:pt x="288" y="18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293" y="0"/>
                      <a:pt x="297" y="4"/>
                      <a:pt x="297" y="9"/>
                    </a:cubicBezTo>
                    <a:cubicBezTo>
                      <a:pt x="297" y="14"/>
                      <a:pt x="293" y="18"/>
                      <a:pt x="28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95">
                <a:extLst>
                  <a:ext uri="{FF2B5EF4-FFF2-40B4-BE49-F238E27FC236}">
                    <a16:creationId xmlns:a16="http://schemas.microsoft.com/office/drawing/2014/main" id="{60CE32D3-12C9-184B-BAD0-91ADA84758D8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612132" y="2909054"/>
                <a:ext cx="770301" cy="433119"/>
              </a:xfrm>
              <a:custGeom>
                <a:avLst/>
                <a:gdLst>
                  <a:gd name="T0" fmla="*/ 216 w 231"/>
                  <a:gd name="T1" fmla="*/ 11 h 130"/>
                  <a:gd name="T2" fmla="*/ 221 w 231"/>
                  <a:gd name="T3" fmla="*/ 16 h 130"/>
                  <a:gd name="T4" fmla="*/ 221 w 231"/>
                  <a:gd name="T5" fmla="*/ 115 h 130"/>
                  <a:gd name="T6" fmla="*/ 216 w 231"/>
                  <a:gd name="T7" fmla="*/ 120 h 130"/>
                  <a:gd name="T8" fmla="*/ 15 w 231"/>
                  <a:gd name="T9" fmla="*/ 120 h 130"/>
                  <a:gd name="T10" fmla="*/ 10 w 231"/>
                  <a:gd name="T11" fmla="*/ 115 h 130"/>
                  <a:gd name="T12" fmla="*/ 10 w 231"/>
                  <a:gd name="T13" fmla="*/ 16 h 130"/>
                  <a:gd name="T14" fmla="*/ 15 w 231"/>
                  <a:gd name="T15" fmla="*/ 11 h 130"/>
                  <a:gd name="T16" fmla="*/ 216 w 231"/>
                  <a:gd name="T17" fmla="*/ 11 h 130"/>
                  <a:gd name="T18" fmla="*/ 216 w 231"/>
                  <a:gd name="T19" fmla="*/ 0 h 130"/>
                  <a:gd name="T20" fmla="*/ 15 w 231"/>
                  <a:gd name="T21" fmla="*/ 0 h 130"/>
                  <a:gd name="T22" fmla="*/ 0 w 231"/>
                  <a:gd name="T23" fmla="*/ 16 h 130"/>
                  <a:gd name="T24" fmla="*/ 0 w 231"/>
                  <a:gd name="T25" fmla="*/ 115 h 130"/>
                  <a:gd name="T26" fmla="*/ 15 w 231"/>
                  <a:gd name="T27" fmla="*/ 130 h 130"/>
                  <a:gd name="T28" fmla="*/ 216 w 231"/>
                  <a:gd name="T29" fmla="*/ 130 h 130"/>
                  <a:gd name="T30" fmla="*/ 231 w 231"/>
                  <a:gd name="T31" fmla="*/ 115 h 130"/>
                  <a:gd name="T32" fmla="*/ 231 w 231"/>
                  <a:gd name="T33" fmla="*/ 16 h 130"/>
                  <a:gd name="T34" fmla="*/ 216 w 231"/>
                  <a:gd name="T35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1" h="130">
                    <a:moveTo>
                      <a:pt x="216" y="11"/>
                    </a:moveTo>
                    <a:cubicBezTo>
                      <a:pt x="219" y="11"/>
                      <a:pt x="221" y="13"/>
                      <a:pt x="221" y="16"/>
                    </a:cubicBezTo>
                    <a:cubicBezTo>
                      <a:pt x="221" y="115"/>
                      <a:pt x="221" y="115"/>
                      <a:pt x="221" y="115"/>
                    </a:cubicBezTo>
                    <a:cubicBezTo>
                      <a:pt x="221" y="118"/>
                      <a:pt x="219" y="120"/>
                      <a:pt x="216" y="120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2" y="120"/>
                      <a:pt x="10" y="118"/>
                      <a:pt x="10" y="1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3"/>
                      <a:pt x="12" y="11"/>
                      <a:pt x="15" y="11"/>
                    </a:cubicBezTo>
                    <a:cubicBezTo>
                      <a:pt x="216" y="11"/>
                      <a:pt x="216" y="11"/>
                      <a:pt x="216" y="11"/>
                    </a:cubicBezTo>
                    <a:moveTo>
                      <a:pt x="2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23"/>
                      <a:pt x="7" y="130"/>
                      <a:pt x="15" y="130"/>
                    </a:cubicBezTo>
                    <a:cubicBezTo>
                      <a:pt x="216" y="130"/>
                      <a:pt x="216" y="130"/>
                      <a:pt x="216" y="130"/>
                    </a:cubicBezTo>
                    <a:cubicBezTo>
                      <a:pt x="224" y="130"/>
                      <a:pt x="231" y="123"/>
                      <a:pt x="231" y="115"/>
                    </a:cubicBezTo>
                    <a:cubicBezTo>
                      <a:pt x="231" y="16"/>
                      <a:pt x="231" y="16"/>
                      <a:pt x="231" y="16"/>
                    </a:cubicBezTo>
                    <a:cubicBezTo>
                      <a:pt x="231" y="7"/>
                      <a:pt x="224" y="0"/>
                      <a:pt x="2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1" name="Triangle 80">
              <a:extLst>
                <a:ext uri="{FF2B5EF4-FFF2-40B4-BE49-F238E27FC236}">
                  <a16:creationId xmlns:a16="http://schemas.microsoft.com/office/drawing/2014/main" id="{DE660103-1F8C-8C4E-98DC-5E484E22BA7D}"/>
                </a:ext>
              </a:extLst>
            </p:cNvPr>
            <p:cNvSpPr/>
            <p:nvPr/>
          </p:nvSpPr>
          <p:spPr>
            <a:xfrm rot="5400000">
              <a:off x="3795654" y="2237875"/>
              <a:ext cx="79604" cy="6862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riangle 81">
              <a:extLst>
                <a:ext uri="{FF2B5EF4-FFF2-40B4-BE49-F238E27FC236}">
                  <a16:creationId xmlns:a16="http://schemas.microsoft.com/office/drawing/2014/main" id="{CBB81BB1-C0D8-B84E-8CC8-F512A8EEE6EA}"/>
                </a:ext>
              </a:extLst>
            </p:cNvPr>
            <p:cNvSpPr/>
            <p:nvPr/>
          </p:nvSpPr>
          <p:spPr>
            <a:xfrm rot="5400000">
              <a:off x="1778100" y="2228899"/>
              <a:ext cx="79604" cy="68624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51">
              <a:extLst>
                <a:ext uri="{FF2B5EF4-FFF2-40B4-BE49-F238E27FC236}">
                  <a16:creationId xmlns:a16="http://schemas.microsoft.com/office/drawing/2014/main" id="{4E96961B-3EA1-994E-807E-2A058614BCFC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1434976" y="2191342"/>
              <a:ext cx="196450" cy="174269"/>
            </a:xfrm>
            <a:custGeom>
              <a:avLst/>
              <a:gdLst>
                <a:gd name="T0" fmla="*/ 604 w 800"/>
                <a:gd name="T1" fmla="*/ 233 h 800"/>
                <a:gd name="T2" fmla="*/ 731 w 800"/>
                <a:gd name="T3" fmla="*/ 366 h 800"/>
                <a:gd name="T4" fmla="*/ 578 w 800"/>
                <a:gd name="T5" fmla="*/ 627 h 800"/>
                <a:gd name="T6" fmla="*/ 522 w 800"/>
                <a:gd name="T7" fmla="*/ 710 h 800"/>
                <a:gd name="T8" fmla="*/ 222 w 800"/>
                <a:gd name="T9" fmla="*/ 627 h 800"/>
                <a:gd name="T10" fmla="*/ 182 w 800"/>
                <a:gd name="T11" fmla="*/ 652 h 800"/>
                <a:gd name="T12" fmla="*/ 222 w 800"/>
                <a:gd name="T13" fmla="*/ 172 h 800"/>
                <a:gd name="T14" fmla="*/ 278 w 800"/>
                <a:gd name="T15" fmla="*/ 90 h 800"/>
                <a:gd name="T16" fmla="*/ 522 w 800"/>
                <a:gd name="T17" fmla="*/ 90 h 800"/>
                <a:gd name="T18" fmla="*/ 578 w 800"/>
                <a:gd name="T19" fmla="*/ 172 h 800"/>
                <a:gd name="T20" fmla="*/ 433 w 800"/>
                <a:gd name="T21" fmla="*/ 215 h 800"/>
                <a:gd name="T22" fmla="*/ 516 w 800"/>
                <a:gd name="T23" fmla="*/ 198 h 800"/>
                <a:gd name="T24" fmla="*/ 433 w 800"/>
                <a:gd name="T25" fmla="*/ 366 h 800"/>
                <a:gd name="T26" fmla="*/ 543 w 800"/>
                <a:gd name="T27" fmla="*/ 260 h 800"/>
                <a:gd name="T28" fmla="*/ 433 w 800"/>
                <a:gd name="T29" fmla="*/ 366 h 800"/>
                <a:gd name="T30" fmla="*/ 433 w 800"/>
                <a:gd name="T31" fmla="*/ 433 h 800"/>
                <a:gd name="T32" fmla="*/ 543 w 800"/>
                <a:gd name="T33" fmla="*/ 540 h 800"/>
                <a:gd name="T34" fmla="*/ 433 w 800"/>
                <a:gd name="T35" fmla="*/ 584 h 800"/>
                <a:gd name="T36" fmla="*/ 433 w 800"/>
                <a:gd name="T37" fmla="*/ 703 h 800"/>
                <a:gd name="T38" fmla="*/ 366 w 800"/>
                <a:gd name="T39" fmla="*/ 584 h 800"/>
                <a:gd name="T40" fmla="*/ 283 w 800"/>
                <a:gd name="T41" fmla="*/ 601 h 800"/>
                <a:gd name="T42" fmla="*/ 366 w 800"/>
                <a:gd name="T43" fmla="*/ 433 h 800"/>
                <a:gd name="T44" fmla="*/ 256 w 800"/>
                <a:gd name="T45" fmla="*/ 540 h 800"/>
                <a:gd name="T46" fmla="*/ 366 w 800"/>
                <a:gd name="T47" fmla="*/ 433 h 800"/>
                <a:gd name="T48" fmla="*/ 366 w 800"/>
                <a:gd name="T49" fmla="*/ 366 h 800"/>
                <a:gd name="T50" fmla="*/ 256 w 800"/>
                <a:gd name="T51" fmla="*/ 260 h 800"/>
                <a:gd name="T52" fmla="*/ 366 w 800"/>
                <a:gd name="T53" fmla="*/ 215 h 800"/>
                <a:gd name="T54" fmla="*/ 366 w 800"/>
                <a:gd name="T55" fmla="*/ 96 h 800"/>
                <a:gd name="T56" fmla="*/ 136 w 800"/>
                <a:gd name="T57" fmla="*/ 196 h 800"/>
                <a:gd name="T58" fmla="*/ 167 w 800"/>
                <a:gd name="T59" fmla="*/ 366 h 800"/>
                <a:gd name="T60" fmla="*/ 136 w 800"/>
                <a:gd name="T61" fmla="*/ 196 h 800"/>
                <a:gd name="T62" fmla="*/ 167 w 800"/>
                <a:gd name="T63" fmla="*/ 433 h 800"/>
                <a:gd name="T64" fmla="*/ 136 w 800"/>
                <a:gd name="T65" fmla="*/ 603 h 800"/>
                <a:gd name="T66" fmla="*/ 663 w 800"/>
                <a:gd name="T67" fmla="*/ 603 h 800"/>
                <a:gd name="T68" fmla="*/ 632 w 800"/>
                <a:gd name="T69" fmla="*/ 433 h 800"/>
                <a:gd name="T70" fmla="*/ 663 w 800"/>
                <a:gd name="T71" fmla="*/ 603 h 800"/>
                <a:gd name="T72" fmla="*/ 0 w 800"/>
                <a:gd name="T73" fmla="*/ 400 h 800"/>
                <a:gd name="T74" fmla="*/ 800 w 800"/>
                <a:gd name="T75" fmla="*/ 4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0" h="800">
                  <a:moveTo>
                    <a:pt x="632" y="366"/>
                  </a:moveTo>
                  <a:cubicBezTo>
                    <a:pt x="629" y="320"/>
                    <a:pt x="619" y="275"/>
                    <a:pt x="604" y="233"/>
                  </a:cubicBezTo>
                  <a:cubicBezTo>
                    <a:pt x="625" y="223"/>
                    <a:pt x="645" y="210"/>
                    <a:pt x="663" y="196"/>
                  </a:cubicBezTo>
                  <a:cubicBezTo>
                    <a:pt x="700" y="244"/>
                    <a:pt x="725" y="303"/>
                    <a:pt x="731" y="366"/>
                  </a:cubicBezTo>
                  <a:lnTo>
                    <a:pt x="632" y="366"/>
                  </a:lnTo>
                  <a:close/>
                  <a:moveTo>
                    <a:pt x="578" y="627"/>
                  </a:moveTo>
                  <a:cubicBezTo>
                    <a:pt x="591" y="635"/>
                    <a:pt x="605" y="643"/>
                    <a:pt x="617" y="652"/>
                  </a:cubicBezTo>
                  <a:cubicBezTo>
                    <a:pt x="589" y="676"/>
                    <a:pt x="557" y="696"/>
                    <a:pt x="522" y="710"/>
                  </a:cubicBezTo>
                  <a:cubicBezTo>
                    <a:pt x="543" y="685"/>
                    <a:pt x="562" y="657"/>
                    <a:pt x="578" y="627"/>
                  </a:cubicBezTo>
                  <a:moveTo>
                    <a:pt x="222" y="627"/>
                  </a:moveTo>
                  <a:cubicBezTo>
                    <a:pt x="237" y="657"/>
                    <a:pt x="256" y="685"/>
                    <a:pt x="278" y="710"/>
                  </a:cubicBezTo>
                  <a:cubicBezTo>
                    <a:pt x="243" y="696"/>
                    <a:pt x="210" y="676"/>
                    <a:pt x="182" y="652"/>
                  </a:cubicBezTo>
                  <a:cubicBezTo>
                    <a:pt x="195" y="643"/>
                    <a:pt x="208" y="635"/>
                    <a:pt x="222" y="627"/>
                  </a:cubicBezTo>
                  <a:moveTo>
                    <a:pt x="222" y="172"/>
                  </a:moveTo>
                  <a:cubicBezTo>
                    <a:pt x="208" y="165"/>
                    <a:pt x="195" y="157"/>
                    <a:pt x="182" y="147"/>
                  </a:cubicBezTo>
                  <a:cubicBezTo>
                    <a:pt x="210" y="123"/>
                    <a:pt x="243" y="104"/>
                    <a:pt x="278" y="90"/>
                  </a:cubicBezTo>
                  <a:cubicBezTo>
                    <a:pt x="256" y="114"/>
                    <a:pt x="237" y="142"/>
                    <a:pt x="222" y="172"/>
                  </a:cubicBezTo>
                  <a:moveTo>
                    <a:pt x="522" y="90"/>
                  </a:moveTo>
                  <a:cubicBezTo>
                    <a:pt x="557" y="104"/>
                    <a:pt x="589" y="123"/>
                    <a:pt x="617" y="147"/>
                  </a:cubicBezTo>
                  <a:cubicBezTo>
                    <a:pt x="605" y="157"/>
                    <a:pt x="591" y="165"/>
                    <a:pt x="578" y="172"/>
                  </a:cubicBezTo>
                  <a:cubicBezTo>
                    <a:pt x="562" y="142"/>
                    <a:pt x="543" y="114"/>
                    <a:pt x="522" y="90"/>
                  </a:cubicBezTo>
                  <a:moveTo>
                    <a:pt x="433" y="215"/>
                  </a:moveTo>
                  <a:lnTo>
                    <a:pt x="433" y="96"/>
                  </a:lnTo>
                  <a:cubicBezTo>
                    <a:pt x="466" y="123"/>
                    <a:pt x="495" y="158"/>
                    <a:pt x="516" y="198"/>
                  </a:cubicBezTo>
                  <a:cubicBezTo>
                    <a:pt x="490" y="206"/>
                    <a:pt x="462" y="212"/>
                    <a:pt x="433" y="215"/>
                  </a:cubicBezTo>
                  <a:moveTo>
                    <a:pt x="433" y="366"/>
                  </a:moveTo>
                  <a:lnTo>
                    <a:pt x="433" y="282"/>
                  </a:lnTo>
                  <a:cubicBezTo>
                    <a:pt x="471" y="279"/>
                    <a:pt x="508" y="271"/>
                    <a:pt x="543" y="260"/>
                  </a:cubicBezTo>
                  <a:cubicBezTo>
                    <a:pt x="555" y="293"/>
                    <a:pt x="562" y="329"/>
                    <a:pt x="565" y="366"/>
                  </a:cubicBezTo>
                  <a:lnTo>
                    <a:pt x="433" y="366"/>
                  </a:lnTo>
                  <a:close/>
                  <a:moveTo>
                    <a:pt x="433" y="518"/>
                  </a:moveTo>
                  <a:lnTo>
                    <a:pt x="433" y="433"/>
                  </a:lnTo>
                  <a:lnTo>
                    <a:pt x="565" y="433"/>
                  </a:lnTo>
                  <a:cubicBezTo>
                    <a:pt x="562" y="470"/>
                    <a:pt x="555" y="506"/>
                    <a:pt x="543" y="540"/>
                  </a:cubicBezTo>
                  <a:cubicBezTo>
                    <a:pt x="508" y="528"/>
                    <a:pt x="471" y="520"/>
                    <a:pt x="433" y="518"/>
                  </a:cubicBezTo>
                  <a:moveTo>
                    <a:pt x="433" y="584"/>
                  </a:moveTo>
                  <a:cubicBezTo>
                    <a:pt x="462" y="587"/>
                    <a:pt x="490" y="593"/>
                    <a:pt x="516" y="601"/>
                  </a:cubicBezTo>
                  <a:cubicBezTo>
                    <a:pt x="495" y="641"/>
                    <a:pt x="466" y="676"/>
                    <a:pt x="433" y="703"/>
                  </a:cubicBezTo>
                  <a:lnTo>
                    <a:pt x="433" y="584"/>
                  </a:lnTo>
                  <a:close/>
                  <a:moveTo>
                    <a:pt x="366" y="584"/>
                  </a:moveTo>
                  <a:lnTo>
                    <a:pt x="366" y="703"/>
                  </a:lnTo>
                  <a:cubicBezTo>
                    <a:pt x="333" y="676"/>
                    <a:pt x="305" y="641"/>
                    <a:pt x="283" y="601"/>
                  </a:cubicBezTo>
                  <a:cubicBezTo>
                    <a:pt x="310" y="593"/>
                    <a:pt x="338" y="587"/>
                    <a:pt x="366" y="584"/>
                  </a:cubicBezTo>
                  <a:moveTo>
                    <a:pt x="366" y="433"/>
                  </a:moveTo>
                  <a:lnTo>
                    <a:pt x="366" y="518"/>
                  </a:lnTo>
                  <a:cubicBezTo>
                    <a:pt x="328" y="520"/>
                    <a:pt x="291" y="528"/>
                    <a:pt x="256" y="540"/>
                  </a:cubicBezTo>
                  <a:cubicBezTo>
                    <a:pt x="245" y="506"/>
                    <a:pt x="237" y="470"/>
                    <a:pt x="234" y="433"/>
                  </a:cubicBezTo>
                  <a:lnTo>
                    <a:pt x="366" y="433"/>
                  </a:lnTo>
                  <a:close/>
                  <a:moveTo>
                    <a:pt x="366" y="282"/>
                  </a:moveTo>
                  <a:lnTo>
                    <a:pt x="366" y="366"/>
                  </a:lnTo>
                  <a:lnTo>
                    <a:pt x="234" y="366"/>
                  </a:lnTo>
                  <a:cubicBezTo>
                    <a:pt x="237" y="329"/>
                    <a:pt x="245" y="293"/>
                    <a:pt x="256" y="260"/>
                  </a:cubicBezTo>
                  <a:cubicBezTo>
                    <a:pt x="291" y="271"/>
                    <a:pt x="328" y="279"/>
                    <a:pt x="366" y="282"/>
                  </a:cubicBezTo>
                  <a:moveTo>
                    <a:pt x="366" y="215"/>
                  </a:moveTo>
                  <a:cubicBezTo>
                    <a:pt x="338" y="212"/>
                    <a:pt x="310" y="206"/>
                    <a:pt x="283" y="198"/>
                  </a:cubicBezTo>
                  <a:cubicBezTo>
                    <a:pt x="305" y="158"/>
                    <a:pt x="333" y="123"/>
                    <a:pt x="366" y="96"/>
                  </a:cubicBezTo>
                  <a:lnTo>
                    <a:pt x="366" y="215"/>
                  </a:lnTo>
                  <a:close/>
                  <a:moveTo>
                    <a:pt x="136" y="196"/>
                  </a:moveTo>
                  <a:cubicBezTo>
                    <a:pt x="155" y="210"/>
                    <a:pt x="174" y="223"/>
                    <a:pt x="195" y="233"/>
                  </a:cubicBezTo>
                  <a:cubicBezTo>
                    <a:pt x="180" y="275"/>
                    <a:pt x="171" y="320"/>
                    <a:pt x="167" y="366"/>
                  </a:cubicBezTo>
                  <a:lnTo>
                    <a:pt x="68" y="366"/>
                  </a:lnTo>
                  <a:cubicBezTo>
                    <a:pt x="74" y="303"/>
                    <a:pt x="99" y="244"/>
                    <a:pt x="136" y="196"/>
                  </a:cubicBezTo>
                  <a:moveTo>
                    <a:pt x="68" y="433"/>
                  </a:moveTo>
                  <a:lnTo>
                    <a:pt x="167" y="433"/>
                  </a:lnTo>
                  <a:cubicBezTo>
                    <a:pt x="171" y="479"/>
                    <a:pt x="180" y="524"/>
                    <a:pt x="195" y="566"/>
                  </a:cubicBezTo>
                  <a:cubicBezTo>
                    <a:pt x="174" y="577"/>
                    <a:pt x="155" y="589"/>
                    <a:pt x="136" y="603"/>
                  </a:cubicBezTo>
                  <a:cubicBezTo>
                    <a:pt x="99" y="555"/>
                    <a:pt x="74" y="497"/>
                    <a:pt x="68" y="433"/>
                  </a:cubicBezTo>
                  <a:moveTo>
                    <a:pt x="663" y="603"/>
                  </a:moveTo>
                  <a:cubicBezTo>
                    <a:pt x="645" y="589"/>
                    <a:pt x="625" y="577"/>
                    <a:pt x="604" y="566"/>
                  </a:cubicBezTo>
                  <a:cubicBezTo>
                    <a:pt x="619" y="524"/>
                    <a:pt x="629" y="479"/>
                    <a:pt x="632" y="433"/>
                  </a:cubicBezTo>
                  <a:lnTo>
                    <a:pt x="731" y="433"/>
                  </a:lnTo>
                  <a:cubicBezTo>
                    <a:pt x="725" y="497"/>
                    <a:pt x="700" y="555"/>
                    <a:pt x="663" y="603"/>
                  </a:cubicBezTo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0"/>
                    <a:pt x="179" y="800"/>
                    <a:pt x="400" y="800"/>
                  </a:cubicBezTo>
                  <a:cubicBezTo>
                    <a:pt x="620" y="800"/>
                    <a:pt x="800" y="620"/>
                    <a:pt x="800" y="400"/>
                  </a:cubicBezTo>
                  <a:cubicBezTo>
                    <a:pt x="800" y="179"/>
                    <a:pt x="620" y="0"/>
                    <a:pt x="40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en-US" sz="1350">
                <a:solidFill>
                  <a:srgbClr val="282828"/>
                </a:solidFill>
              </a:endParaRPr>
            </a:p>
          </p:txBody>
        </p:sp>
        <p:sp>
          <p:nvSpPr>
            <p:cNvPr id="84" name="Freeform 51">
              <a:extLst>
                <a:ext uri="{FF2B5EF4-FFF2-40B4-BE49-F238E27FC236}">
                  <a16:creationId xmlns:a16="http://schemas.microsoft.com/office/drawing/2014/main" id="{C0EA0C0F-2A44-2546-BC4A-91A96A628836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3459188" y="2198607"/>
              <a:ext cx="196450" cy="174269"/>
            </a:xfrm>
            <a:custGeom>
              <a:avLst/>
              <a:gdLst>
                <a:gd name="T0" fmla="*/ 604 w 800"/>
                <a:gd name="T1" fmla="*/ 233 h 800"/>
                <a:gd name="T2" fmla="*/ 731 w 800"/>
                <a:gd name="T3" fmla="*/ 366 h 800"/>
                <a:gd name="T4" fmla="*/ 578 w 800"/>
                <a:gd name="T5" fmla="*/ 627 h 800"/>
                <a:gd name="T6" fmla="*/ 522 w 800"/>
                <a:gd name="T7" fmla="*/ 710 h 800"/>
                <a:gd name="T8" fmla="*/ 222 w 800"/>
                <a:gd name="T9" fmla="*/ 627 h 800"/>
                <a:gd name="T10" fmla="*/ 182 w 800"/>
                <a:gd name="T11" fmla="*/ 652 h 800"/>
                <a:gd name="T12" fmla="*/ 222 w 800"/>
                <a:gd name="T13" fmla="*/ 172 h 800"/>
                <a:gd name="T14" fmla="*/ 278 w 800"/>
                <a:gd name="T15" fmla="*/ 90 h 800"/>
                <a:gd name="T16" fmla="*/ 522 w 800"/>
                <a:gd name="T17" fmla="*/ 90 h 800"/>
                <a:gd name="T18" fmla="*/ 578 w 800"/>
                <a:gd name="T19" fmla="*/ 172 h 800"/>
                <a:gd name="T20" fmla="*/ 433 w 800"/>
                <a:gd name="T21" fmla="*/ 215 h 800"/>
                <a:gd name="T22" fmla="*/ 516 w 800"/>
                <a:gd name="T23" fmla="*/ 198 h 800"/>
                <a:gd name="T24" fmla="*/ 433 w 800"/>
                <a:gd name="T25" fmla="*/ 366 h 800"/>
                <a:gd name="T26" fmla="*/ 543 w 800"/>
                <a:gd name="T27" fmla="*/ 260 h 800"/>
                <a:gd name="T28" fmla="*/ 433 w 800"/>
                <a:gd name="T29" fmla="*/ 366 h 800"/>
                <a:gd name="T30" fmla="*/ 433 w 800"/>
                <a:gd name="T31" fmla="*/ 433 h 800"/>
                <a:gd name="T32" fmla="*/ 543 w 800"/>
                <a:gd name="T33" fmla="*/ 540 h 800"/>
                <a:gd name="T34" fmla="*/ 433 w 800"/>
                <a:gd name="T35" fmla="*/ 584 h 800"/>
                <a:gd name="T36" fmla="*/ 433 w 800"/>
                <a:gd name="T37" fmla="*/ 703 h 800"/>
                <a:gd name="T38" fmla="*/ 366 w 800"/>
                <a:gd name="T39" fmla="*/ 584 h 800"/>
                <a:gd name="T40" fmla="*/ 283 w 800"/>
                <a:gd name="T41" fmla="*/ 601 h 800"/>
                <a:gd name="T42" fmla="*/ 366 w 800"/>
                <a:gd name="T43" fmla="*/ 433 h 800"/>
                <a:gd name="T44" fmla="*/ 256 w 800"/>
                <a:gd name="T45" fmla="*/ 540 h 800"/>
                <a:gd name="T46" fmla="*/ 366 w 800"/>
                <a:gd name="T47" fmla="*/ 433 h 800"/>
                <a:gd name="T48" fmla="*/ 366 w 800"/>
                <a:gd name="T49" fmla="*/ 366 h 800"/>
                <a:gd name="T50" fmla="*/ 256 w 800"/>
                <a:gd name="T51" fmla="*/ 260 h 800"/>
                <a:gd name="T52" fmla="*/ 366 w 800"/>
                <a:gd name="T53" fmla="*/ 215 h 800"/>
                <a:gd name="T54" fmla="*/ 366 w 800"/>
                <a:gd name="T55" fmla="*/ 96 h 800"/>
                <a:gd name="T56" fmla="*/ 136 w 800"/>
                <a:gd name="T57" fmla="*/ 196 h 800"/>
                <a:gd name="T58" fmla="*/ 167 w 800"/>
                <a:gd name="T59" fmla="*/ 366 h 800"/>
                <a:gd name="T60" fmla="*/ 136 w 800"/>
                <a:gd name="T61" fmla="*/ 196 h 800"/>
                <a:gd name="T62" fmla="*/ 167 w 800"/>
                <a:gd name="T63" fmla="*/ 433 h 800"/>
                <a:gd name="T64" fmla="*/ 136 w 800"/>
                <a:gd name="T65" fmla="*/ 603 h 800"/>
                <a:gd name="T66" fmla="*/ 663 w 800"/>
                <a:gd name="T67" fmla="*/ 603 h 800"/>
                <a:gd name="T68" fmla="*/ 632 w 800"/>
                <a:gd name="T69" fmla="*/ 433 h 800"/>
                <a:gd name="T70" fmla="*/ 663 w 800"/>
                <a:gd name="T71" fmla="*/ 603 h 800"/>
                <a:gd name="T72" fmla="*/ 0 w 800"/>
                <a:gd name="T73" fmla="*/ 400 h 800"/>
                <a:gd name="T74" fmla="*/ 800 w 800"/>
                <a:gd name="T75" fmla="*/ 4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0" h="800">
                  <a:moveTo>
                    <a:pt x="632" y="366"/>
                  </a:moveTo>
                  <a:cubicBezTo>
                    <a:pt x="629" y="320"/>
                    <a:pt x="619" y="275"/>
                    <a:pt x="604" y="233"/>
                  </a:cubicBezTo>
                  <a:cubicBezTo>
                    <a:pt x="625" y="223"/>
                    <a:pt x="645" y="210"/>
                    <a:pt x="663" y="196"/>
                  </a:cubicBezTo>
                  <a:cubicBezTo>
                    <a:pt x="700" y="244"/>
                    <a:pt x="725" y="303"/>
                    <a:pt x="731" y="366"/>
                  </a:cubicBezTo>
                  <a:lnTo>
                    <a:pt x="632" y="366"/>
                  </a:lnTo>
                  <a:close/>
                  <a:moveTo>
                    <a:pt x="578" y="627"/>
                  </a:moveTo>
                  <a:cubicBezTo>
                    <a:pt x="591" y="635"/>
                    <a:pt x="605" y="643"/>
                    <a:pt x="617" y="652"/>
                  </a:cubicBezTo>
                  <a:cubicBezTo>
                    <a:pt x="589" y="676"/>
                    <a:pt x="557" y="696"/>
                    <a:pt x="522" y="710"/>
                  </a:cubicBezTo>
                  <a:cubicBezTo>
                    <a:pt x="543" y="685"/>
                    <a:pt x="562" y="657"/>
                    <a:pt x="578" y="627"/>
                  </a:cubicBezTo>
                  <a:moveTo>
                    <a:pt x="222" y="627"/>
                  </a:moveTo>
                  <a:cubicBezTo>
                    <a:pt x="237" y="657"/>
                    <a:pt x="256" y="685"/>
                    <a:pt x="278" y="710"/>
                  </a:cubicBezTo>
                  <a:cubicBezTo>
                    <a:pt x="243" y="696"/>
                    <a:pt x="210" y="676"/>
                    <a:pt x="182" y="652"/>
                  </a:cubicBezTo>
                  <a:cubicBezTo>
                    <a:pt x="195" y="643"/>
                    <a:pt x="208" y="635"/>
                    <a:pt x="222" y="627"/>
                  </a:cubicBezTo>
                  <a:moveTo>
                    <a:pt x="222" y="172"/>
                  </a:moveTo>
                  <a:cubicBezTo>
                    <a:pt x="208" y="165"/>
                    <a:pt x="195" y="157"/>
                    <a:pt x="182" y="147"/>
                  </a:cubicBezTo>
                  <a:cubicBezTo>
                    <a:pt x="210" y="123"/>
                    <a:pt x="243" y="104"/>
                    <a:pt x="278" y="90"/>
                  </a:cubicBezTo>
                  <a:cubicBezTo>
                    <a:pt x="256" y="114"/>
                    <a:pt x="237" y="142"/>
                    <a:pt x="222" y="172"/>
                  </a:cubicBezTo>
                  <a:moveTo>
                    <a:pt x="522" y="90"/>
                  </a:moveTo>
                  <a:cubicBezTo>
                    <a:pt x="557" y="104"/>
                    <a:pt x="589" y="123"/>
                    <a:pt x="617" y="147"/>
                  </a:cubicBezTo>
                  <a:cubicBezTo>
                    <a:pt x="605" y="157"/>
                    <a:pt x="591" y="165"/>
                    <a:pt x="578" y="172"/>
                  </a:cubicBezTo>
                  <a:cubicBezTo>
                    <a:pt x="562" y="142"/>
                    <a:pt x="543" y="114"/>
                    <a:pt x="522" y="90"/>
                  </a:cubicBezTo>
                  <a:moveTo>
                    <a:pt x="433" y="215"/>
                  </a:moveTo>
                  <a:lnTo>
                    <a:pt x="433" y="96"/>
                  </a:lnTo>
                  <a:cubicBezTo>
                    <a:pt x="466" y="123"/>
                    <a:pt x="495" y="158"/>
                    <a:pt x="516" y="198"/>
                  </a:cubicBezTo>
                  <a:cubicBezTo>
                    <a:pt x="490" y="206"/>
                    <a:pt x="462" y="212"/>
                    <a:pt x="433" y="215"/>
                  </a:cubicBezTo>
                  <a:moveTo>
                    <a:pt x="433" y="366"/>
                  </a:moveTo>
                  <a:lnTo>
                    <a:pt x="433" y="282"/>
                  </a:lnTo>
                  <a:cubicBezTo>
                    <a:pt x="471" y="279"/>
                    <a:pt x="508" y="271"/>
                    <a:pt x="543" y="260"/>
                  </a:cubicBezTo>
                  <a:cubicBezTo>
                    <a:pt x="555" y="293"/>
                    <a:pt x="562" y="329"/>
                    <a:pt x="565" y="366"/>
                  </a:cubicBezTo>
                  <a:lnTo>
                    <a:pt x="433" y="366"/>
                  </a:lnTo>
                  <a:close/>
                  <a:moveTo>
                    <a:pt x="433" y="518"/>
                  </a:moveTo>
                  <a:lnTo>
                    <a:pt x="433" y="433"/>
                  </a:lnTo>
                  <a:lnTo>
                    <a:pt x="565" y="433"/>
                  </a:lnTo>
                  <a:cubicBezTo>
                    <a:pt x="562" y="470"/>
                    <a:pt x="555" y="506"/>
                    <a:pt x="543" y="540"/>
                  </a:cubicBezTo>
                  <a:cubicBezTo>
                    <a:pt x="508" y="528"/>
                    <a:pt x="471" y="520"/>
                    <a:pt x="433" y="518"/>
                  </a:cubicBezTo>
                  <a:moveTo>
                    <a:pt x="433" y="584"/>
                  </a:moveTo>
                  <a:cubicBezTo>
                    <a:pt x="462" y="587"/>
                    <a:pt x="490" y="593"/>
                    <a:pt x="516" y="601"/>
                  </a:cubicBezTo>
                  <a:cubicBezTo>
                    <a:pt x="495" y="641"/>
                    <a:pt x="466" y="676"/>
                    <a:pt x="433" y="703"/>
                  </a:cubicBezTo>
                  <a:lnTo>
                    <a:pt x="433" y="584"/>
                  </a:lnTo>
                  <a:close/>
                  <a:moveTo>
                    <a:pt x="366" y="584"/>
                  </a:moveTo>
                  <a:lnTo>
                    <a:pt x="366" y="703"/>
                  </a:lnTo>
                  <a:cubicBezTo>
                    <a:pt x="333" y="676"/>
                    <a:pt x="305" y="641"/>
                    <a:pt x="283" y="601"/>
                  </a:cubicBezTo>
                  <a:cubicBezTo>
                    <a:pt x="310" y="593"/>
                    <a:pt x="338" y="587"/>
                    <a:pt x="366" y="584"/>
                  </a:cubicBezTo>
                  <a:moveTo>
                    <a:pt x="366" y="433"/>
                  </a:moveTo>
                  <a:lnTo>
                    <a:pt x="366" y="518"/>
                  </a:lnTo>
                  <a:cubicBezTo>
                    <a:pt x="328" y="520"/>
                    <a:pt x="291" y="528"/>
                    <a:pt x="256" y="540"/>
                  </a:cubicBezTo>
                  <a:cubicBezTo>
                    <a:pt x="245" y="506"/>
                    <a:pt x="237" y="470"/>
                    <a:pt x="234" y="433"/>
                  </a:cubicBezTo>
                  <a:lnTo>
                    <a:pt x="366" y="433"/>
                  </a:lnTo>
                  <a:close/>
                  <a:moveTo>
                    <a:pt x="366" y="282"/>
                  </a:moveTo>
                  <a:lnTo>
                    <a:pt x="366" y="366"/>
                  </a:lnTo>
                  <a:lnTo>
                    <a:pt x="234" y="366"/>
                  </a:lnTo>
                  <a:cubicBezTo>
                    <a:pt x="237" y="329"/>
                    <a:pt x="245" y="293"/>
                    <a:pt x="256" y="260"/>
                  </a:cubicBezTo>
                  <a:cubicBezTo>
                    <a:pt x="291" y="271"/>
                    <a:pt x="328" y="279"/>
                    <a:pt x="366" y="282"/>
                  </a:cubicBezTo>
                  <a:moveTo>
                    <a:pt x="366" y="215"/>
                  </a:moveTo>
                  <a:cubicBezTo>
                    <a:pt x="338" y="212"/>
                    <a:pt x="310" y="206"/>
                    <a:pt x="283" y="198"/>
                  </a:cubicBezTo>
                  <a:cubicBezTo>
                    <a:pt x="305" y="158"/>
                    <a:pt x="333" y="123"/>
                    <a:pt x="366" y="96"/>
                  </a:cubicBezTo>
                  <a:lnTo>
                    <a:pt x="366" y="215"/>
                  </a:lnTo>
                  <a:close/>
                  <a:moveTo>
                    <a:pt x="136" y="196"/>
                  </a:moveTo>
                  <a:cubicBezTo>
                    <a:pt x="155" y="210"/>
                    <a:pt x="174" y="223"/>
                    <a:pt x="195" y="233"/>
                  </a:cubicBezTo>
                  <a:cubicBezTo>
                    <a:pt x="180" y="275"/>
                    <a:pt x="171" y="320"/>
                    <a:pt x="167" y="366"/>
                  </a:cubicBezTo>
                  <a:lnTo>
                    <a:pt x="68" y="366"/>
                  </a:lnTo>
                  <a:cubicBezTo>
                    <a:pt x="74" y="303"/>
                    <a:pt x="99" y="244"/>
                    <a:pt x="136" y="196"/>
                  </a:cubicBezTo>
                  <a:moveTo>
                    <a:pt x="68" y="433"/>
                  </a:moveTo>
                  <a:lnTo>
                    <a:pt x="167" y="433"/>
                  </a:lnTo>
                  <a:cubicBezTo>
                    <a:pt x="171" y="479"/>
                    <a:pt x="180" y="524"/>
                    <a:pt x="195" y="566"/>
                  </a:cubicBezTo>
                  <a:cubicBezTo>
                    <a:pt x="174" y="577"/>
                    <a:pt x="155" y="589"/>
                    <a:pt x="136" y="603"/>
                  </a:cubicBezTo>
                  <a:cubicBezTo>
                    <a:pt x="99" y="555"/>
                    <a:pt x="74" y="497"/>
                    <a:pt x="68" y="433"/>
                  </a:cubicBezTo>
                  <a:moveTo>
                    <a:pt x="663" y="603"/>
                  </a:moveTo>
                  <a:cubicBezTo>
                    <a:pt x="645" y="589"/>
                    <a:pt x="625" y="577"/>
                    <a:pt x="604" y="566"/>
                  </a:cubicBezTo>
                  <a:cubicBezTo>
                    <a:pt x="619" y="524"/>
                    <a:pt x="629" y="479"/>
                    <a:pt x="632" y="433"/>
                  </a:cubicBezTo>
                  <a:lnTo>
                    <a:pt x="731" y="433"/>
                  </a:lnTo>
                  <a:cubicBezTo>
                    <a:pt x="725" y="497"/>
                    <a:pt x="700" y="555"/>
                    <a:pt x="663" y="603"/>
                  </a:cubicBezTo>
                  <a:moveTo>
                    <a:pt x="400" y="0"/>
                  </a:moveTo>
                  <a:cubicBezTo>
                    <a:pt x="179" y="0"/>
                    <a:pt x="0" y="179"/>
                    <a:pt x="0" y="400"/>
                  </a:cubicBezTo>
                  <a:cubicBezTo>
                    <a:pt x="0" y="620"/>
                    <a:pt x="179" y="800"/>
                    <a:pt x="400" y="800"/>
                  </a:cubicBezTo>
                  <a:cubicBezTo>
                    <a:pt x="620" y="800"/>
                    <a:pt x="800" y="620"/>
                    <a:pt x="800" y="400"/>
                  </a:cubicBezTo>
                  <a:cubicBezTo>
                    <a:pt x="800" y="179"/>
                    <a:pt x="620" y="0"/>
                    <a:pt x="40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342900">
                <a:defRPr/>
              </a:pPr>
              <a:endParaRPr lang="en-US" sz="1350">
                <a:solidFill>
                  <a:srgbClr val="282828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4B27744-8DD0-D641-BA7A-3126C941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5449" y="2186362"/>
              <a:ext cx="161396" cy="171103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4F9A438-C776-8648-94A8-0C2C5AA68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6497" y="2185910"/>
              <a:ext cx="161396" cy="171103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E3EE565-58DB-9E4A-A9F7-CCF8F5E33598}"/>
              </a:ext>
            </a:extLst>
          </p:cNvPr>
          <p:cNvGrpSpPr/>
          <p:nvPr/>
        </p:nvGrpSpPr>
        <p:grpSpPr>
          <a:xfrm>
            <a:off x="5029253" y="4427827"/>
            <a:ext cx="141781" cy="96256"/>
            <a:chOff x="900782" y="3431287"/>
            <a:chExt cx="141781" cy="9625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717B485-F835-1149-AEBE-BAEA95D724D4}"/>
                </a:ext>
              </a:extLst>
            </p:cNvPr>
            <p:cNvSpPr/>
            <p:nvPr/>
          </p:nvSpPr>
          <p:spPr>
            <a:xfrm>
              <a:off x="900782" y="3431287"/>
              <a:ext cx="94169" cy="9625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DD483957-9AB9-2C40-92E6-1218D8636E11}"/>
                </a:ext>
              </a:extLst>
            </p:cNvPr>
            <p:cNvSpPr/>
            <p:nvPr/>
          </p:nvSpPr>
          <p:spPr>
            <a:xfrm>
              <a:off x="942465" y="3431287"/>
              <a:ext cx="100098" cy="9625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E4416CD-81BA-3F48-99AA-7B2CB5B7F993}"/>
              </a:ext>
            </a:extLst>
          </p:cNvPr>
          <p:cNvGrpSpPr/>
          <p:nvPr/>
        </p:nvGrpSpPr>
        <p:grpSpPr>
          <a:xfrm>
            <a:off x="5703128" y="4452003"/>
            <a:ext cx="182141" cy="68590"/>
            <a:chOff x="900782" y="3460029"/>
            <a:chExt cx="182141" cy="6859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5F4CF60-0D8D-2E4A-AF25-7D6391AEAC64}"/>
                </a:ext>
              </a:extLst>
            </p:cNvPr>
            <p:cNvSpPr/>
            <p:nvPr/>
          </p:nvSpPr>
          <p:spPr>
            <a:xfrm>
              <a:off x="900782" y="3460029"/>
              <a:ext cx="67513" cy="6751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940FC4E2-5ACE-B04F-ADB0-85E45B8907ED}"/>
                </a:ext>
              </a:extLst>
            </p:cNvPr>
            <p:cNvSpPr/>
            <p:nvPr/>
          </p:nvSpPr>
          <p:spPr>
            <a:xfrm>
              <a:off x="942465" y="3460029"/>
              <a:ext cx="67513" cy="6751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A882AC0-9D20-884E-83FD-629C4F110811}"/>
                </a:ext>
              </a:extLst>
            </p:cNvPr>
            <p:cNvSpPr/>
            <p:nvPr/>
          </p:nvSpPr>
          <p:spPr>
            <a:xfrm>
              <a:off x="984148" y="3460029"/>
              <a:ext cx="67513" cy="675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66921401-0C80-7248-A200-CBEDCF4A1B01}"/>
                </a:ext>
              </a:extLst>
            </p:cNvPr>
            <p:cNvSpPr/>
            <p:nvPr/>
          </p:nvSpPr>
          <p:spPr>
            <a:xfrm>
              <a:off x="1015410" y="3461106"/>
              <a:ext cx="67513" cy="675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E710B45-FC42-7E45-AE38-E8252BF28FAD}"/>
              </a:ext>
            </a:extLst>
          </p:cNvPr>
          <p:cNvGrpSpPr/>
          <p:nvPr/>
        </p:nvGrpSpPr>
        <p:grpSpPr>
          <a:xfrm>
            <a:off x="6050099" y="4450953"/>
            <a:ext cx="182141" cy="68590"/>
            <a:chOff x="900782" y="3460029"/>
            <a:chExt cx="182141" cy="68590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F209C4FE-9675-DF49-8884-40050C2A5A3F}"/>
                </a:ext>
              </a:extLst>
            </p:cNvPr>
            <p:cNvSpPr/>
            <p:nvPr/>
          </p:nvSpPr>
          <p:spPr>
            <a:xfrm>
              <a:off x="900782" y="3460029"/>
              <a:ext cx="67513" cy="6751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C6C76FE-8C39-F74A-A1FC-3753F1FAF1AB}"/>
                </a:ext>
              </a:extLst>
            </p:cNvPr>
            <p:cNvSpPr/>
            <p:nvPr/>
          </p:nvSpPr>
          <p:spPr>
            <a:xfrm>
              <a:off x="942465" y="3460029"/>
              <a:ext cx="67513" cy="6751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2FA77A59-ADAE-A74C-A379-38E6F1520ACA}"/>
                </a:ext>
              </a:extLst>
            </p:cNvPr>
            <p:cNvSpPr/>
            <p:nvPr/>
          </p:nvSpPr>
          <p:spPr>
            <a:xfrm>
              <a:off x="984148" y="3460029"/>
              <a:ext cx="67513" cy="675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714D4AC3-A386-8E4B-9558-A483EE053F25}"/>
                </a:ext>
              </a:extLst>
            </p:cNvPr>
            <p:cNvSpPr/>
            <p:nvPr/>
          </p:nvSpPr>
          <p:spPr>
            <a:xfrm>
              <a:off x="1015410" y="3461106"/>
              <a:ext cx="67513" cy="675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E61A8C8-FC1D-824A-80A5-E2AEAF695C91}"/>
              </a:ext>
            </a:extLst>
          </p:cNvPr>
          <p:cNvGrpSpPr/>
          <p:nvPr/>
        </p:nvGrpSpPr>
        <p:grpSpPr>
          <a:xfrm>
            <a:off x="6460164" y="4449118"/>
            <a:ext cx="182141" cy="68590"/>
            <a:chOff x="900782" y="3460029"/>
            <a:chExt cx="182141" cy="68590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BB1EE04-3CC9-0741-B876-2F09607B5EAD}"/>
                </a:ext>
              </a:extLst>
            </p:cNvPr>
            <p:cNvSpPr/>
            <p:nvPr/>
          </p:nvSpPr>
          <p:spPr>
            <a:xfrm>
              <a:off x="900782" y="3460029"/>
              <a:ext cx="67513" cy="6751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64D011C-5D98-FC47-BFD0-C974C0E12E95}"/>
                </a:ext>
              </a:extLst>
            </p:cNvPr>
            <p:cNvSpPr/>
            <p:nvPr/>
          </p:nvSpPr>
          <p:spPr>
            <a:xfrm>
              <a:off x="942465" y="3460029"/>
              <a:ext cx="67513" cy="6751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3153A0A9-F338-6C41-832C-608B298CC437}"/>
                </a:ext>
              </a:extLst>
            </p:cNvPr>
            <p:cNvSpPr/>
            <p:nvPr/>
          </p:nvSpPr>
          <p:spPr>
            <a:xfrm>
              <a:off x="984148" y="3460029"/>
              <a:ext cx="67513" cy="675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454FA05-9E4E-8642-9EEF-BD7CF8711820}"/>
                </a:ext>
              </a:extLst>
            </p:cNvPr>
            <p:cNvSpPr/>
            <p:nvPr/>
          </p:nvSpPr>
          <p:spPr>
            <a:xfrm>
              <a:off x="1015410" y="3461106"/>
              <a:ext cx="67513" cy="675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296FFF3F-7036-5040-90D3-121D078AE96F}"/>
              </a:ext>
            </a:extLst>
          </p:cNvPr>
          <p:cNvGrpSpPr/>
          <p:nvPr/>
        </p:nvGrpSpPr>
        <p:grpSpPr>
          <a:xfrm>
            <a:off x="6808399" y="4447717"/>
            <a:ext cx="182141" cy="68590"/>
            <a:chOff x="900782" y="3460029"/>
            <a:chExt cx="182141" cy="68590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C7DBC59F-EB7D-C743-B810-B062253D9010}"/>
                </a:ext>
              </a:extLst>
            </p:cNvPr>
            <p:cNvSpPr/>
            <p:nvPr/>
          </p:nvSpPr>
          <p:spPr>
            <a:xfrm>
              <a:off x="900782" y="3460029"/>
              <a:ext cx="67513" cy="6751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D71FA38D-DB25-0846-9CBC-18D514801568}"/>
                </a:ext>
              </a:extLst>
            </p:cNvPr>
            <p:cNvSpPr/>
            <p:nvPr/>
          </p:nvSpPr>
          <p:spPr>
            <a:xfrm>
              <a:off x="942465" y="3460029"/>
              <a:ext cx="67513" cy="6751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644F5497-5405-544A-91DA-F7A03235B88E}"/>
                </a:ext>
              </a:extLst>
            </p:cNvPr>
            <p:cNvSpPr/>
            <p:nvPr/>
          </p:nvSpPr>
          <p:spPr>
            <a:xfrm>
              <a:off x="984148" y="3460029"/>
              <a:ext cx="67513" cy="67513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D1BE5AF4-0640-A540-B96F-510AA4814511}"/>
                </a:ext>
              </a:extLst>
            </p:cNvPr>
            <p:cNvSpPr/>
            <p:nvPr/>
          </p:nvSpPr>
          <p:spPr>
            <a:xfrm>
              <a:off x="1015410" y="3461106"/>
              <a:ext cx="67513" cy="6751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42910B0-9A42-8042-A824-8A07AC1D0225}"/>
              </a:ext>
            </a:extLst>
          </p:cNvPr>
          <p:cNvGrpSpPr/>
          <p:nvPr/>
        </p:nvGrpSpPr>
        <p:grpSpPr>
          <a:xfrm>
            <a:off x="7167627" y="4427827"/>
            <a:ext cx="155614" cy="95923"/>
            <a:chOff x="954251" y="3435208"/>
            <a:chExt cx="155614" cy="95923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E9F329BD-37E4-274E-A2E7-8D8CA41E52CE}"/>
                </a:ext>
              </a:extLst>
            </p:cNvPr>
            <p:cNvSpPr/>
            <p:nvPr/>
          </p:nvSpPr>
          <p:spPr>
            <a:xfrm>
              <a:off x="954251" y="3435208"/>
              <a:ext cx="107300" cy="8611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37A5F774-9F50-EA45-AC56-90E05F895371}"/>
                </a:ext>
              </a:extLst>
            </p:cNvPr>
            <p:cNvSpPr/>
            <p:nvPr/>
          </p:nvSpPr>
          <p:spPr>
            <a:xfrm>
              <a:off x="1015781" y="3435208"/>
              <a:ext cx="94084" cy="9592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4A96D46B-55FD-8947-B14E-705D3E9C8098}"/>
              </a:ext>
            </a:extLst>
          </p:cNvPr>
          <p:cNvSpPr/>
          <p:nvPr/>
        </p:nvSpPr>
        <p:spPr>
          <a:xfrm>
            <a:off x="4905640" y="4317600"/>
            <a:ext cx="747914" cy="285745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94979FD7-71FA-D04D-9356-4700AE0E6EA6}"/>
              </a:ext>
            </a:extLst>
          </p:cNvPr>
          <p:cNvSpPr/>
          <p:nvPr/>
        </p:nvSpPr>
        <p:spPr>
          <a:xfrm>
            <a:off x="4977867" y="3869128"/>
            <a:ext cx="603460" cy="289923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FFA49B3-F817-5841-99BB-A5FDF25E25ED}"/>
              </a:ext>
            </a:extLst>
          </p:cNvPr>
          <p:cNvSpPr/>
          <p:nvPr/>
        </p:nvSpPr>
        <p:spPr>
          <a:xfrm>
            <a:off x="7038844" y="2542186"/>
            <a:ext cx="790347" cy="489773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A59CA91B-B3B1-F64E-B53A-02EFCBF7C2F6}"/>
              </a:ext>
            </a:extLst>
          </p:cNvPr>
          <p:cNvSpPr txBox="1"/>
          <p:nvPr/>
        </p:nvSpPr>
        <p:spPr>
          <a:xfrm>
            <a:off x="1286600" y="3579531"/>
            <a:ext cx="2257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Aggregation</a:t>
            </a:r>
          </a:p>
          <a:p>
            <a:r>
              <a:rPr lang="en-US" sz="1600">
                <a:solidFill>
                  <a:schemeClr val="accent6"/>
                </a:solidFill>
                <a:latin typeface="+mn-lt"/>
              </a:rPr>
              <a:t>Business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L2 Services – P2P, P2MP (VPWS/VPLS/EVPN)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Higher MAC Table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MPLS services label /SRTE/SRv6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Bridge domain/ BVI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L2 Sub-interface</a:t>
            </a:r>
          </a:p>
          <a:p>
            <a:endParaRPr lang="en-US" sz="1600">
              <a:latin typeface="+mn-lt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20458B6-4EBE-A54E-B43E-E37D88E61395}"/>
              </a:ext>
            </a:extLst>
          </p:cNvPr>
          <p:cNvSpPr txBox="1"/>
          <p:nvPr/>
        </p:nvSpPr>
        <p:spPr>
          <a:xfrm>
            <a:off x="9141451" y="3797719"/>
            <a:ext cx="2257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Aggregation</a:t>
            </a:r>
          </a:p>
          <a:p>
            <a:r>
              <a:rPr lang="en-US" sz="1600">
                <a:solidFill>
                  <a:schemeClr val="accent2"/>
                </a:solidFill>
                <a:latin typeface="+mn-lt"/>
              </a:rPr>
              <a:t>Mobile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L3 Services – VRF, L3VPN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BGP 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L3 Sub-interface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ARP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SRTE/SRv6 PIDs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>
              <a:latin typeface="CiscoSans Thin" panose="020B0203020201020303" pitchFamily="34" charset="0"/>
            </a:endParaRPr>
          </a:p>
          <a:p>
            <a:endParaRPr lang="en-US" sz="1600">
              <a:latin typeface="+mn-lt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82079977-AFFD-FA43-B74D-90A60EAE0AC9}"/>
              </a:ext>
            </a:extLst>
          </p:cNvPr>
          <p:cNvSpPr/>
          <p:nvPr/>
        </p:nvSpPr>
        <p:spPr>
          <a:xfrm>
            <a:off x="7042717" y="4303319"/>
            <a:ext cx="747914" cy="279469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6CF93A94-81AC-0548-86CE-C7E14C561279}"/>
              </a:ext>
            </a:extLst>
          </p:cNvPr>
          <p:cNvSpPr/>
          <p:nvPr/>
        </p:nvSpPr>
        <p:spPr>
          <a:xfrm>
            <a:off x="7079585" y="3890031"/>
            <a:ext cx="649882" cy="269041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25178A5E-1560-C548-9F65-D71647D9B2D4}"/>
              </a:ext>
            </a:extLst>
          </p:cNvPr>
          <p:cNvSpPr/>
          <p:nvPr/>
        </p:nvSpPr>
        <p:spPr>
          <a:xfrm>
            <a:off x="5384244" y="4429216"/>
            <a:ext cx="94169" cy="962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7830BD56-8DFE-7543-BE0A-0535B46A2C32}"/>
              </a:ext>
            </a:extLst>
          </p:cNvPr>
          <p:cNvSpPr/>
          <p:nvPr/>
        </p:nvSpPr>
        <p:spPr>
          <a:xfrm>
            <a:off x="5425927" y="4429216"/>
            <a:ext cx="100098" cy="9625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5EAE8035-2E15-E94B-9C6E-026BDC4BF0F8}"/>
              </a:ext>
            </a:extLst>
          </p:cNvPr>
          <p:cNvSpPr/>
          <p:nvPr/>
        </p:nvSpPr>
        <p:spPr>
          <a:xfrm>
            <a:off x="7512831" y="4424962"/>
            <a:ext cx="107300" cy="8611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7762D3B5-67F8-DA46-AC34-6E843DE80415}"/>
              </a:ext>
            </a:extLst>
          </p:cNvPr>
          <p:cNvSpPr/>
          <p:nvPr/>
        </p:nvSpPr>
        <p:spPr>
          <a:xfrm>
            <a:off x="7574361" y="4424962"/>
            <a:ext cx="94084" cy="9592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20F19990-EA6A-F542-9C6A-16DD76A64806}"/>
              </a:ext>
            </a:extLst>
          </p:cNvPr>
          <p:cNvSpPr/>
          <p:nvPr/>
        </p:nvSpPr>
        <p:spPr>
          <a:xfrm>
            <a:off x="6178825" y="3000624"/>
            <a:ext cx="390078" cy="388387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21D0119-8123-A84A-AF7C-78F460BA4B59}"/>
              </a:ext>
            </a:extLst>
          </p:cNvPr>
          <p:cNvSpPr txBox="1"/>
          <p:nvPr/>
        </p:nvSpPr>
        <p:spPr>
          <a:xfrm>
            <a:off x="2673002" y="1873966"/>
            <a:ext cx="2257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Core &amp; Peering</a:t>
            </a:r>
          </a:p>
          <a:p>
            <a:r>
              <a:rPr lang="en-US" sz="1600">
                <a:solidFill>
                  <a:schemeClr val="accent2"/>
                </a:solidFill>
                <a:latin typeface="+mn-lt"/>
              </a:rPr>
              <a:t>LSR &amp; Internet scale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IPv4/ IPv6 L3 Route Table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CiscoSans Thin" panose="020B0203020201020303" pitchFamily="34" charset="0"/>
              </a:rPr>
              <a:t>Multicast route</a:t>
            </a:r>
          </a:p>
          <a:p>
            <a:endParaRPr lang="en-US" sz="16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7662448"/>
      </p:ext>
    </p:extLst>
  </p:cSld>
  <p:clrMapOvr>
    <a:masterClrMapping/>
  </p:clrMapOvr>
</p:sld>
</file>

<file path=ppt/theme/theme1.xml><?xml version="1.0" encoding="utf-8"?>
<a:theme xmlns:a="http://schemas.openxmlformats.org/drawingml/2006/main" name="Cisco Corporate Default Theme 2021">
  <a:themeElements>
    <a:clrScheme name="Custom 112">
      <a:dk1>
        <a:srgbClr val="282828"/>
      </a:dk1>
      <a:lt1>
        <a:srgbClr val="0D274D"/>
      </a:lt1>
      <a:dk2>
        <a:srgbClr val="1E4471"/>
      </a:dk2>
      <a:lt2>
        <a:srgbClr val="FFFFFF"/>
      </a:lt2>
      <a:accent1>
        <a:srgbClr val="00BCEB"/>
      </a:accent1>
      <a:accent2>
        <a:srgbClr val="74BF4B"/>
      </a:accent2>
      <a:accent3>
        <a:srgbClr val="1E4471"/>
      </a:accent3>
      <a:accent4>
        <a:srgbClr val="9E9EA2"/>
      </a:accent4>
      <a:accent5>
        <a:srgbClr val="FBAB2C"/>
      </a:accent5>
      <a:accent6>
        <a:srgbClr val="E3241B"/>
      </a:accent6>
      <a:hlink>
        <a:srgbClr val="00BCEB"/>
      </a:hlink>
      <a:folHlink>
        <a:srgbClr val="1E4471"/>
      </a:folHlink>
    </a:clrScheme>
    <a:fontScheme name="CiscoSans True Type">
      <a:majorFont>
        <a:latin typeface="CiscoSansTT ExtraLight"/>
        <a:ea typeface=""/>
        <a:cs typeface=""/>
      </a:majorFont>
      <a:minorFont>
        <a:latin typeface="CiscoSansTT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isco Corporate Default Theme 2021" id="{9227BC2C-20E2-C446-94DC-6959C74A7844}" vid="{EB5B3F29-CDFC-FA41-8E41-0929A5CA1F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639149E7B08C49B6D7C29937AC5944" ma:contentTypeVersion="13" ma:contentTypeDescription="Create a new document." ma:contentTypeScope="" ma:versionID="6b28f3b8e356ca5004470894007a1307">
  <xsd:schema xmlns:xsd="http://www.w3.org/2001/XMLSchema" xmlns:xs="http://www.w3.org/2001/XMLSchema" xmlns:p="http://schemas.microsoft.com/office/2006/metadata/properties" xmlns:ns2="78df2515-89dd-415b-b230-a89f1156bd84" xmlns:ns3="7d473c84-738d-473c-bd12-462c616fa5d8" targetNamespace="http://schemas.microsoft.com/office/2006/metadata/properties" ma:root="true" ma:fieldsID="053e62d5d7d9a56cd0df9f4d839eea2c" ns2:_="" ns3:_="">
    <xsd:import namespace="78df2515-89dd-415b-b230-a89f1156bd84"/>
    <xsd:import namespace="7d473c84-738d-473c-bd12-462c616fa5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ength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f2515-89dd-415b-b230-a89f1156bd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ength" ma:index="19" nillable="true" ma:displayName="Length" ma:internalName="Length">
      <xsd:simpleType>
        <xsd:restriction base="dms:Text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473c84-738d-473c-bd12-462c616fa5d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ength xmlns="78df2515-89dd-415b-b230-a89f1156bd84" xsi:nil="true"/>
  </documentManagement>
</p:properties>
</file>

<file path=customXml/itemProps1.xml><?xml version="1.0" encoding="utf-8"?>
<ds:datastoreItem xmlns:ds="http://schemas.openxmlformats.org/officeDocument/2006/customXml" ds:itemID="{3435D119-37C4-4A18-B5BC-600BB0C34AE3}"/>
</file>

<file path=customXml/itemProps2.xml><?xml version="1.0" encoding="utf-8"?>
<ds:datastoreItem xmlns:ds="http://schemas.openxmlformats.org/officeDocument/2006/customXml" ds:itemID="{3127FB39-1682-449F-A642-A5247F2051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B2A533-3A61-4553-BF50-08ABEDCAFA41}">
  <ds:schemaRefs>
    <ds:schemaRef ds:uri="12fe3af0-13f8-489e-a2c4-b93171c87869"/>
    <ds:schemaRef ds:uri="60c79bde-c13e-4990-850f-914821d3c2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Cisco_2020</Template>
  <TotalTime>0</TotalTime>
  <Words>5206</Words>
  <Application>Microsoft Macintosh PowerPoint</Application>
  <PresentationFormat>Widescreen</PresentationFormat>
  <Paragraphs>1243</Paragraphs>
  <Slides>58</Slides>
  <Notes>15</Notes>
  <HiddenSlides>3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Arial</vt:lpstr>
      <vt:lpstr>Calibri</vt:lpstr>
      <vt:lpstr>CiscoSans</vt:lpstr>
      <vt:lpstr>CiscoSans ExtraLight</vt:lpstr>
      <vt:lpstr>CiscoSans Thin</vt:lpstr>
      <vt:lpstr>CiscoSansTT</vt:lpstr>
      <vt:lpstr>CiscoSansTT ExtraLight</vt:lpstr>
      <vt:lpstr>CiscoSansTT Light</vt:lpstr>
      <vt:lpstr>Consolas</vt:lpstr>
      <vt:lpstr>Courier New,monospace</vt:lpstr>
      <vt:lpstr>Wingdings</vt:lpstr>
      <vt:lpstr>Cisco Corporate Default Theme 2021</vt:lpstr>
      <vt:lpstr>Cisco NCS5500/5700</vt:lpstr>
      <vt:lpstr>Cisco Disclaimer</vt:lpstr>
      <vt:lpstr>NCS 5500/NCS5700  Innovation</vt:lpstr>
      <vt:lpstr>NCS 5500/5700 Portfolio</vt:lpstr>
      <vt:lpstr>NCS 5500/5700 Positioning &amp; Portfolio of Services</vt:lpstr>
      <vt:lpstr>NCS 5500/5700 SW Plan in CY22/CY23</vt:lpstr>
      <vt:lpstr>MDB Scale  -  XR Release Strategy</vt:lpstr>
      <vt:lpstr>Deployment with NCS 5500/ NCS 5700</vt:lpstr>
      <vt:lpstr>Services scale requirements</vt:lpstr>
      <vt:lpstr>PowerPoint Presentation</vt:lpstr>
      <vt:lpstr>NCS 5500 Enhancements  Quick review</vt:lpstr>
      <vt:lpstr>ASIC Resource enhancement in J/J+</vt:lpstr>
      <vt:lpstr>ASIC Database resource to Feature/Application mapping</vt:lpstr>
      <vt:lpstr>Enhancements in NCS5500 – J/J+ based platforms</vt:lpstr>
      <vt:lpstr>NCS 5700 Enhancements </vt:lpstr>
      <vt:lpstr>Transition from NCS5500 (J/J+) to NCS5700 (J2)</vt:lpstr>
      <vt:lpstr>What's new with J2/J2C/Q2A/Q2C/J2C+</vt:lpstr>
      <vt:lpstr>MDB in J2/ J2C/Q2C/Q2A/J2C+..</vt:lpstr>
      <vt:lpstr>MDB: Shared between Cores,  Shared between Ingress &amp; Egress paths</vt:lpstr>
      <vt:lpstr>MDB Profile resource carving</vt:lpstr>
      <vt:lpstr>MDB Profiles </vt:lpstr>
      <vt:lpstr>Some resources are not modified between MDB Profiles</vt:lpstr>
      <vt:lpstr>Platforms with MDB Profile Support</vt:lpstr>
      <vt:lpstr>MDB scale vs MD scale vs 1D scale </vt:lpstr>
      <vt:lpstr>MDB profiles Scale comparison  Compare between all 4 Profiles on NCS5700</vt:lpstr>
      <vt:lpstr>Compare NCS5500 (J/J+) to NCS5700 (J2) with MDB </vt:lpstr>
      <vt:lpstr>How to configure MDB NCS5500 Modular platform</vt:lpstr>
      <vt:lpstr>MDB Profiles : Cisco vs Other Vendors</vt:lpstr>
      <vt:lpstr>MDB Profile Configuration/ Verification</vt:lpstr>
      <vt:lpstr>Deployment with J2 MDB</vt:lpstr>
      <vt:lpstr>How MDB Profile works in Modular  NCS5500 + NC57 Line card</vt:lpstr>
      <vt:lpstr>How MDB Profile works in Fixed  NCS5700, NCS540 (N540-24Q8L2DD-SYS)​​​​</vt:lpstr>
      <vt:lpstr>Understanding Resource carving</vt:lpstr>
      <vt:lpstr>NCS5700 - 3 Level FEC Hierarchy</vt:lpstr>
      <vt:lpstr>NCS5700 Encapsulation in EEDB</vt:lpstr>
      <vt:lpstr>EEDB phase Map</vt:lpstr>
      <vt:lpstr>NCS5700 Deployments  Use case #1 Peering L3 Services</vt:lpstr>
      <vt:lpstr>Peering Network Requirements L3 Internet Edge</vt:lpstr>
      <vt:lpstr>Peering - Network Requirement Summary</vt:lpstr>
      <vt:lpstr>Route Scale</vt:lpstr>
      <vt:lpstr>Security – ACL, BGP-Flowspec</vt:lpstr>
      <vt:lpstr>Route scale – Transport IPv4/v6/ BGP LU Resources </vt:lpstr>
      <vt:lpstr>Egress Encapsulation stored - EEDB</vt:lpstr>
      <vt:lpstr>NCS5700 Deployments  Use case #2 Business L2 Services</vt:lpstr>
      <vt:lpstr>Business L2 Services</vt:lpstr>
      <vt:lpstr>Business L2 Services Network Requirement Summary</vt:lpstr>
      <vt:lpstr>L2 Services Scale – 500K MAC</vt:lpstr>
      <vt:lpstr>L2 Services Scale - Interfaces</vt:lpstr>
      <vt:lpstr>L2 Services Scale - EVPN</vt:lpstr>
      <vt:lpstr>L3 URPF Route Scale - eTCAM</vt:lpstr>
      <vt:lpstr>Sales Resources</vt:lpstr>
      <vt:lpstr>Sales Resources on Sharepoint</vt:lpstr>
      <vt:lpstr>Boilerplate on SharePoint</vt:lpstr>
      <vt:lpstr>1D Scale sheet on Sharepoint</vt:lpstr>
      <vt:lpstr>PowerPoint Presentation</vt:lpstr>
      <vt:lpstr>Competitive - Crowdsourcing activity</vt:lpstr>
      <vt:lpstr>NCS-57C3 default MDB Profile is  L3Max </vt:lpstr>
      <vt:lpstr>Forwarding Paths programmed - FEC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MDB Profiles</dc:title>
  <dc:creator>Microsoft Office User</dc:creator>
  <cp:lastModifiedBy>Microsoft Office User</cp:lastModifiedBy>
  <cp:revision>1</cp:revision>
  <dcterms:created xsi:type="dcterms:W3CDTF">2022-01-06T04:23:27Z</dcterms:created>
  <dcterms:modified xsi:type="dcterms:W3CDTF">2022-02-09T14:54:29Z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0x01010047639149E7B08C49B6D7C29937AC5944</vt:lpwstr>
  </property>
</Properties>
</file>