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1979422162" r:id="rId6"/>
    <p:sldId id="1991016092" r:id="rId7"/>
    <p:sldId id="1991016094" r:id="rId8"/>
    <p:sldId id="1991016082" r:id="rId9"/>
    <p:sldId id="1991016087" r:id="rId10"/>
    <p:sldId id="1991016097" r:id="rId11"/>
    <p:sldId id="1991016096" r:id="rId12"/>
    <p:sldId id="348" r:id="rId13"/>
    <p:sldId id="1991016100" r:id="rId14"/>
    <p:sldId id="2142533332" r:id="rId15"/>
    <p:sldId id="2142533331" r:id="rId16"/>
    <p:sldId id="1991016101" r:id="rId1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5B0489C-51DD-4B4A-A28C-6DEFB9DBDFB4}">
          <p14:sldIdLst>
            <p14:sldId id="256"/>
            <p14:sldId id="1979422162"/>
            <p14:sldId id="1991016092"/>
            <p14:sldId id="1991016094"/>
            <p14:sldId id="1991016082"/>
            <p14:sldId id="1991016087"/>
            <p14:sldId id="1991016097"/>
            <p14:sldId id="1991016096"/>
            <p14:sldId id="348"/>
            <p14:sldId id="1991016100"/>
            <p14:sldId id="2142533332"/>
            <p14:sldId id="2142533331"/>
            <p14:sldId id="1991016101"/>
          </p14:sldIdLst>
        </p14:section>
        <p14:section name="Demo" id="{8B6E5927-A10C-B34B-BCE4-FF21B6CA85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EC752-8BBE-CA46-9FD4-535EC23182EF}" v="1" dt="2022-01-19T17:34:43.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0"/>
    <p:restoredTop sz="92245"/>
  </p:normalViewPr>
  <p:slideViewPr>
    <p:cSldViewPr snapToGrid="0" snapToObjects="1">
      <p:cViewPr varScale="1">
        <p:scale>
          <a:sx n="113" d="100"/>
          <a:sy n="113" d="100"/>
        </p:scale>
        <p:origin x="1384" y="184"/>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shaya Kumar Sankaran (sakskuma)" userId="7d8986bd-1d85-4091-85c2-4d302586f088" providerId="ADAL" clId="{F8AEC752-8BBE-CA46-9FD4-535EC23182EF}"/>
    <pc:docChg chg="addSld modSld">
      <pc:chgData name="Akshaya Kumar Sankaran (sakskuma)" userId="7d8986bd-1d85-4091-85c2-4d302586f088" providerId="ADAL" clId="{F8AEC752-8BBE-CA46-9FD4-535EC23182EF}" dt="2022-01-19T17:34:43.641" v="0"/>
      <pc:docMkLst>
        <pc:docMk/>
      </pc:docMkLst>
      <pc:sldChg chg="add">
        <pc:chgData name="Akshaya Kumar Sankaran (sakskuma)" userId="7d8986bd-1d85-4091-85c2-4d302586f088" providerId="ADAL" clId="{F8AEC752-8BBE-CA46-9FD4-535EC23182EF}" dt="2022-01-19T17:34:43.641" v="0"/>
        <pc:sldMkLst>
          <pc:docMk/>
          <pc:sldMk cId="282304234" sldId="19794221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Unicast Route Scale (in M)</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Sheet1!$A$2:$A$3</c:f>
              <c:strCache>
                <c:ptCount val="2"/>
                <c:pt idx="0">
                  <c:v>IPv4 </c:v>
                </c:pt>
                <c:pt idx="1">
                  <c:v>IPv6 </c:v>
                </c:pt>
              </c:strCache>
            </c:strRef>
          </c:cat>
          <c:val>
            <c:numRef>
              <c:f>Sheet1!$B$2:$B$3</c:f>
              <c:numCache>
                <c:formatCode>General</c:formatCode>
                <c:ptCount val="2"/>
                <c:pt idx="0">
                  <c:v>2.4500000000000002</c:v>
                </c:pt>
                <c:pt idx="1">
                  <c:v>1.72</c:v>
                </c:pt>
              </c:numCache>
            </c:numRef>
          </c:val>
          <c:extLst>
            <c:ext xmlns:c16="http://schemas.microsoft.com/office/drawing/2014/chart" uri="{C3380CC4-5D6E-409C-BE32-E72D297353CC}">
              <c16:uniqueId val="{00000000-7EF4-D543-9B46-F55ADF571EE5}"/>
            </c:ext>
          </c:extLst>
        </c:ser>
        <c:ser>
          <c:idx val="1"/>
          <c:order val="1"/>
          <c:tx>
            <c:strRef>
              <c:f>Sheet1!$C$1</c:f>
              <c:strCache>
                <c:ptCount val="1"/>
                <c:pt idx="0">
                  <c:v>L3MAX SE</c:v>
                </c:pt>
              </c:strCache>
            </c:strRef>
          </c:tx>
          <c:spPr>
            <a:solidFill>
              <a:schemeClr val="accent2"/>
            </a:solidFill>
            <a:ln>
              <a:noFill/>
            </a:ln>
            <a:effectLst/>
            <a:sp3d/>
          </c:spPr>
          <c:invertIfNegative val="0"/>
          <c:cat>
            <c:strRef>
              <c:f>Sheet1!$A$2:$A$3</c:f>
              <c:strCache>
                <c:ptCount val="2"/>
                <c:pt idx="0">
                  <c:v>IPv4 </c:v>
                </c:pt>
                <c:pt idx="1">
                  <c:v>IPv6 </c:v>
                </c:pt>
              </c:strCache>
            </c:strRef>
          </c:cat>
          <c:val>
            <c:numRef>
              <c:f>Sheet1!$C$2:$C$3</c:f>
              <c:numCache>
                <c:formatCode>General</c:formatCode>
                <c:ptCount val="2"/>
                <c:pt idx="0">
                  <c:v>5</c:v>
                </c:pt>
                <c:pt idx="1">
                  <c:v>3</c:v>
                </c:pt>
              </c:numCache>
            </c:numRef>
          </c:val>
          <c:extLst>
            <c:ext xmlns:c16="http://schemas.microsoft.com/office/drawing/2014/chart" uri="{C3380CC4-5D6E-409C-BE32-E72D297353CC}">
              <c16:uniqueId val="{00000001-7EF4-D543-9B46-F55ADF571EE5}"/>
            </c:ext>
          </c:extLst>
        </c:ser>
        <c:ser>
          <c:idx val="2"/>
          <c:order val="2"/>
          <c:tx>
            <c:strRef>
              <c:f>Sheet1!$D$1</c:f>
              <c:strCache>
                <c:ptCount val="1"/>
                <c:pt idx="0">
                  <c:v>L2MAX</c:v>
                </c:pt>
              </c:strCache>
            </c:strRef>
          </c:tx>
          <c:spPr>
            <a:solidFill>
              <a:schemeClr val="accent3"/>
            </a:solidFill>
            <a:ln>
              <a:noFill/>
            </a:ln>
            <a:effectLst/>
            <a:sp3d/>
          </c:spPr>
          <c:invertIfNegative val="0"/>
          <c:cat>
            <c:strRef>
              <c:f>Sheet1!$A$2:$A$3</c:f>
              <c:strCache>
                <c:ptCount val="2"/>
                <c:pt idx="0">
                  <c:v>IPv4 </c:v>
                </c:pt>
                <c:pt idx="1">
                  <c:v>IPv6 </c:v>
                </c:pt>
              </c:strCache>
            </c:strRef>
          </c:cat>
          <c:val>
            <c:numRef>
              <c:f>Sheet1!$D$2:$D$3</c:f>
              <c:numCache>
                <c:formatCode>General</c:formatCode>
                <c:ptCount val="2"/>
                <c:pt idx="0">
                  <c:v>0.3</c:v>
                </c:pt>
                <c:pt idx="1">
                  <c:v>0</c:v>
                </c:pt>
              </c:numCache>
            </c:numRef>
          </c:val>
          <c:extLst>
            <c:ext xmlns:c16="http://schemas.microsoft.com/office/drawing/2014/chart" uri="{C3380CC4-5D6E-409C-BE32-E72D297353CC}">
              <c16:uniqueId val="{00000002-7EF4-D543-9B46-F55ADF571EE5}"/>
            </c:ext>
          </c:extLst>
        </c:ser>
        <c:ser>
          <c:idx val="3"/>
          <c:order val="3"/>
          <c:tx>
            <c:strRef>
              <c:f>Sheet1!$E$1</c:f>
              <c:strCache>
                <c:ptCount val="1"/>
                <c:pt idx="0">
                  <c:v>L2MAX-SE</c:v>
                </c:pt>
              </c:strCache>
            </c:strRef>
          </c:tx>
          <c:spPr>
            <a:solidFill>
              <a:schemeClr val="accent4"/>
            </a:solidFill>
            <a:ln>
              <a:noFill/>
            </a:ln>
            <a:effectLst/>
            <a:sp3d/>
          </c:spPr>
          <c:invertIfNegative val="0"/>
          <c:cat>
            <c:strRef>
              <c:f>Sheet1!$A$2:$A$3</c:f>
              <c:strCache>
                <c:ptCount val="2"/>
                <c:pt idx="0">
                  <c:v>IPv4 </c:v>
                </c:pt>
                <c:pt idx="1">
                  <c:v>IPv6 </c:v>
                </c:pt>
              </c:strCache>
            </c:strRef>
          </c:cat>
          <c:val>
            <c:numRef>
              <c:f>Sheet1!$E$2:$E$3</c:f>
              <c:numCache>
                <c:formatCode>General</c:formatCode>
                <c:ptCount val="2"/>
                <c:pt idx="0">
                  <c:v>1</c:v>
                </c:pt>
                <c:pt idx="1">
                  <c:v>0.5</c:v>
                </c:pt>
              </c:numCache>
            </c:numRef>
          </c:val>
          <c:extLst>
            <c:ext xmlns:c16="http://schemas.microsoft.com/office/drawing/2014/chart" uri="{C3380CC4-5D6E-409C-BE32-E72D297353CC}">
              <c16:uniqueId val="{00000003-7EF4-D543-9B46-F55ADF571EE5}"/>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layout>
        <c:manualLayout>
          <c:xMode val="edge"/>
          <c:yMode val="edge"/>
          <c:x val="0.73603010992641027"/>
          <c:y val="0.32959896952716816"/>
          <c:w val="0.24274610193935844"/>
          <c:h val="0.439792534403752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Multicast Route Scale (in K)</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Sheet1!$A$2:$A$3</c:f>
              <c:strCache>
                <c:ptCount val="2"/>
                <c:pt idx="0">
                  <c:v>IPv4 </c:v>
                </c:pt>
                <c:pt idx="1">
                  <c:v>IPv6 </c:v>
                </c:pt>
              </c:strCache>
            </c:strRef>
          </c:cat>
          <c:val>
            <c:numRef>
              <c:f>Sheet1!$B$2:$B$3</c:f>
              <c:numCache>
                <c:formatCode>General</c:formatCode>
                <c:ptCount val="2"/>
                <c:pt idx="0">
                  <c:v>100</c:v>
                </c:pt>
                <c:pt idx="1">
                  <c:v>40</c:v>
                </c:pt>
              </c:numCache>
            </c:numRef>
          </c:val>
          <c:extLst>
            <c:ext xmlns:c16="http://schemas.microsoft.com/office/drawing/2014/chart" uri="{C3380CC4-5D6E-409C-BE32-E72D297353CC}">
              <c16:uniqueId val="{00000000-CA7A-6349-8CEC-18A72A55ABEC}"/>
            </c:ext>
          </c:extLst>
        </c:ser>
        <c:ser>
          <c:idx val="1"/>
          <c:order val="1"/>
          <c:tx>
            <c:strRef>
              <c:f>Sheet1!$C$1</c:f>
              <c:strCache>
                <c:ptCount val="1"/>
                <c:pt idx="0">
                  <c:v>L3MAX SE</c:v>
                </c:pt>
              </c:strCache>
            </c:strRef>
          </c:tx>
          <c:spPr>
            <a:solidFill>
              <a:schemeClr val="accent2"/>
            </a:solidFill>
            <a:ln>
              <a:noFill/>
            </a:ln>
            <a:effectLst/>
            <a:sp3d/>
          </c:spPr>
          <c:invertIfNegative val="0"/>
          <c:cat>
            <c:strRef>
              <c:f>Sheet1!$A$2:$A$3</c:f>
              <c:strCache>
                <c:ptCount val="2"/>
                <c:pt idx="0">
                  <c:v>IPv4 </c:v>
                </c:pt>
                <c:pt idx="1">
                  <c:v>IPv6 </c:v>
                </c:pt>
              </c:strCache>
            </c:strRef>
          </c:cat>
          <c:val>
            <c:numRef>
              <c:f>Sheet1!$C$2:$C$3</c:f>
              <c:numCache>
                <c:formatCode>General</c:formatCode>
                <c:ptCount val="2"/>
                <c:pt idx="0">
                  <c:v>100</c:v>
                </c:pt>
                <c:pt idx="1">
                  <c:v>60</c:v>
                </c:pt>
              </c:numCache>
            </c:numRef>
          </c:val>
          <c:extLst>
            <c:ext xmlns:c16="http://schemas.microsoft.com/office/drawing/2014/chart" uri="{C3380CC4-5D6E-409C-BE32-E72D297353CC}">
              <c16:uniqueId val="{00000001-CA7A-6349-8CEC-18A72A55ABEC}"/>
            </c:ext>
          </c:extLst>
        </c:ser>
        <c:ser>
          <c:idx val="2"/>
          <c:order val="2"/>
          <c:tx>
            <c:strRef>
              <c:f>Sheet1!$D$1</c:f>
              <c:strCache>
                <c:ptCount val="1"/>
                <c:pt idx="0">
                  <c:v>L2MAX</c:v>
                </c:pt>
              </c:strCache>
            </c:strRef>
          </c:tx>
          <c:spPr>
            <a:solidFill>
              <a:schemeClr val="accent3"/>
            </a:solidFill>
            <a:ln>
              <a:noFill/>
            </a:ln>
            <a:effectLst/>
            <a:sp3d/>
          </c:spPr>
          <c:invertIfNegative val="0"/>
          <c:cat>
            <c:strRef>
              <c:f>Sheet1!$A$2:$A$3</c:f>
              <c:strCache>
                <c:ptCount val="2"/>
                <c:pt idx="0">
                  <c:v>IPv4 </c:v>
                </c:pt>
                <c:pt idx="1">
                  <c:v>IPv6 </c:v>
                </c:pt>
              </c:strCache>
            </c:strRef>
          </c:cat>
          <c:val>
            <c:numRef>
              <c:f>Sheet1!$D$2:$D$3</c:f>
              <c:numCache>
                <c:formatCode>General</c:formatCode>
                <c:ptCount val="2"/>
                <c:pt idx="0">
                  <c:v>40</c:v>
                </c:pt>
                <c:pt idx="1">
                  <c:v>20</c:v>
                </c:pt>
              </c:numCache>
            </c:numRef>
          </c:val>
          <c:extLst>
            <c:ext xmlns:c16="http://schemas.microsoft.com/office/drawing/2014/chart" uri="{C3380CC4-5D6E-409C-BE32-E72D297353CC}">
              <c16:uniqueId val="{00000002-CA7A-6349-8CEC-18A72A55ABEC}"/>
            </c:ext>
          </c:extLst>
        </c:ser>
        <c:ser>
          <c:idx val="3"/>
          <c:order val="3"/>
          <c:tx>
            <c:strRef>
              <c:f>Sheet1!$E$1</c:f>
              <c:strCache>
                <c:ptCount val="1"/>
                <c:pt idx="0">
                  <c:v>L2MAX-SE</c:v>
                </c:pt>
              </c:strCache>
            </c:strRef>
          </c:tx>
          <c:spPr>
            <a:solidFill>
              <a:schemeClr val="accent4"/>
            </a:solidFill>
            <a:ln>
              <a:noFill/>
            </a:ln>
            <a:effectLst/>
            <a:sp3d/>
          </c:spPr>
          <c:invertIfNegative val="0"/>
          <c:cat>
            <c:strRef>
              <c:f>Sheet1!$A$2:$A$3</c:f>
              <c:strCache>
                <c:ptCount val="2"/>
                <c:pt idx="0">
                  <c:v>IPv4 </c:v>
                </c:pt>
                <c:pt idx="1">
                  <c:v>IPv6 </c:v>
                </c:pt>
              </c:strCache>
            </c:strRef>
          </c:cat>
          <c:val>
            <c:numRef>
              <c:f>Sheet1!$E$2:$E$3</c:f>
              <c:numCache>
                <c:formatCode>General</c:formatCode>
                <c:ptCount val="2"/>
                <c:pt idx="0">
                  <c:v>50</c:v>
                </c:pt>
                <c:pt idx="1">
                  <c:v>30</c:v>
                </c:pt>
              </c:numCache>
            </c:numRef>
          </c:val>
          <c:extLst>
            <c:ext xmlns:c16="http://schemas.microsoft.com/office/drawing/2014/chart" uri="{C3380CC4-5D6E-409C-BE32-E72D297353CC}">
              <c16:uniqueId val="{00000003-CA7A-6349-8CEC-18A72A55ABEC}"/>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interface Scale</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Sheet1!$A$2:$A$3</c:f>
              <c:strCache>
                <c:ptCount val="2"/>
                <c:pt idx="0">
                  <c:v>L3</c:v>
                </c:pt>
                <c:pt idx="1">
                  <c:v>L2</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5389-7846-A955-CFFCB2D630C9}"/>
            </c:ext>
          </c:extLst>
        </c:ser>
        <c:ser>
          <c:idx val="1"/>
          <c:order val="1"/>
          <c:tx>
            <c:strRef>
              <c:f>Sheet1!$C$1</c:f>
              <c:strCache>
                <c:ptCount val="1"/>
                <c:pt idx="0">
                  <c:v>L3MAX SE</c:v>
                </c:pt>
              </c:strCache>
            </c:strRef>
          </c:tx>
          <c:spPr>
            <a:solidFill>
              <a:schemeClr val="accent2"/>
            </a:solidFill>
            <a:ln>
              <a:noFill/>
            </a:ln>
            <a:effectLst/>
            <a:sp3d/>
          </c:spPr>
          <c:invertIfNegative val="0"/>
          <c:cat>
            <c:strRef>
              <c:f>Sheet1!$A$2:$A$3</c:f>
              <c:strCache>
                <c:ptCount val="2"/>
                <c:pt idx="0">
                  <c:v>L3</c:v>
                </c:pt>
                <c:pt idx="1">
                  <c:v>L2</c:v>
                </c:pt>
              </c:strCache>
            </c:strRef>
          </c:cat>
          <c:val>
            <c:numRef>
              <c:f>Sheet1!$C$2:$C$3</c:f>
              <c:numCache>
                <c:formatCode>General</c:formatCode>
                <c:ptCount val="2"/>
                <c:pt idx="0">
                  <c:v>8</c:v>
                </c:pt>
                <c:pt idx="1">
                  <c:v>12</c:v>
                </c:pt>
              </c:numCache>
            </c:numRef>
          </c:val>
          <c:extLst>
            <c:ext xmlns:c16="http://schemas.microsoft.com/office/drawing/2014/chart" uri="{C3380CC4-5D6E-409C-BE32-E72D297353CC}">
              <c16:uniqueId val="{00000001-5389-7846-A955-CFFCB2D630C9}"/>
            </c:ext>
          </c:extLst>
        </c:ser>
        <c:ser>
          <c:idx val="2"/>
          <c:order val="2"/>
          <c:tx>
            <c:strRef>
              <c:f>Sheet1!$D$1</c:f>
              <c:strCache>
                <c:ptCount val="1"/>
                <c:pt idx="0">
                  <c:v>L2MAX</c:v>
                </c:pt>
              </c:strCache>
            </c:strRef>
          </c:tx>
          <c:spPr>
            <a:solidFill>
              <a:schemeClr val="accent3"/>
            </a:solidFill>
            <a:ln>
              <a:noFill/>
            </a:ln>
            <a:effectLst/>
            <a:sp3d/>
          </c:spPr>
          <c:invertIfNegative val="0"/>
          <c:cat>
            <c:strRef>
              <c:f>Sheet1!$A$2:$A$3</c:f>
              <c:strCache>
                <c:ptCount val="2"/>
                <c:pt idx="0">
                  <c:v>L3</c:v>
                </c:pt>
                <c:pt idx="1">
                  <c:v>L2</c:v>
                </c:pt>
              </c:strCache>
            </c:strRef>
          </c:cat>
          <c:val>
            <c:numRef>
              <c:f>Sheet1!$D$2:$D$3</c:f>
              <c:numCache>
                <c:formatCode>General</c:formatCode>
                <c:ptCount val="2"/>
                <c:pt idx="0">
                  <c:v>1.5</c:v>
                </c:pt>
                <c:pt idx="1">
                  <c:v>16</c:v>
                </c:pt>
              </c:numCache>
            </c:numRef>
          </c:val>
          <c:extLst>
            <c:ext xmlns:c16="http://schemas.microsoft.com/office/drawing/2014/chart" uri="{C3380CC4-5D6E-409C-BE32-E72D297353CC}">
              <c16:uniqueId val="{00000002-5389-7846-A955-CFFCB2D630C9}"/>
            </c:ext>
          </c:extLst>
        </c:ser>
        <c:ser>
          <c:idx val="3"/>
          <c:order val="3"/>
          <c:tx>
            <c:strRef>
              <c:f>Sheet1!$E$1</c:f>
              <c:strCache>
                <c:ptCount val="1"/>
                <c:pt idx="0">
                  <c:v>L2MAX-SE</c:v>
                </c:pt>
              </c:strCache>
            </c:strRef>
          </c:tx>
          <c:spPr>
            <a:solidFill>
              <a:schemeClr val="accent4"/>
            </a:solidFill>
            <a:ln>
              <a:noFill/>
            </a:ln>
            <a:effectLst/>
            <a:sp3d/>
          </c:spPr>
          <c:invertIfNegative val="0"/>
          <c:cat>
            <c:strRef>
              <c:f>Sheet1!$A$2:$A$3</c:f>
              <c:strCache>
                <c:ptCount val="2"/>
                <c:pt idx="0">
                  <c:v>L3</c:v>
                </c:pt>
                <c:pt idx="1">
                  <c:v>L2</c:v>
                </c:pt>
              </c:strCache>
            </c:strRef>
          </c:cat>
          <c:val>
            <c:numRef>
              <c:f>Sheet1!$E$2:$E$3</c:f>
              <c:numCache>
                <c:formatCode>General</c:formatCode>
                <c:ptCount val="2"/>
                <c:pt idx="0">
                  <c:v>4</c:v>
                </c:pt>
                <c:pt idx="1">
                  <c:v>16</c:v>
                </c:pt>
              </c:numCache>
            </c:numRef>
          </c:val>
          <c:extLst>
            <c:ext xmlns:c16="http://schemas.microsoft.com/office/drawing/2014/chart" uri="{C3380CC4-5D6E-409C-BE32-E72D297353CC}">
              <c16:uniqueId val="{00000003-5389-7846-A955-CFFCB2D630C9}"/>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BVI/ BD Scale</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Sheet1!$A$2:$A$3</c:f>
              <c:strCache>
                <c:ptCount val="2"/>
                <c:pt idx="0">
                  <c:v>Bridge Domain</c:v>
                </c:pt>
                <c:pt idx="1">
                  <c:v>BVI</c:v>
                </c:pt>
              </c:strCache>
            </c:strRef>
          </c:cat>
          <c:val>
            <c:numRef>
              <c:f>Sheet1!$B$2:$B$3</c:f>
              <c:numCache>
                <c:formatCode>General</c:formatCode>
                <c:ptCount val="2"/>
                <c:pt idx="0">
                  <c:v>4</c:v>
                </c:pt>
                <c:pt idx="1">
                  <c:v>2.8</c:v>
                </c:pt>
              </c:numCache>
            </c:numRef>
          </c:val>
          <c:extLst>
            <c:ext xmlns:c16="http://schemas.microsoft.com/office/drawing/2014/chart" uri="{C3380CC4-5D6E-409C-BE32-E72D297353CC}">
              <c16:uniqueId val="{00000000-DDA5-604F-AF0B-89CF9BF3704F}"/>
            </c:ext>
          </c:extLst>
        </c:ser>
        <c:ser>
          <c:idx val="1"/>
          <c:order val="1"/>
          <c:tx>
            <c:strRef>
              <c:f>Sheet1!$C$1</c:f>
              <c:strCache>
                <c:ptCount val="1"/>
                <c:pt idx="0">
                  <c:v>L3MAX SE</c:v>
                </c:pt>
              </c:strCache>
            </c:strRef>
          </c:tx>
          <c:spPr>
            <a:solidFill>
              <a:schemeClr val="accent2"/>
            </a:solidFill>
            <a:ln>
              <a:noFill/>
            </a:ln>
            <a:effectLst/>
            <a:sp3d/>
          </c:spPr>
          <c:invertIfNegative val="0"/>
          <c:cat>
            <c:strRef>
              <c:f>Sheet1!$A$2:$A$3</c:f>
              <c:strCache>
                <c:ptCount val="2"/>
                <c:pt idx="0">
                  <c:v>Bridge Domain</c:v>
                </c:pt>
                <c:pt idx="1">
                  <c:v>BVI</c:v>
                </c:pt>
              </c:strCache>
            </c:strRef>
          </c:cat>
          <c:val>
            <c:numRef>
              <c:f>Sheet1!$C$2:$C$3</c:f>
              <c:numCache>
                <c:formatCode>General</c:formatCode>
                <c:ptCount val="2"/>
                <c:pt idx="0">
                  <c:v>8</c:v>
                </c:pt>
                <c:pt idx="1">
                  <c:v>8</c:v>
                </c:pt>
              </c:numCache>
            </c:numRef>
          </c:val>
          <c:extLst>
            <c:ext xmlns:c16="http://schemas.microsoft.com/office/drawing/2014/chart" uri="{C3380CC4-5D6E-409C-BE32-E72D297353CC}">
              <c16:uniqueId val="{00000001-DDA5-604F-AF0B-89CF9BF3704F}"/>
            </c:ext>
          </c:extLst>
        </c:ser>
        <c:ser>
          <c:idx val="2"/>
          <c:order val="2"/>
          <c:tx>
            <c:strRef>
              <c:f>Sheet1!$D$1</c:f>
              <c:strCache>
                <c:ptCount val="1"/>
                <c:pt idx="0">
                  <c:v>L2MAX</c:v>
                </c:pt>
              </c:strCache>
            </c:strRef>
          </c:tx>
          <c:spPr>
            <a:solidFill>
              <a:schemeClr val="accent3"/>
            </a:solidFill>
            <a:ln>
              <a:noFill/>
            </a:ln>
            <a:effectLst/>
            <a:sp3d/>
          </c:spPr>
          <c:invertIfNegative val="0"/>
          <c:cat>
            <c:strRef>
              <c:f>Sheet1!$A$2:$A$3</c:f>
              <c:strCache>
                <c:ptCount val="2"/>
                <c:pt idx="0">
                  <c:v>Bridge Domain</c:v>
                </c:pt>
                <c:pt idx="1">
                  <c:v>BVI</c:v>
                </c:pt>
              </c:strCache>
            </c:strRef>
          </c:cat>
          <c:val>
            <c:numRef>
              <c:f>Sheet1!$D$2:$D$3</c:f>
              <c:numCache>
                <c:formatCode>General</c:formatCode>
                <c:ptCount val="2"/>
                <c:pt idx="0">
                  <c:v>10</c:v>
                </c:pt>
                <c:pt idx="1">
                  <c:v>4</c:v>
                </c:pt>
              </c:numCache>
            </c:numRef>
          </c:val>
          <c:extLst>
            <c:ext xmlns:c16="http://schemas.microsoft.com/office/drawing/2014/chart" uri="{C3380CC4-5D6E-409C-BE32-E72D297353CC}">
              <c16:uniqueId val="{00000002-DDA5-604F-AF0B-89CF9BF3704F}"/>
            </c:ext>
          </c:extLst>
        </c:ser>
        <c:ser>
          <c:idx val="3"/>
          <c:order val="3"/>
          <c:tx>
            <c:strRef>
              <c:f>Sheet1!$E$1</c:f>
              <c:strCache>
                <c:ptCount val="1"/>
                <c:pt idx="0">
                  <c:v>L2MAX-SE</c:v>
                </c:pt>
              </c:strCache>
            </c:strRef>
          </c:tx>
          <c:spPr>
            <a:solidFill>
              <a:schemeClr val="accent4"/>
            </a:solidFill>
            <a:ln>
              <a:noFill/>
            </a:ln>
            <a:effectLst/>
            <a:sp3d/>
          </c:spPr>
          <c:invertIfNegative val="0"/>
          <c:cat>
            <c:strRef>
              <c:f>Sheet1!$A$2:$A$3</c:f>
              <c:strCache>
                <c:ptCount val="2"/>
                <c:pt idx="0">
                  <c:v>Bridge Domain</c:v>
                </c:pt>
                <c:pt idx="1">
                  <c:v>BVI</c:v>
                </c:pt>
              </c:strCache>
            </c:strRef>
          </c:cat>
          <c:val>
            <c:numRef>
              <c:f>Sheet1!$E$2:$E$3</c:f>
              <c:numCache>
                <c:formatCode>General</c:formatCode>
                <c:ptCount val="2"/>
                <c:pt idx="0">
                  <c:v>12</c:v>
                </c:pt>
                <c:pt idx="1">
                  <c:v>10</c:v>
                </c:pt>
              </c:numCache>
            </c:numRef>
          </c:val>
          <c:extLst>
            <c:ext xmlns:c16="http://schemas.microsoft.com/office/drawing/2014/chart" uri="{C3380CC4-5D6E-409C-BE32-E72D297353CC}">
              <c16:uniqueId val="{00000003-DDA5-604F-AF0B-89CF9BF3704F}"/>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L3</a:t>
            </a:r>
            <a:r>
              <a:rPr lang="en-US" sz="1100" baseline="0" dirty="0"/>
              <a:t> &amp; L2 Services </a:t>
            </a:r>
            <a:r>
              <a:rPr lang="en-US" sz="1100" dirty="0"/>
              <a:t>Scale</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Sheet1!$A$2:$A$3</c:f>
              <c:strCache>
                <c:ptCount val="2"/>
                <c:pt idx="0">
                  <c:v>VRF</c:v>
                </c:pt>
                <c:pt idx="1">
                  <c:v>L2 PW</c:v>
                </c:pt>
              </c:strCache>
            </c:strRef>
          </c:cat>
          <c:val>
            <c:numRef>
              <c:f>Sheet1!$B$2:$B$3</c:f>
              <c:numCache>
                <c:formatCode>General</c:formatCode>
                <c:ptCount val="2"/>
                <c:pt idx="0">
                  <c:v>2</c:v>
                </c:pt>
                <c:pt idx="1">
                  <c:v>4</c:v>
                </c:pt>
              </c:numCache>
            </c:numRef>
          </c:val>
          <c:extLst>
            <c:ext xmlns:c16="http://schemas.microsoft.com/office/drawing/2014/chart" uri="{C3380CC4-5D6E-409C-BE32-E72D297353CC}">
              <c16:uniqueId val="{00000000-B81B-6646-946B-5244B5F4447D}"/>
            </c:ext>
          </c:extLst>
        </c:ser>
        <c:ser>
          <c:idx val="1"/>
          <c:order val="1"/>
          <c:tx>
            <c:strRef>
              <c:f>Sheet1!$C$1</c:f>
              <c:strCache>
                <c:ptCount val="1"/>
                <c:pt idx="0">
                  <c:v>L3MAX SE</c:v>
                </c:pt>
              </c:strCache>
            </c:strRef>
          </c:tx>
          <c:spPr>
            <a:solidFill>
              <a:schemeClr val="accent2"/>
            </a:solidFill>
            <a:ln>
              <a:noFill/>
            </a:ln>
            <a:effectLst/>
            <a:sp3d/>
          </c:spPr>
          <c:invertIfNegative val="0"/>
          <c:cat>
            <c:strRef>
              <c:f>Sheet1!$A$2:$A$3</c:f>
              <c:strCache>
                <c:ptCount val="2"/>
                <c:pt idx="0">
                  <c:v>VRF</c:v>
                </c:pt>
                <c:pt idx="1">
                  <c:v>L2 PW</c:v>
                </c:pt>
              </c:strCache>
            </c:strRef>
          </c:cat>
          <c:val>
            <c:numRef>
              <c:f>Sheet1!$C$2:$C$3</c:f>
              <c:numCache>
                <c:formatCode>General</c:formatCode>
                <c:ptCount val="2"/>
                <c:pt idx="0">
                  <c:v>8</c:v>
                </c:pt>
                <c:pt idx="1">
                  <c:v>8</c:v>
                </c:pt>
              </c:numCache>
            </c:numRef>
          </c:val>
          <c:extLst>
            <c:ext xmlns:c16="http://schemas.microsoft.com/office/drawing/2014/chart" uri="{C3380CC4-5D6E-409C-BE32-E72D297353CC}">
              <c16:uniqueId val="{00000001-B81B-6646-946B-5244B5F4447D}"/>
            </c:ext>
          </c:extLst>
        </c:ser>
        <c:ser>
          <c:idx val="2"/>
          <c:order val="2"/>
          <c:tx>
            <c:strRef>
              <c:f>Sheet1!$D$1</c:f>
              <c:strCache>
                <c:ptCount val="1"/>
                <c:pt idx="0">
                  <c:v>L2MAX</c:v>
                </c:pt>
              </c:strCache>
            </c:strRef>
          </c:tx>
          <c:spPr>
            <a:solidFill>
              <a:schemeClr val="accent3"/>
            </a:solidFill>
            <a:ln>
              <a:noFill/>
            </a:ln>
            <a:effectLst/>
            <a:sp3d/>
          </c:spPr>
          <c:invertIfNegative val="0"/>
          <c:cat>
            <c:strRef>
              <c:f>Sheet1!$A$2:$A$3</c:f>
              <c:strCache>
                <c:ptCount val="2"/>
                <c:pt idx="0">
                  <c:v>VRF</c:v>
                </c:pt>
                <c:pt idx="1">
                  <c:v>L2 PW</c:v>
                </c:pt>
              </c:strCache>
            </c:strRef>
          </c:cat>
          <c:val>
            <c:numRef>
              <c:f>Sheet1!$D$2:$D$3</c:f>
              <c:numCache>
                <c:formatCode>General</c:formatCode>
                <c:ptCount val="2"/>
                <c:pt idx="0">
                  <c:v>0.5</c:v>
                </c:pt>
                <c:pt idx="1">
                  <c:v>10</c:v>
                </c:pt>
              </c:numCache>
            </c:numRef>
          </c:val>
          <c:extLst>
            <c:ext xmlns:c16="http://schemas.microsoft.com/office/drawing/2014/chart" uri="{C3380CC4-5D6E-409C-BE32-E72D297353CC}">
              <c16:uniqueId val="{00000002-B81B-6646-946B-5244B5F4447D}"/>
            </c:ext>
          </c:extLst>
        </c:ser>
        <c:ser>
          <c:idx val="3"/>
          <c:order val="3"/>
          <c:tx>
            <c:strRef>
              <c:f>Sheet1!$E$1</c:f>
              <c:strCache>
                <c:ptCount val="1"/>
                <c:pt idx="0">
                  <c:v>L2MAX-SE</c:v>
                </c:pt>
              </c:strCache>
            </c:strRef>
          </c:tx>
          <c:spPr>
            <a:solidFill>
              <a:schemeClr val="accent4"/>
            </a:solidFill>
            <a:ln>
              <a:noFill/>
            </a:ln>
            <a:effectLst/>
            <a:sp3d/>
          </c:spPr>
          <c:invertIfNegative val="0"/>
          <c:cat>
            <c:strRef>
              <c:f>Sheet1!$A$2:$A$3</c:f>
              <c:strCache>
                <c:ptCount val="2"/>
                <c:pt idx="0">
                  <c:v>VRF</c:v>
                </c:pt>
                <c:pt idx="1">
                  <c:v>L2 PW</c:v>
                </c:pt>
              </c:strCache>
            </c:strRef>
          </c:cat>
          <c:val>
            <c:numRef>
              <c:f>Sheet1!$E$2:$E$3</c:f>
              <c:numCache>
                <c:formatCode>General</c:formatCode>
                <c:ptCount val="2"/>
                <c:pt idx="0">
                  <c:v>2</c:v>
                </c:pt>
                <c:pt idx="1">
                  <c:v>12</c:v>
                </c:pt>
              </c:numCache>
            </c:numRef>
          </c:val>
          <c:extLst>
            <c:ext xmlns:c16="http://schemas.microsoft.com/office/drawing/2014/chart" uri="{C3380CC4-5D6E-409C-BE32-E72D297353CC}">
              <c16:uniqueId val="{00000003-B81B-6646-946B-5244B5F4447D}"/>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L3</a:t>
            </a:r>
            <a:r>
              <a:rPr lang="en-US" sz="1100" baseline="0" dirty="0"/>
              <a:t> &amp; L2 Services </a:t>
            </a:r>
            <a:r>
              <a:rPr lang="en-US" sz="1100" dirty="0"/>
              <a:t>Scale</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L3MAX</c:v>
                </c:pt>
              </c:strCache>
            </c:strRef>
          </c:tx>
          <c:spPr>
            <a:solidFill>
              <a:schemeClr val="accent1"/>
            </a:solidFill>
            <a:ln>
              <a:noFill/>
            </a:ln>
            <a:effectLst/>
            <a:sp3d/>
          </c:spPr>
          <c:invertIfNegative val="0"/>
          <c:cat>
            <c:strRef>
              <c:f>Sheet1!$A$2</c:f>
              <c:strCache>
                <c:ptCount val="1"/>
                <c:pt idx="0">
                  <c:v>MAC</c:v>
                </c:pt>
              </c:strCache>
            </c:strRef>
          </c:cat>
          <c:val>
            <c:numRef>
              <c:f>Sheet1!$B$2</c:f>
              <c:numCache>
                <c:formatCode>General</c:formatCode>
                <c:ptCount val="1"/>
                <c:pt idx="0">
                  <c:v>300</c:v>
                </c:pt>
              </c:numCache>
            </c:numRef>
          </c:val>
          <c:extLst>
            <c:ext xmlns:c16="http://schemas.microsoft.com/office/drawing/2014/chart" uri="{C3380CC4-5D6E-409C-BE32-E72D297353CC}">
              <c16:uniqueId val="{00000000-EC47-C94F-80CC-66ACCD579D21}"/>
            </c:ext>
          </c:extLst>
        </c:ser>
        <c:ser>
          <c:idx val="1"/>
          <c:order val="1"/>
          <c:tx>
            <c:strRef>
              <c:f>Sheet1!$C$1</c:f>
              <c:strCache>
                <c:ptCount val="1"/>
                <c:pt idx="0">
                  <c:v>L3MAX SE</c:v>
                </c:pt>
              </c:strCache>
            </c:strRef>
          </c:tx>
          <c:spPr>
            <a:solidFill>
              <a:schemeClr val="accent2"/>
            </a:solidFill>
            <a:ln>
              <a:noFill/>
            </a:ln>
            <a:effectLst/>
            <a:sp3d/>
          </c:spPr>
          <c:invertIfNegative val="0"/>
          <c:cat>
            <c:strRef>
              <c:f>Sheet1!$A$2</c:f>
              <c:strCache>
                <c:ptCount val="1"/>
                <c:pt idx="0">
                  <c:v>MAC</c:v>
                </c:pt>
              </c:strCache>
            </c:strRef>
          </c:cat>
          <c:val>
            <c:numRef>
              <c:f>Sheet1!$C$2</c:f>
              <c:numCache>
                <c:formatCode>General</c:formatCode>
                <c:ptCount val="1"/>
                <c:pt idx="0">
                  <c:v>500</c:v>
                </c:pt>
              </c:numCache>
            </c:numRef>
          </c:val>
          <c:extLst>
            <c:ext xmlns:c16="http://schemas.microsoft.com/office/drawing/2014/chart" uri="{C3380CC4-5D6E-409C-BE32-E72D297353CC}">
              <c16:uniqueId val="{00000001-EC47-C94F-80CC-66ACCD579D21}"/>
            </c:ext>
          </c:extLst>
        </c:ser>
        <c:ser>
          <c:idx val="2"/>
          <c:order val="2"/>
          <c:tx>
            <c:strRef>
              <c:f>Sheet1!$D$1</c:f>
              <c:strCache>
                <c:ptCount val="1"/>
                <c:pt idx="0">
                  <c:v>L2MAX</c:v>
                </c:pt>
              </c:strCache>
            </c:strRef>
          </c:tx>
          <c:spPr>
            <a:solidFill>
              <a:schemeClr val="accent3"/>
            </a:solidFill>
            <a:ln>
              <a:noFill/>
            </a:ln>
            <a:effectLst/>
            <a:sp3d/>
          </c:spPr>
          <c:invertIfNegative val="0"/>
          <c:cat>
            <c:strRef>
              <c:f>Sheet1!$A$2</c:f>
              <c:strCache>
                <c:ptCount val="1"/>
                <c:pt idx="0">
                  <c:v>MAC</c:v>
                </c:pt>
              </c:strCache>
            </c:strRef>
          </c:cat>
          <c:val>
            <c:numRef>
              <c:f>Sheet1!$D$2</c:f>
              <c:numCache>
                <c:formatCode>General</c:formatCode>
                <c:ptCount val="1"/>
                <c:pt idx="0">
                  <c:v>600</c:v>
                </c:pt>
              </c:numCache>
            </c:numRef>
          </c:val>
          <c:extLst>
            <c:ext xmlns:c16="http://schemas.microsoft.com/office/drawing/2014/chart" uri="{C3380CC4-5D6E-409C-BE32-E72D297353CC}">
              <c16:uniqueId val="{00000002-EC47-C94F-80CC-66ACCD579D21}"/>
            </c:ext>
          </c:extLst>
        </c:ser>
        <c:ser>
          <c:idx val="3"/>
          <c:order val="3"/>
          <c:tx>
            <c:strRef>
              <c:f>Sheet1!$E$1</c:f>
              <c:strCache>
                <c:ptCount val="1"/>
                <c:pt idx="0">
                  <c:v>L2MAX-SE</c:v>
                </c:pt>
              </c:strCache>
            </c:strRef>
          </c:tx>
          <c:spPr>
            <a:solidFill>
              <a:schemeClr val="accent4"/>
            </a:solidFill>
            <a:ln>
              <a:noFill/>
            </a:ln>
            <a:effectLst/>
            <a:sp3d/>
          </c:spPr>
          <c:invertIfNegative val="0"/>
          <c:cat>
            <c:strRef>
              <c:f>Sheet1!$A$2</c:f>
              <c:strCache>
                <c:ptCount val="1"/>
                <c:pt idx="0">
                  <c:v>MAC</c:v>
                </c:pt>
              </c:strCache>
            </c:strRef>
          </c:cat>
          <c:val>
            <c:numRef>
              <c:f>Sheet1!$E$2</c:f>
              <c:numCache>
                <c:formatCode>General</c:formatCode>
                <c:ptCount val="1"/>
                <c:pt idx="0">
                  <c:v>650</c:v>
                </c:pt>
              </c:numCache>
            </c:numRef>
          </c:val>
          <c:extLst>
            <c:ext xmlns:c16="http://schemas.microsoft.com/office/drawing/2014/chart" uri="{C3380CC4-5D6E-409C-BE32-E72D297353CC}">
              <c16:uniqueId val="{00000003-EC47-C94F-80CC-66ACCD579D21}"/>
            </c:ext>
          </c:extLst>
        </c:ser>
        <c:dLbls>
          <c:showLegendKey val="0"/>
          <c:showVal val="0"/>
          <c:showCatName val="0"/>
          <c:showSerName val="0"/>
          <c:showPercent val="0"/>
          <c:showBubbleSize val="0"/>
        </c:dLbls>
        <c:gapWidth val="150"/>
        <c:shape val="box"/>
        <c:axId val="1917558511"/>
        <c:axId val="1917811647"/>
        <c:axId val="0"/>
      </c:bar3DChart>
      <c:catAx>
        <c:axId val="191755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17811647"/>
        <c:crosses val="autoZero"/>
        <c:auto val="1"/>
        <c:lblAlgn val="ctr"/>
        <c:lblOffset val="100"/>
        <c:noMultiLvlLbl val="0"/>
      </c:catAx>
      <c:valAx>
        <c:axId val="191781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5585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6F626-0D5F-9745-866D-D485675E5B3A}"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5D5BF-8953-6F47-9878-515D94609616}" type="slidenum">
              <a:rPr lang="en-US" smtClean="0"/>
              <a:t>‹#›</a:t>
            </a:fld>
            <a:endParaRPr lang="en-US"/>
          </a:p>
        </p:txBody>
      </p:sp>
    </p:spTree>
    <p:extLst>
      <p:ext uri="{BB962C8B-B14F-4D97-AF65-F5344CB8AC3E}">
        <p14:creationId xmlns:p14="http://schemas.microsoft.com/office/powerpoint/2010/main" val="84878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5D5BF-8953-6F47-9878-515D94609616}" type="slidenum">
              <a:rPr lang="en-US" smtClean="0"/>
              <a:t>1</a:t>
            </a:fld>
            <a:endParaRPr lang="en-US"/>
          </a:p>
        </p:txBody>
      </p:sp>
    </p:spTree>
    <p:extLst>
      <p:ext uri="{BB962C8B-B14F-4D97-AF65-F5344CB8AC3E}">
        <p14:creationId xmlns:p14="http://schemas.microsoft.com/office/powerpoint/2010/main" val="22935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5D5BF-8953-6F47-9878-515D94609616}" type="slidenum">
              <a:rPr lang="en-US" smtClean="0"/>
              <a:t>4</a:t>
            </a:fld>
            <a:endParaRPr lang="en-US"/>
          </a:p>
        </p:txBody>
      </p:sp>
    </p:spTree>
    <p:extLst>
      <p:ext uri="{BB962C8B-B14F-4D97-AF65-F5344CB8AC3E}">
        <p14:creationId xmlns:p14="http://schemas.microsoft.com/office/powerpoint/2010/main" val="161216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5D5BF-8953-6F47-9878-515D94609616}" type="slidenum">
              <a:rPr lang="en-US" smtClean="0"/>
              <a:t>8</a:t>
            </a:fld>
            <a:endParaRPr lang="en-US"/>
          </a:p>
        </p:txBody>
      </p:sp>
    </p:spTree>
    <p:extLst>
      <p:ext uri="{BB962C8B-B14F-4D97-AF65-F5344CB8AC3E}">
        <p14:creationId xmlns:p14="http://schemas.microsoft.com/office/powerpoint/2010/main" val="155611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BBEDD5-3619-0049-8391-BE40F9BC47A5}" type="slidenum">
              <a:rPr lang="en-US" smtClean="0"/>
              <a:t>9</a:t>
            </a:fld>
            <a:endParaRPr lang="en-US"/>
          </a:p>
        </p:txBody>
      </p:sp>
    </p:spTree>
    <p:extLst>
      <p:ext uri="{BB962C8B-B14F-4D97-AF65-F5344CB8AC3E}">
        <p14:creationId xmlns:p14="http://schemas.microsoft.com/office/powerpoint/2010/main" val="126640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6141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6628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74470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3925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96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GB"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GB"/>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414184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GB"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GB"/>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247334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GB"/>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63875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10789"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tx2"/>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tx2"/>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tx2"/>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tx2"/>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tx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tx2"/>
                </a:solidFill>
              </a:defRPr>
            </a:lvl1pPr>
          </a:lstStyle>
          <a:p>
            <a:pPr lvl="0"/>
            <a:r>
              <a:rPr lang="en-GB"/>
              <a:t>Click to edit Master title style</a:t>
            </a:r>
            <a:endParaRPr lang="en-GB" dirty="0"/>
          </a:p>
        </p:txBody>
      </p:sp>
      <p:sp>
        <p:nvSpPr>
          <p:cNvPr id="8" name="Rectangle 4"/>
          <p:cNvSpPr>
            <a:spLocks noChangeArrowheads="1"/>
          </p:cNvSpPr>
          <p:nvPr/>
        </p:nvSpPr>
        <p:spPr bwMode="ltGray">
          <a:xfrm>
            <a:off x="636905" y="6322204"/>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544707310"/>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4"/>
          <p:cNvSpPr>
            <a:spLocks noChangeArrowheads="1"/>
          </p:cNvSpPr>
          <p:nvPr/>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1464406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tx2"/>
                </a:solidFill>
                <a:latin typeface="+mn-lt"/>
                <a:ea typeface="ＭＳ Ｐゴシック" charset="0"/>
                <a:cs typeface="CiscoSans"/>
              </a:defRPr>
            </a:lvl1pPr>
            <a:lvl2pPr marL="304792" indent="-152396">
              <a:buClr>
                <a:schemeClr val="tx2"/>
              </a:buClr>
              <a:buSzPct val="60000"/>
              <a:defRPr sz="2667">
                <a:solidFill>
                  <a:schemeClr val="tx2"/>
                </a:solidFill>
              </a:defRPr>
            </a:lvl2pPr>
            <a:lvl3pPr marL="457189" indent="-152396">
              <a:buClr>
                <a:schemeClr val="tx2"/>
              </a:buClr>
              <a:buSzPct val="60000"/>
              <a:defRPr sz="2400">
                <a:solidFill>
                  <a:schemeClr val="tx2"/>
                </a:solidFill>
              </a:defRPr>
            </a:lvl3pPr>
            <a:lvl4pPr marL="609585" indent="-165096">
              <a:buClr>
                <a:schemeClr val="tx2"/>
              </a:buClr>
              <a:buSzPct val="60000"/>
              <a:defRPr sz="2133">
                <a:solidFill>
                  <a:schemeClr val="tx2"/>
                </a:solidFill>
              </a:defRPr>
            </a:lvl4pPr>
            <a:lvl5pPr marL="766214" indent="-156629">
              <a:buClr>
                <a:schemeClr val="tx2"/>
              </a:buClr>
              <a:buSzPct val="60000"/>
              <a:defRPr sz="2133">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4"/>
          <p:cNvSpPr>
            <a:spLocks noChangeArrowheads="1"/>
          </p:cNvSpPr>
          <p:nvPr/>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59784122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4045841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7774"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GB"/>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GB"/>
              <a:t>Click to edit Master text styles</a:t>
            </a:r>
          </a:p>
        </p:txBody>
      </p:sp>
      <p:sp>
        <p:nvSpPr>
          <p:cNvPr id="10" name="Rectangle 4"/>
          <p:cNvSpPr>
            <a:spLocks noChangeArrowheads="1"/>
          </p:cNvSpPr>
          <p:nvPr/>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07915951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07684"/>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GB"/>
              <a:t>Click icon to add picture</a:t>
            </a:r>
            <a:endParaRPr lang="en-US" dirty="0"/>
          </a:p>
        </p:txBody>
      </p:sp>
      <p:sp>
        <p:nvSpPr>
          <p:cNvPr id="8" name="Rectangle 4"/>
          <p:cNvSpPr>
            <a:spLocks noChangeArrowheads="1"/>
          </p:cNvSpPr>
          <p:nvPr/>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24462026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8" name="Rectangle 4"/>
          <p:cNvSpPr>
            <a:spLocks noChangeArrowheads="1"/>
          </p:cNvSpPr>
          <p:nvPr/>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77704985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GB"/>
              <a:t>Click icon to add picture</a:t>
            </a:r>
            <a:endParaRPr lang="en-US" dirty="0"/>
          </a:p>
        </p:txBody>
      </p:sp>
      <p:sp>
        <p:nvSpPr>
          <p:cNvPr id="8" name="Rectangle 4"/>
          <p:cNvSpPr>
            <a:spLocks noChangeArrowheads="1"/>
          </p:cNvSpPr>
          <p:nvPr/>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19878725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GB"/>
              <a:t>Click icon to add chart</a:t>
            </a:r>
            <a:endParaRPr lang="en-US"/>
          </a:p>
        </p:txBody>
      </p:sp>
      <p:sp>
        <p:nvSpPr>
          <p:cNvPr id="8" name="Rectangle 4"/>
          <p:cNvSpPr>
            <a:spLocks noChangeArrowheads="1"/>
          </p:cNvSpPr>
          <p:nvPr/>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lvl="0" defTabSz="814305" fontAlgn="auto">
              <a:spcBef>
                <a:spcPts val="0"/>
              </a:spcBef>
              <a:spcAft>
                <a:spcPts val="0"/>
              </a:spcAft>
            </a:pPr>
            <a:r>
              <a:rPr lang="en-US" sz="8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701937681"/>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GB"/>
              <a:t>Click icon to add table</a:t>
            </a:r>
            <a:endParaRPr lang="en-US"/>
          </a:p>
        </p:txBody>
      </p:sp>
      <p:sp>
        <p:nvSpPr>
          <p:cNvPr id="8" name="Rectangle 4"/>
          <p:cNvSpPr>
            <a:spLocks noChangeArrowheads="1"/>
          </p:cNvSpPr>
          <p:nvPr/>
        </p:nvSpPr>
        <p:spPr bwMode="ltGray">
          <a:xfrm>
            <a:off x="636905" y="6322204"/>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05340390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tx2"/>
              </a:solidFill>
            </a:endParaRPr>
          </a:p>
        </p:txBody>
      </p:sp>
    </p:spTree>
    <p:extLst>
      <p:ext uri="{BB962C8B-B14F-4D97-AF65-F5344CB8AC3E}">
        <p14:creationId xmlns:p14="http://schemas.microsoft.com/office/powerpoint/2010/main" val="91734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4AC1-02BC-9F43-AB67-34065F5B7E8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69FB89-91C1-634C-91F5-8CD1C70CB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BED9187-B3A1-D54C-8372-2EDD473597DA}"/>
              </a:ext>
            </a:extLst>
          </p:cNvPr>
          <p:cNvSpPr>
            <a:spLocks noGrp="1"/>
          </p:cNvSpPr>
          <p:nvPr>
            <p:ph type="dt" sz="half" idx="10"/>
          </p:nvPr>
        </p:nvSpPr>
        <p:spPr/>
        <p:txBody>
          <a:bodyPr/>
          <a:lstStyle/>
          <a:p>
            <a:fld id="{50ECFC63-94B7-B04F-9CEE-7D9E010BBDC5}" type="datetimeFigureOut">
              <a:rPr lang="en-US" smtClean="0"/>
              <a:t>1/19/22</a:t>
            </a:fld>
            <a:endParaRPr lang="en-US"/>
          </a:p>
        </p:txBody>
      </p:sp>
      <p:sp>
        <p:nvSpPr>
          <p:cNvPr id="5" name="Footer Placeholder 4">
            <a:extLst>
              <a:ext uri="{FF2B5EF4-FFF2-40B4-BE49-F238E27FC236}">
                <a16:creationId xmlns:a16="http://schemas.microsoft.com/office/drawing/2014/main" id="{3E2433C9-FCC2-E44E-A743-2283116B7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81A61-3953-D54F-911B-FFC0A31B1633}"/>
              </a:ext>
            </a:extLst>
          </p:cNvPr>
          <p:cNvSpPr>
            <a:spLocks noGrp="1"/>
          </p:cNvSpPr>
          <p:nvPr>
            <p:ph type="sldNum" sz="quarter" idx="12"/>
          </p:nvPr>
        </p:nvSpPr>
        <p:spPr/>
        <p:txBody>
          <a:bodyPr/>
          <a:lstStyle/>
          <a:p>
            <a:fld id="{A6F558A5-D49D-824F-9AFD-C375FEAFFC67}" type="slidenum">
              <a:rPr lang="en-US" smtClean="0"/>
              <a:t>‹#›</a:t>
            </a:fld>
            <a:endParaRPr lang="en-US"/>
          </a:p>
        </p:txBody>
      </p:sp>
    </p:spTree>
    <p:extLst>
      <p:ext uri="{BB962C8B-B14F-4D97-AF65-F5344CB8AC3E}">
        <p14:creationId xmlns:p14="http://schemas.microsoft.com/office/powerpoint/2010/main" val="369530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IN-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448687"/>
            <a:ext cx="11036459" cy="4224280"/>
          </a:xfrm>
          <a:prstGeom prst="rect">
            <a:avLst/>
          </a:prstGeom>
        </p:spPr>
        <p:txBody>
          <a:bodyPr lIns="91418" tIns="45709" rIns="91418" bIns="45709">
            <a:noAutofit/>
          </a:bodyPr>
          <a:lstStyle>
            <a:lvl1pPr marL="306887" indent="-234927">
              <a:lnSpc>
                <a:spcPts val="2133"/>
              </a:lnSpc>
              <a:spcBef>
                <a:spcPts val="1480"/>
              </a:spcBef>
              <a:buClr>
                <a:schemeClr val="tx1"/>
              </a:buClr>
              <a:buSzPct val="80000"/>
              <a:buFont typeface="Arial" panose="020B0604020202020204" pitchFamily="34" charset="0"/>
              <a:buChar char="•"/>
              <a:defRPr sz="2400" b="0" i="0">
                <a:solidFill>
                  <a:schemeClr val="bg1">
                    <a:lumMod val="50000"/>
                  </a:schemeClr>
                </a:solidFill>
                <a:latin typeface="CiscoSansTT" panose="020B0503020201020303" pitchFamily="34" charset="0"/>
                <a:cs typeface="CiscoSansTT" panose="020B0503020201020303" pitchFamily="34" charset="0"/>
              </a:defRPr>
            </a:lvl1pPr>
            <a:lvl2pPr marL="609539" indent="-150268">
              <a:lnSpc>
                <a:spcPts val="2133"/>
              </a:lnSpc>
              <a:spcBef>
                <a:spcPts val="600"/>
              </a:spcBef>
              <a:buClr>
                <a:schemeClr val="tx1"/>
              </a:buClr>
              <a:buSzPct val="80000"/>
              <a:buFontTx/>
              <a:buNone/>
              <a:defRPr sz="1867" b="0" i="0">
                <a:solidFill>
                  <a:schemeClr val="bg1">
                    <a:lumMod val="50000"/>
                  </a:schemeClr>
                </a:solidFill>
                <a:latin typeface="CiscoSansTT" panose="020B0503020201020303" pitchFamily="34" charset="0"/>
                <a:cs typeface="CiscoSansTT" panose="020B0503020201020303" pitchFamily="34" charset="0"/>
              </a:defRPr>
            </a:lvl2pPr>
            <a:lvl3pPr marL="304768" indent="76193">
              <a:buClr>
                <a:schemeClr val="tx1"/>
              </a:buClr>
              <a:buSzPct val="80000"/>
              <a:buFontTx/>
              <a:buNone/>
              <a:defRPr sz="1867" b="0" i="0">
                <a:solidFill>
                  <a:srgbClr val="FF0000"/>
                </a:solidFill>
                <a:latin typeface="+mn-lt"/>
                <a:cs typeface="CiscoSans ExtraLight"/>
              </a:defRPr>
            </a:lvl3pPr>
            <a:lvl4pPr marL="459271" indent="0">
              <a:lnSpc>
                <a:spcPts val="2133"/>
              </a:lnSpc>
              <a:buClr>
                <a:schemeClr val="tx1"/>
              </a:buClr>
              <a:buSzPct val="80000"/>
              <a:buFontTx/>
              <a:buNone/>
              <a:defRPr sz="1600" b="0" i="0">
                <a:solidFill>
                  <a:schemeClr val="bg1">
                    <a:lumMod val="50000"/>
                  </a:schemeClr>
                </a:solidFill>
                <a:latin typeface="+mn-lt"/>
                <a:cs typeface="CiscoSans ExtraLight"/>
              </a:defRPr>
            </a:lvl4pPr>
            <a:lvl5pPr marL="1066693" indent="-228578">
              <a:lnSpc>
                <a:spcPts val="2133"/>
              </a:lnSpc>
              <a:buClr>
                <a:schemeClr val="tx1"/>
              </a:buClr>
              <a:buSzPct val="80000"/>
              <a:buFont typeface="Arial" panose="020B0604020202020204" pitchFamily="34" charset="0"/>
              <a:buChar char="•"/>
              <a:tabLst>
                <a:tab pos="914309" algn="l"/>
              </a:tabLst>
              <a:defRPr sz="1600" b="0" i="0">
                <a:solidFill>
                  <a:schemeClr val="bg1">
                    <a:lumMod val="50000"/>
                  </a:schemeClr>
                </a:solidFill>
                <a:latin typeface="+mn-lt"/>
                <a:cs typeface="CiscoSans ExtraLight"/>
              </a:defRPr>
            </a:lvl5pPr>
            <a:lvl6pPr marL="923124" indent="0">
              <a:buFontTx/>
              <a:buNone/>
              <a:defRPr i="1"/>
            </a:lvl6pPr>
          </a:lstStyle>
          <a:p>
            <a:pPr lvl="0"/>
            <a:r>
              <a:rPr lang="en-GB"/>
              <a:t>First level</a:t>
            </a:r>
          </a:p>
          <a:p>
            <a:pPr lvl="1"/>
            <a:r>
              <a:rPr lang="en-GB"/>
              <a:t>Second level</a:t>
            </a:r>
          </a:p>
        </p:txBody>
      </p:sp>
      <p:sp>
        <p:nvSpPr>
          <p:cNvPr id="5" name="Title Placeholder 5">
            <a:extLst>
              <a:ext uri="{FF2B5EF4-FFF2-40B4-BE49-F238E27FC236}">
                <a16:creationId xmlns:a16="http://schemas.microsoft.com/office/drawing/2014/main" id="{3C9048FE-6F8B-D646-B53D-30EE8D796783}"/>
              </a:ext>
            </a:extLst>
          </p:cNvPr>
          <p:cNvSpPr>
            <a:spLocks noGrp="1"/>
          </p:cNvSpPr>
          <p:nvPr>
            <p:ph type="title" hasCustomPrompt="1"/>
          </p:nvPr>
        </p:nvSpPr>
        <p:spPr bwMode="auto">
          <a:xfrm>
            <a:off x="583688" y="330204"/>
            <a:ext cx="11127317" cy="65736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defRPr baseline="0">
                <a:latin typeface="CiscoSansTT" panose="020B0503020201020303" pitchFamily="34" charset="0"/>
                <a:cs typeface="CiscoSansTT" panose="020B0503020201020303" pitchFamily="34" charset="0"/>
              </a:defRPr>
            </a:lvl1pPr>
          </a:lstStyle>
          <a:p>
            <a:pPr lvl="0"/>
            <a:r>
              <a:rPr lang="en-US"/>
              <a:t>One-Line Title</a:t>
            </a:r>
            <a:endParaRPr lang="en-GB"/>
          </a:p>
        </p:txBody>
      </p:sp>
    </p:spTree>
    <p:extLst>
      <p:ext uri="{BB962C8B-B14F-4D97-AF65-F5344CB8AC3E}">
        <p14:creationId xmlns:p14="http://schemas.microsoft.com/office/powerpoint/2010/main" val="21325095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54318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2"/>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GB"/>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6679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2"/>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GB"/>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300922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GB" noProof="0"/>
              <a:t>Click icon to add picture</a:t>
            </a:r>
            <a:endParaRPr lang="en-US" noProof="0" dirty="0"/>
          </a:p>
        </p:txBody>
      </p:sp>
      <p:sp>
        <p:nvSpPr>
          <p:cNvPr id="6" name="Text Placeholder 2"/>
          <p:cNvSpPr>
            <a:spLocks noGrp="1"/>
          </p:cNvSpPr>
          <p:nvPr>
            <p:ph type="body" sz="quarter" idx="11"/>
          </p:nvPr>
        </p:nvSpPr>
        <p:spPr bwMode="auto">
          <a:xfrm>
            <a:off x="666751" y="5231191"/>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125916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GB"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GB"/>
              <a:t>Click to edit Master text styles</a:t>
            </a:r>
          </a:p>
        </p:txBody>
      </p:sp>
    </p:spTree>
    <p:extLst>
      <p:ext uri="{BB962C8B-B14F-4D97-AF65-F5344CB8AC3E}">
        <p14:creationId xmlns:p14="http://schemas.microsoft.com/office/powerpoint/2010/main" val="369247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41247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2020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97644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2020  Cisco and/or its affiliates. All rights reserved.   Cisco Confidential</a:t>
            </a:r>
          </a:p>
        </p:txBody>
      </p:sp>
      <p:sp>
        <p:nvSpPr>
          <p:cNvPr id="4" name="Rectangle 7"/>
          <p:cNvSpPr>
            <a:spLocks noChangeArrowheads="1"/>
          </p:cNvSpPr>
          <p:nvPr/>
        </p:nvSpPr>
        <p:spPr bwMode="ltGray">
          <a:xfrm>
            <a:off x="11354277" y="6323876"/>
            <a:ext cx="298049" cy="206025"/>
          </a:xfrm>
          <a:prstGeom prst="rect">
            <a:avLst/>
          </a:prstGeom>
          <a:noFill/>
          <a:ln w="9525" algn="ctr">
            <a:noFill/>
            <a:miter lim="800000"/>
            <a:headEnd/>
            <a:tailEnd/>
          </a:ln>
          <a:effectLst/>
        </p:spPr>
        <p:txBody>
          <a:bodyPr wrap="none" lIns="82115" tIns="41056" rIns="82115" bIns="41056" anchor="b">
            <a:spAutoFit/>
          </a:bodyPr>
          <a:lstStyle/>
          <a:p>
            <a:pPr algn="l" defTabSz="814305" rtl="0" fontAlgn="auto">
              <a:spcBef>
                <a:spcPts val="0"/>
              </a:spcBef>
              <a:spcAft>
                <a:spcPts val="0"/>
              </a:spcAft>
              <a:defRPr/>
            </a:pPr>
            <a:fld id="{6A1E46DC-7EF6-4EA2-B285-14272867D133}" type="slidenum">
              <a:rPr lang="en-US" sz="800" kern="1200" spc="27" baseline="0">
                <a:solidFill>
                  <a:schemeClr val="bg2">
                    <a:lumMod val="65000"/>
                  </a:schemeClr>
                </a:solidFill>
                <a:latin typeface="+mn-lt"/>
                <a:ea typeface="+mn-ea"/>
                <a:cs typeface="CiscoSans Thin"/>
              </a:rPr>
              <a:pPr algn="l" defTabSz="814305" rtl="0" fontAlgn="auto">
                <a:spcBef>
                  <a:spcPts val="0"/>
                </a:spcBef>
                <a:spcAft>
                  <a:spcPts val="0"/>
                </a:spcAft>
                <a:defRPr/>
              </a:pPr>
              <a:t>‹#›</a:t>
            </a:fld>
            <a:endParaRPr lang="en-US" sz="800" kern="1200" spc="27" baseline="0" dirty="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1033832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cisco.sharepoint.com/:x:/s/MIGRoutingPMTMECommunications/ERVbZiipqydNtFPsuDB1rnsBKZjRgL1X7On5Be4mBuBecA" TargetMode="External"/><Relationship Id="rId2" Type="http://schemas.openxmlformats.org/officeDocument/2006/relationships/hyperlink" Target="https://cisco.sharepoint.com/sites/MIGRoutingPMTMECommunications/SitePages/NCS5500/NCS-5500-Routers.aspx" TargetMode="External"/><Relationship Id="rId1" Type="http://schemas.openxmlformats.org/officeDocument/2006/relationships/slideLayout" Target="../slideLayouts/slideLayout28.xml"/><Relationship Id="rId6" Type="http://schemas.openxmlformats.org/officeDocument/2006/relationships/hyperlink" Target="https://xrdocs.io/ncs5500/" TargetMode="External"/><Relationship Id="rId5" Type="http://schemas.openxmlformats.org/officeDocument/2006/relationships/hyperlink" Target="https://cisco.sharepoint.com/sites/MIGRoutingPMTMECommunications/NCS%205500/Forms/AllItems.aspx?id=%2Fsites%2FMIGRoutingPMTMECommunications%2FNCS%205500%2FVisitor%20Space%2FDeepdive&amp;p=true&amp;originalPath=aHR0cHM6Ly9jaXNjby5zaGFyZXBvaW50LmNvbS86Zjovcy9NSUdSb3V0aW5nUE1UTUVDb21tdW5pY2F0aW9ucy9FbklQYnE3RC1KdEZxekRsY01jMHh0MEIwbjI4NUxxRkVPajAzVVlBbmR3YUhBP3J0aW1lPUFkemk3dllrMlVn" TargetMode="External"/><Relationship Id="rId4" Type="http://schemas.openxmlformats.org/officeDocument/2006/relationships/hyperlink" Target="https://cisco.sharepoint.com/:x:/s/MIGRoutingPMTMECommunications/EbHpIe84bF1MrXf3sIRF11gBx-nTEGXpGC_0FHfaR4_wtg?e=bbhwM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2.tiff"/><Relationship Id="rId5" Type="http://schemas.openxmlformats.org/officeDocument/2006/relationships/image" Target="../media/image5.tiff"/><Relationship Id="rId10" Type="http://schemas.openxmlformats.org/officeDocument/2006/relationships/image" Target="../media/image1.tiff"/><Relationship Id="rId4" Type="http://schemas.openxmlformats.org/officeDocument/2006/relationships/image" Target="../media/image4.tif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hyperlink" Target="https://cisco.sharepoint.com/:x:/s/MIGRoutingPMTMECommunications/EbHpIe84bF1MrXf3sIRF11gBx-nTEGXpGC_0FHfaR4_wtg?e=bbhw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1F6282D-8E88-EB4C-AB05-EBE41A544D2B}"/>
              </a:ext>
            </a:extLst>
          </p:cNvPr>
          <p:cNvSpPr>
            <a:spLocks noGrp="1"/>
          </p:cNvSpPr>
          <p:nvPr>
            <p:ph type="subTitle" idx="1"/>
          </p:nvPr>
        </p:nvSpPr>
        <p:spPr/>
        <p:txBody>
          <a:bodyPr/>
          <a:lstStyle/>
          <a:p>
            <a:r>
              <a:rPr lang="en-US" dirty="0"/>
              <a:t>Akshaya Kumar Sankaran</a:t>
            </a:r>
          </a:p>
        </p:txBody>
      </p:sp>
      <p:sp>
        <p:nvSpPr>
          <p:cNvPr id="6" name="Text Placeholder 5">
            <a:extLst>
              <a:ext uri="{FF2B5EF4-FFF2-40B4-BE49-F238E27FC236}">
                <a16:creationId xmlns:a16="http://schemas.microsoft.com/office/drawing/2014/main" id="{5926A076-0A2D-F342-90E4-092A87D44816}"/>
              </a:ext>
            </a:extLst>
          </p:cNvPr>
          <p:cNvSpPr>
            <a:spLocks noGrp="1"/>
          </p:cNvSpPr>
          <p:nvPr>
            <p:ph type="body" sz="quarter" idx="11"/>
          </p:nvPr>
        </p:nvSpPr>
        <p:spPr/>
        <p:txBody>
          <a:bodyPr/>
          <a:lstStyle/>
          <a:p>
            <a:r>
              <a:rPr lang="en-US" dirty="0"/>
              <a:t>MIG TME</a:t>
            </a:r>
          </a:p>
        </p:txBody>
      </p:sp>
      <p:sp>
        <p:nvSpPr>
          <p:cNvPr id="7" name="Text Placeholder 6">
            <a:extLst>
              <a:ext uri="{FF2B5EF4-FFF2-40B4-BE49-F238E27FC236}">
                <a16:creationId xmlns:a16="http://schemas.microsoft.com/office/drawing/2014/main" id="{1B9DBD5C-C93E-AA4A-AD44-6594C920BF38}"/>
              </a:ext>
            </a:extLst>
          </p:cNvPr>
          <p:cNvSpPr>
            <a:spLocks noGrp="1"/>
          </p:cNvSpPr>
          <p:nvPr>
            <p:ph type="body" sz="quarter" idx="12"/>
          </p:nvPr>
        </p:nvSpPr>
        <p:spPr/>
        <p:txBody>
          <a:bodyPr/>
          <a:lstStyle/>
          <a:p>
            <a:r>
              <a:rPr lang="en-US" dirty="0"/>
              <a:t>19 Jan 2021</a:t>
            </a:r>
          </a:p>
        </p:txBody>
      </p:sp>
      <p:sp>
        <p:nvSpPr>
          <p:cNvPr id="8" name="Text Placeholder 7">
            <a:extLst>
              <a:ext uri="{FF2B5EF4-FFF2-40B4-BE49-F238E27FC236}">
                <a16:creationId xmlns:a16="http://schemas.microsoft.com/office/drawing/2014/main" id="{E6D2C14F-ECAE-BD4E-9D64-98EC86D58FD2}"/>
              </a:ext>
            </a:extLst>
          </p:cNvPr>
          <p:cNvSpPr>
            <a:spLocks noGrp="1"/>
          </p:cNvSpPr>
          <p:nvPr>
            <p:ph type="body" sz="quarter" idx="13"/>
          </p:nvPr>
        </p:nvSpPr>
        <p:spPr/>
        <p:txBody>
          <a:bodyPr/>
          <a:lstStyle/>
          <a:p>
            <a:r>
              <a:rPr lang="en-US" dirty="0"/>
              <a:t>ASIC Flexibility / MDB Profiles - Demo</a:t>
            </a:r>
          </a:p>
        </p:txBody>
      </p:sp>
      <p:sp>
        <p:nvSpPr>
          <p:cNvPr id="4" name="Title 3">
            <a:extLst>
              <a:ext uri="{FF2B5EF4-FFF2-40B4-BE49-F238E27FC236}">
                <a16:creationId xmlns:a16="http://schemas.microsoft.com/office/drawing/2014/main" id="{0D36DF78-6549-2E49-9893-6B5D9AA77EA8}"/>
              </a:ext>
            </a:extLst>
          </p:cNvPr>
          <p:cNvSpPr>
            <a:spLocks noGrp="1"/>
          </p:cNvSpPr>
          <p:nvPr>
            <p:ph type="ctrTitle"/>
          </p:nvPr>
        </p:nvSpPr>
        <p:spPr/>
        <p:txBody>
          <a:bodyPr/>
          <a:lstStyle/>
          <a:p>
            <a:r>
              <a:rPr lang="en-US" dirty="0"/>
              <a:t>NCS5500/5700</a:t>
            </a:r>
          </a:p>
        </p:txBody>
      </p:sp>
    </p:spTree>
    <p:extLst>
      <p:ext uri="{BB962C8B-B14F-4D97-AF65-F5344CB8AC3E}">
        <p14:creationId xmlns:p14="http://schemas.microsoft.com/office/powerpoint/2010/main" val="39999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6DF2-1988-C440-BAEC-A1E5E29269F0}"/>
              </a:ext>
            </a:extLst>
          </p:cNvPr>
          <p:cNvSpPr>
            <a:spLocks noGrp="1"/>
          </p:cNvSpPr>
          <p:nvPr>
            <p:ph type="ctrTitle"/>
          </p:nvPr>
        </p:nvSpPr>
        <p:spPr/>
        <p:txBody>
          <a:bodyPr/>
          <a:lstStyle/>
          <a:p>
            <a:r>
              <a:rPr lang="en-US" dirty="0"/>
              <a:t>Demo!</a:t>
            </a:r>
          </a:p>
        </p:txBody>
      </p:sp>
    </p:spTree>
    <p:extLst>
      <p:ext uri="{BB962C8B-B14F-4D97-AF65-F5344CB8AC3E}">
        <p14:creationId xmlns:p14="http://schemas.microsoft.com/office/powerpoint/2010/main" val="144691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5BFB6-03F1-7646-A278-3484BD8FE9FA}"/>
              </a:ext>
            </a:extLst>
          </p:cNvPr>
          <p:cNvSpPr>
            <a:spLocks noGrp="1"/>
          </p:cNvSpPr>
          <p:nvPr>
            <p:ph type="body" sz="quarter" idx="10"/>
          </p:nvPr>
        </p:nvSpPr>
        <p:spPr>
          <a:xfrm>
            <a:off x="761999" y="1269197"/>
            <a:ext cx="5181600" cy="4110792"/>
          </a:xfrm>
        </p:spPr>
        <p:txBody>
          <a:bodyPr lIns="0" tIns="45710" rIns="0" bIns="45710">
            <a:noAutofit/>
          </a:bodyPr>
          <a:lstStyle/>
          <a:p>
            <a:pPr marL="76199" indent="0">
              <a:buNone/>
            </a:pPr>
            <a:r>
              <a:rPr lang="en-GB" sz="2000" b="1" dirty="0"/>
              <a:t>Fixed</a:t>
            </a:r>
          </a:p>
          <a:p>
            <a:pPr marL="76199" indent="0">
              <a:buNone/>
            </a:pPr>
            <a:r>
              <a:rPr lang="en-GB" sz="1400" dirty="0"/>
              <a:t>show platform | </a:t>
            </a:r>
            <a:r>
              <a:rPr lang="en-GB" sz="1400" dirty="0" err="1"/>
              <a:t>i</a:t>
            </a:r>
            <a:r>
              <a:rPr lang="en-GB" sz="1400" dirty="0"/>
              <a:t> RUN</a:t>
            </a:r>
            <a:endParaRPr lang="en-IN" sz="1400" dirty="0"/>
          </a:p>
          <a:p>
            <a:pPr marL="76199" indent="0">
              <a:buNone/>
            </a:pPr>
            <a:r>
              <a:rPr lang="en-GB" sz="1400" dirty="0"/>
              <a:t>show </a:t>
            </a:r>
            <a:r>
              <a:rPr lang="en-GB" sz="1400" dirty="0" err="1"/>
              <a:t>ver</a:t>
            </a:r>
            <a:r>
              <a:rPr lang="en-GB" sz="1400" dirty="0"/>
              <a:t> | </a:t>
            </a:r>
            <a:r>
              <a:rPr lang="en-GB" sz="1400" dirty="0" err="1"/>
              <a:t>i</a:t>
            </a:r>
            <a:r>
              <a:rPr lang="en-GB" sz="1400" dirty="0"/>
              <a:t> "</a:t>
            </a:r>
            <a:r>
              <a:rPr lang="en-GB" sz="1400" dirty="0" err="1"/>
              <a:t>NCS|Version</a:t>
            </a:r>
            <a:r>
              <a:rPr lang="en-GB" sz="1400" dirty="0"/>
              <a:t>"</a:t>
            </a:r>
            <a:endParaRPr lang="en-IN" sz="1400" dirty="0"/>
          </a:p>
          <a:p>
            <a:pPr marL="76199" indent="0">
              <a:buNone/>
            </a:pPr>
            <a:r>
              <a:rPr lang="en-GB" sz="1400" b="1" dirty="0">
                <a:solidFill>
                  <a:schemeClr val="tx2"/>
                </a:solidFill>
              </a:rPr>
              <a:t>Check MDB Profile</a:t>
            </a:r>
          </a:p>
          <a:p>
            <a:pPr marL="76199" indent="0">
              <a:buNone/>
            </a:pPr>
            <a:r>
              <a:rPr lang="en-GB" sz="1400" dirty="0"/>
              <a:t>show </a:t>
            </a:r>
            <a:r>
              <a:rPr lang="en-GB" sz="1400" dirty="0" err="1"/>
              <a:t>hw</a:t>
            </a:r>
            <a:r>
              <a:rPr lang="en-GB" sz="1400" dirty="0"/>
              <a:t>-module profile </a:t>
            </a:r>
            <a:r>
              <a:rPr lang="en-GB" sz="1400" dirty="0" err="1"/>
              <a:t>mdb</a:t>
            </a:r>
            <a:r>
              <a:rPr lang="en-GB" sz="1400" dirty="0"/>
              <a:t>-scale</a:t>
            </a:r>
          </a:p>
          <a:p>
            <a:pPr marL="76199" indent="0">
              <a:buNone/>
            </a:pPr>
            <a:r>
              <a:rPr lang="en-GB" sz="1400" b="1" dirty="0">
                <a:solidFill>
                  <a:schemeClr val="tx2"/>
                </a:solidFill>
              </a:rPr>
              <a:t>Check NPU resources</a:t>
            </a:r>
            <a:endParaRPr lang="en-IN" sz="1400" b="1" dirty="0">
              <a:solidFill>
                <a:schemeClr val="tx2"/>
              </a:solidFill>
            </a:endParaRPr>
          </a:p>
          <a:p>
            <a:pPr marL="76199" indent="0">
              <a:buNone/>
            </a:pPr>
            <a:r>
              <a:rPr lang="en-GB" sz="1400" dirty="0"/>
              <a:t>show controllers </a:t>
            </a:r>
            <a:r>
              <a:rPr lang="en-GB" sz="1400" dirty="0" err="1"/>
              <a:t>npu</a:t>
            </a:r>
            <a:r>
              <a:rPr lang="en-GB" sz="1400" dirty="0"/>
              <a:t> resources </a:t>
            </a:r>
            <a:r>
              <a:rPr lang="en-GB" sz="1400" dirty="0" err="1"/>
              <a:t>lem</a:t>
            </a:r>
            <a:r>
              <a:rPr lang="en-GB" sz="1400" dirty="0"/>
              <a:t> location </a:t>
            </a:r>
            <a:r>
              <a:rPr lang="en-US" sz="1400" dirty="0"/>
              <a:t>all</a:t>
            </a:r>
            <a:endParaRPr lang="en-IN" sz="1400" dirty="0"/>
          </a:p>
          <a:p>
            <a:pPr marL="76199" indent="0">
              <a:buNone/>
            </a:pPr>
            <a:r>
              <a:rPr lang="en-GB" sz="1400" dirty="0"/>
              <a:t>show controllers </a:t>
            </a:r>
            <a:r>
              <a:rPr lang="en-GB" sz="1400" dirty="0" err="1"/>
              <a:t>npu</a:t>
            </a:r>
            <a:r>
              <a:rPr lang="en-GB" sz="1400" dirty="0"/>
              <a:t> resources lpm location all</a:t>
            </a:r>
          </a:p>
          <a:p>
            <a:pPr marL="76199" indent="0">
              <a:buNone/>
            </a:pPr>
            <a:r>
              <a:rPr lang="en-GB" sz="1400" dirty="0"/>
              <a:t>show controllers </a:t>
            </a:r>
            <a:r>
              <a:rPr lang="en-GB" sz="1400" dirty="0" err="1"/>
              <a:t>npu</a:t>
            </a:r>
            <a:r>
              <a:rPr lang="en-GB" sz="1400" dirty="0"/>
              <a:t> resources exttcamipv4 location all ( for –SE)</a:t>
            </a:r>
            <a:endParaRPr lang="en-IN" sz="1400" dirty="0"/>
          </a:p>
          <a:p>
            <a:pPr marL="76199" indent="0">
              <a:buNone/>
            </a:pPr>
            <a:r>
              <a:rPr lang="en-GB" sz="1400" b="1" dirty="0">
                <a:solidFill>
                  <a:schemeClr val="tx2"/>
                </a:solidFill>
              </a:rPr>
              <a:t>Broadcom SDK view of carving</a:t>
            </a:r>
            <a:endParaRPr lang="en-IN" sz="1400" b="1" dirty="0">
              <a:solidFill>
                <a:schemeClr val="tx2"/>
              </a:solidFill>
            </a:endParaRPr>
          </a:p>
          <a:p>
            <a:pPr marL="76199" indent="0">
              <a:buNone/>
            </a:pPr>
            <a:r>
              <a:rPr lang="en-GB" sz="1400" dirty="0"/>
              <a:t>show controllers </a:t>
            </a:r>
            <a:r>
              <a:rPr lang="en-GB" sz="1400" dirty="0" err="1"/>
              <a:t>fia</a:t>
            </a:r>
            <a:r>
              <a:rPr lang="en-GB" sz="1400" dirty="0"/>
              <a:t> </a:t>
            </a:r>
            <a:r>
              <a:rPr lang="en-GB" sz="1400" dirty="0" err="1"/>
              <a:t>diagshell</a:t>
            </a:r>
            <a:r>
              <a:rPr lang="en-GB" sz="1400" dirty="0"/>
              <a:t> 0 "</a:t>
            </a:r>
            <a:r>
              <a:rPr lang="en-GB" sz="1400" dirty="0" err="1"/>
              <a:t>mdb</a:t>
            </a:r>
            <a:r>
              <a:rPr lang="en-GB" sz="1400" dirty="0"/>
              <a:t> info" location all</a:t>
            </a:r>
            <a:endParaRPr lang="en-IN" sz="1400" dirty="0"/>
          </a:p>
          <a:p>
            <a:pPr marL="76199" indent="0">
              <a:buNone/>
            </a:pPr>
            <a:endParaRPr lang="en-US" sz="1400" dirty="0"/>
          </a:p>
        </p:txBody>
      </p:sp>
      <p:sp>
        <p:nvSpPr>
          <p:cNvPr id="3" name="Text Placeholder 2">
            <a:extLst>
              <a:ext uri="{FF2B5EF4-FFF2-40B4-BE49-F238E27FC236}">
                <a16:creationId xmlns:a16="http://schemas.microsoft.com/office/drawing/2014/main" id="{8B4D592B-32EE-284C-BAB3-DBC2BDEB3971}"/>
              </a:ext>
            </a:extLst>
          </p:cNvPr>
          <p:cNvSpPr>
            <a:spLocks noGrp="1"/>
          </p:cNvSpPr>
          <p:nvPr>
            <p:ph type="body" sz="quarter" idx="11"/>
          </p:nvPr>
        </p:nvSpPr>
        <p:spPr>
          <a:xfrm>
            <a:off x="6358088" y="1184530"/>
            <a:ext cx="5181600" cy="4110792"/>
          </a:xfrm>
        </p:spPr>
        <p:txBody>
          <a:bodyPr/>
          <a:lstStyle/>
          <a:p>
            <a:pPr marL="76199" indent="0">
              <a:buNone/>
            </a:pPr>
            <a:r>
              <a:rPr lang="en-GB" sz="2000" b="1" dirty="0"/>
              <a:t>Modular</a:t>
            </a:r>
          </a:p>
          <a:p>
            <a:pPr marL="76199" indent="0">
              <a:buNone/>
            </a:pPr>
            <a:r>
              <a:rPr lang="en-GB" sz="1400" dirty="0"/>
              <a:t>show platform | </a:t>
            </a:r>
            <a:r>
              <a:rPr lang="en-GB" sz="1400" dirty="0" err="1"/>
              <a:t>i</a:t>
            </a:r>
            <a:r>
              <a:rPr lang="en-GB" sz="1400" dirty="0"/>
              <a:t> RUN</a:t>
            </a:r>
            <a:endParaRPr lang="en-IN" sz="1400" dirty="0"/>
          </a:p>
          <a:p>
            <a:pPr marL="76199" indent="0">
              <a:buNone/>
            </a:pPr>
            <a:r>
              <a:rPr lang="en-GB" sz="1400" dirty="0"/>
              <a:t>show </a:t>
            </a:r>
            <a:r>
              <a:rPr lang="en-GB" sz="1400" dirty="0" err="1"/>
              <a:t>ver</a:t>
            </a:r>
            <a:r>
              <a:rPr lang="en-GB" sz="1400" dirty="0"/>
              <a:t> | </a:t>
            </a:r>
            <a:r>
              <a:rPr lang="en-GB" sz="1400" dirty="0" err="1"/>
              <a:t>i</a:t>
            </a:r>
            <a:r>
              <a:rPr lang="en-GB" sz="1400" dirty="0"/>
              <a:t> "</a:t>
            </a:r>
            <a:r>
              <a:rPr lang="en-GB" sz="1400" dirty="0" err="1"/>
              <a:t>NCS|Version</a:t>
            </a:r>
            <a:r>
              <a:rPr lang="en-GB" sz="1400" dirty="0"/>
              <a:t>"</a:t>
            </a:r>
            <a:endParaRPr lang="en-IN" sz="1400" dirty="0"/>
          </a:p>
          <a:p>
            <a:pPr marL="76199" indent="0">
              <a:buNone/>
            </a:pPr>
            <a:r>
              <a:rPr lang="en-GB" sz="1400" b="1" dirty="0">
                <a:solidFill>
                  <a:schemeClr val="tx2"/>
                </a:solidFill>
              </a:rPr>
              <a:t>Check MDB Profile</a:t>
            </a:r>
          </a:p>
          <a:p>
            <a:pPr marL="76199" indent="0">
              <a:buNone/>
            </a:pPr>
            <a:r>
              <a:rPr lang="en-GB" sz="1400" dirty="0"/>
              <a:t>show </a:t>
            </a:r>
            <a:r>
              <a:rPr lang="en-GB" sz="1400" dirty="0" err="1"/>
              <a:t>hw</a:t>
            </a:r>
            <a:r>
              <a:rPr lang="en-GB" sz="1400" dirty="0"/>
              <a:t>-module profile </a:t>
            </a:r>
            <a:r>
              <a:rPr lang="en-GB" sz="1400" dirty="0" err="1"/>
              <a:t>mdb</a:t>
            </a:r>
            <a:r>
              <a:rPr lang="en-GB" sz="1400" dirty="0"/>
              <a:t>-scale</a:t>
            </a:r>
          </a:p>
          <a:p>
            <a:pPr marL="76199" indent="0">
              <a:buNone/>
            </a:pPr>
            <a:r>
              <a:rPr lang="en-GB" sz="1400" b="1" dirty="0">
                <a:solidFill>
                  <a:schemeClr val="tx2"/>
                </a:solidFill>
              </a:rPr>
              <a:t>Check if system is in Native mode</a:t>
            </a:r>
            <a:endParaRPr lang="en-GB" sz="1400" dirty="0"/>
          </a:p>
          <a:p>
            <a:pPr marL="76199" indent="0">
              <a:buNone/>
            </a:pPr>
            <a:r>
              <a:rPr lang="en-GB" sz="1400" dirty="0"/>
              <a:t>show </a:t>
            </a:r>
            <a:r>
              <a:rPr lang="en-GB" sz="1400" dirty="0" err="1"/>
              <a:t>hw</a:t>
            </a:r>
            <a:r>
              <a:rPr lang="en-GB" sz="1400" dirty="0"/>
              <a:t>-module profile </a:t>
            </a:r>
            <a:r>
              <a:rPr lang="en-GB" sz="1400" dirty="0" err="1"/>
              <a:t>npu</a:t>
            </a:r>
            <a:r>
              <a:rPr lang="en-GB" sz="1400" dirty="0"/>
              <a:t>-operating-mode</a:t>
            </a:r>
          </a:p>
          <a:p>
            <a:pPr marL="76199" indent="0">
              <a:buNone/>
            </a:pPr>
            <a:r>
              <a:rPr lang="en-GB" sz="1400" b="1" dirty="0">
                <a:solidFill>
                  <a:schemeClr val="tx2"/>
                </a:solidFill>
              </a:rPr>
              <a:t>Check NPU resources</a:t>
            </a:r>
            <a:endParaRPr lang="en-IN" sz="1400" b="1" dirty="0">
              <a:solidFill>
                <a:schemeClr val="tx2"/>
              </a:solidFill>
            </a:endParaRPr>
          </a:p>
          <a:p>
            <a:pPr marL="76199" indent="0">
              <a:buNone/>
            </a:pPr>
            <a:r>
              <a:rPr lang="en-GB" sz="1400" dirty="0"/>
              <a:t>show controllers </a:t>
            </a:r>
            <a:r>
              <a:rPr lang="en-GB" sz="1400" dirty="0" err="1"/>
              <a:t>npu</a:t>
            </a:r>
            <a:r>
              <a:rPr lang="en-GB" sz="1400" dirty="0"/>
              <a:t> resources </a:t>
            </a:r>
            <a:r>
              <a:rPr lang="en-GB" sz="1400" dirty="0" err="1"/>
              <a:t>lem</a:t>
            </a:r>
            <a:r>
              <a:rPr lang="en-GB" sz="1400" dirty="0"/>
              <a:t> location </a:t>
            </a:r>
            <a:r>
              <a:rPr lang="en-US" sz="1400" dirty="0"/>
              <a:t>&lt;&gt;</a:t>
            </a:r>
            <a:endParaRPr lang="en-IN" sz="1400" dirty="0"/>
          </a:p>
          <a:p>
            <a:pPr marL="76199" indent="0">
              <a:buNone/>
            </a:pPr>
            <a:r>
              <a:rPr lang="en-GB" sz="1400" dirty="0"/>
              <a:t>show controllers </a:t>
            </a:r>
            <a:r>
              <a:rPr lang="en-GB" sz="1400" dirty="0" err="1"/>
              <a:t>npu</a:t>
            </a:r>
            <a:r>
              <a:rPr lang="en-GB" sz="1400" dirty="0"/>
              <a:t> resources lpm location </a:t>
            </a:r>
            <a:r>
              <a:rPr lang="en-US" sz="1400" dirty="0"/>
              <a:t>&lt;&gt;</a:t>
            </a:r>
            <a:endParaRPr lang="en-IN" sz="1400" dirty="0"/>
          </a:p>
          <a:p>
            <a:pPr marL="76199" indent="0">
              <a:buNone/>
            </a:pPr>
            <a:r>
              <a:rPr lang="en-GB" sz="1400" dirty="0"/>
              <a:t>show controllers </a:t>
            </a:r>
            <a:r>
              <a:rPr lang="en-GB" sz="1400" dirty="0" err="1"/>
              <a:t>npu</a:t>
            </a:r>
            <a:r>
              <a:rPr lang="en-GB" sz="1400" dirty="0"/>
              <a:t> resources lpm location &lt;&gt;( for –SE)</a:t>
            </a:r>
            <a:r>
              <a:rPr lang="en-IN" sz="1400" dirty="0"/>
              <a:t> </a:t>
            </a:r>
          </a:p>
          <a:p>
            <a:pPr marL="76199" indent="0">
              <a:buNone/>
            </a:pPr>
            <a:r>
              <a:rPr lang="en-GB" sz="1400" b="1" dirty="0">
                <a:solidFill>
                  <a:schemeClr val="tx2"/>
                </a:solidFill>
              </a:rPr>
              <a:t>Broadcom SDK view of carving</a:t>
            </a:r>
            <a:endParaRPr lang="en-IN" sz="1400" b="1" dirty="0">
              <a:solidFill>
                <a:schemeClr val="tx2"/>
              </a:solidFill>
            </a:endParaRPr>
          </a:p>
          <a:p>
            <a:pPr marL="76199" indent="0">
              <a:buNone/>
            </a:pPr>
            <a:r>
              <a:rPr lang="en-GB" sz="1400" dirty="0"/>
              <a:t>show controllers </a:t>
            </a:r>
            <a:r>
              <a:rPr lang="en-GB" sz="1400" dirty="0" err="1"/>
              <a:t>fia</a:t>
            </a:r>
            <a:r>
              <a:rPr lang="en-GB" sz="1400" dirty="0"/>
              <a:t> </a:t>
            </a:r>
            <a:r>
              <a:rPr lang="en-GB" sz="1400" dirty="0" err="1"/>
              <a:t>diagshell</a:t>
            </a:r>
            <a:r>
              <a:rPr lang="en-GB" sz="1400" dirty="0"/>
              <a:t> 0 "</a:t>
            </a:r>
            <a:r>
              <a:rPr lang="en-GB" sz="1400" dirty="0" err="1"/>
              <a:t>mdb</a:t>
            </a:r>
            <a:r>
              <a:rPr lang="en-GB" sz="1400" dirty="0"/>
              <a:t> info" location all</a:t>
            </a:r>
            <a:endParaRPr lang="en-IN" sz="1400" dirty="0"/>
          </a:p>
          <a:p>
            <a:pPr marL="76199" indent="0">
              <a:buNone/>
            </a:pPr>
            <a:endParaRPr lang="en-US" sz="1400" dirty="0"/>
          </a:p>
        </p:txBody>
      </p:sp>
      <p:sp>
        <p:nvSpPr>
          <p:cNvPr id="4" name="Title 3">
            <a:extLst>
              <a:ext uri="{FF2B5EF4-FFF2-40B4-BE49-F238E27FC236}">
                <a16:creationId xmlns:a16="http://schemas.microsoft.com/office/drawing/2014/main" id="{E5841F8C-4315-684A-9D25-0431EC8847D3}"/>
              </a:ext>
            </a:extLst>
          </p:cNvPr>
          <p:cNvSpPr>
            <a:spLocks noGrp="1"/>
          </p:cNvSpPr>
          <p:nvPr>
            <p:ph type="title"/>
          </p:nvPr>
        </p:nvSpPr>
        <p:spPr/>
        <p:txBody>
          <a:bodyPr/>
          <a:lstStyle/>
          <a:p>
            <a:r>
              <a:rPr lang="en-US" dirty="0"/>
              <a:t>Demo – Commands Used</a:t>
            </a:r>
          </a:p>
        </p:txBody>
      </p:sp>
    </p:spTree>
    <p:extLst>
      <p:ext uri="{BB962C8B-B14F-4D97-AF65-F5344CB8AC3E}">
        <p14:creationId xmlns:p14="http://schemas.microsoft.com/office/powerpoint/2010/main" val="204418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A2CD2E-7E4F-BB47-B10F-2B6B0C605661}"/>
              </a:ext>
            </a:extLst>
          </p:cNvPr>
          <p:cNvSpPr>
            <a:spLocks noGrp="1"/>
          </p:cNvSpPr>
          <p:nvPr>
            <p:ph type="body" sz="quarter" idx="10"/>
          </p:nvPr>
        </p:nvSpPr>
        <p:spPr>
          <a:xfrm>
            <a:off x="674548" y="1955500"/>
            <a:ext cx="11036459" cy="4224280"/>
          </a:xfrm>
        </p:spPr>
        <p:txBody>
          <a:bodyPr/>
          <a:lstStyle/>
          <a:p>
            <a:endParaRPr lang="en-US" dirty="0"/>
          </a:p>
          <a:p>
            <a:r>
              <a:rPr lang="en-US" dirty="0">
                <a:hlinkClick r:id="rId2"/>
              </a:rPr>
              <a:t>NCS 5500 Sharepoint</a:t>
            </a:r>
          </a:p>
          <a:p>
            <a:r>
              <a:rPr lang="en-US" dirty="0">
                <a:hlinkClick r:id="rId3"/>
              </a:rPr>
              <a:t>NCS 5500 Boiler Plate</a:t>
            </a:r>
            <a:endParaRPr lang="en-US" dirty="0"/>
          </a:p>
          <a:p>
            <a:r>
              <a:rPr lang="en-US" dirty="0">
                <a:hlinkClick r:id="rId4"/>
              </a:rPr>
              <a:t>NCS5500 1D scale</a:t>
            </a:r>
            <a:endParaRPr lang="en-US" dirty="0">
              <a:hlinkClick r:id="rId2"/>
            </a:endParaRPr>
          </a:p>
          <a:p>
            <a:r>
              <a:rPr lang="en-US" dirty="0">
                <a:hlinkClick r:id="rId5"/>
              </a:rPr>
              <a:t>NCS 5500 Deep Dive Deck</a:t>
            </a:r>
            <a:endParaRPr lang="en-US" dirty="0"/>
          </a:p>
          <a:p>
            <a:r>
              <a:rPr lang="en-US" dirty="0">
                <a:hlinkClick r:id="rId6"/>
              </a:rPr>
              <a:t>@XRDOC</a:t>
            </a:r>
            <a:endParaRPr lang="en-US" dirty="0"/>
          </a:p>
          <a:p>
            <a:r>
              <a:rPr lang="en-US" dirty="0">
                <a:hlinkClick r:id="rId2"/>
              </a:rPr>
              <a:t>NCS 5500 Sales Connect</a:t>
            </a:r>
            <a:endParaRPr lang="en-US" dirty="0"/>
          </a:p>
        </p:txBody>
      </p:sp>
      <p:sp>
        <p:nvSpPr>
          <p:cNvPr id="3" name="Title 2">
            <a:extLst>
              <a:ext uri="{FF2B5EF4-FFF2-40B4-BE49-F238E27FC236}">
                <a16:creationId xmlns:a16="http://schemas.microsoft.com/office/drawing/2014/main" id="{492FFE43-38E7-C34D-85DF-8CAED645AA1C}"/>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26139934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59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87CE-B21A-7F42-9663-5DFEF3BD3558}"/>
              </a:ext>
            </a:extLst>
          </p:cNvPr>
          <p:cNvSpPr>
            <a:spLocks noGrp="1"/>
          </p:cNvSpPr>
          <p:nvPr>
            <p:ph type="title"/>
          </p:nvPr>
        </p:nvSpPr>
        <p:spPr/>
        <p:txBody>
          <a:bodyPr/>
          <a:lstStyle/>
          <a:p>
            <a:r>
              <a:rPr lang="en-US">
                <a:solidFill>
                  <a:schemeClr val="bg1"/>
                </a:solidFill>
              </a:rPr>
              <a:t>Cisco Disclaimer</a:t>
            </a:r>
            <a:endParaRPr lang="en-US"/>
          </a:p>
        </p:txBody>
      </p:sp>
      <p:sp>
        <p:nvSpPr>
          <p:cNvPr id="3" name="Text Placeholder 2">
            <a:extLst>
              <a:ext uri="{FF2B5EF4-FFF2-40B4-BE49-F238E27FC236}">
                <a16:creationId xmlns:a16="http://schemas.microsoft.com/office/drawing/2014/main" id="{07F91697-A928-044A-8F8B-AEDFA8D48B41}"/>
              </a:ext>
            </a:extLst>
          </p:cNvPr>
          <p:cNvSpPr>
            <a:spLocks noGrp="1"/>
          </p:cNvSpPr>
          <p:nvPr>
            <p:ph type="body" sz="quarter" idx="10"/>
          </p:nvPr>
        </p:nvSpPr>
        <p:spPr>
          <a:xfrm>
            <a:off x="6428317" y="709083"/>
            <a:ext cx="5403225" cy="5412316"/>
          </a:xfrm>
        </p:spPr>
        <p:txBody>
          <a:bodyPr/>
          <a:lstStyle/>
          <a:p>
            <a:pPr marL="0" indent="0" algn="just">
              <a:buNone/>
            </a:pPr>
            <a:r>
              <a:rPr lang="en-US" sz="2133" i="1"/>
              <a:t>Many of the products and features described herein remain in varying stages of development and will be offered on a when-and-if-available basis. </a:t>
            </a:r>
          </a:p>
          <a:p>
            <a:pPr marL="0" indent="0" algn="just">
              <a:buNone/>
            </a:pPr>
            <a:r>
              <a:rPr lang="en-US" sz="2133" i="1"/>
              <a:t>This roadmap is subject to change at the sole discretion of Cisco, and Cisco will have no liability for delay in the delivery or failure to deliver any of the products or features set forth in this document.</a:t>
            </a:r>
          </a:p>
          <a:p>
            <a:pPr marL="0" indent="0" algn="just">
              <a:buNone/>
            </a:pPr>
            <a:r>
              <a:rPr lang="en-US" sz="2133" i="1"/>
              <a:t>Some of the product information listed in this document is </a:t>
            </a:r>
            <a:r>
              <a:rPr lang="en-US" sz="2133" b="1" i="1"/>
              <a:t>highly Cisco confidential </a:t>
            </a:r>
            <a:r>
              <a:rPr lang="en-US" sz="2133" i="1"/>
              <a:t>and customer is under NDA with Cisco.  </a:t>
            </a:r>
          </a:p>
        </p:txBody>
      </p:sp>
    </p:spTree>
    <p:extLst>
      <p:ext uri="{BB962C8B-B14F-4D97-AF65-F5344CB8AC3E}">
        <p14:creationId xmlns:p14="http://schemas.microsoft.com/office/powerpoint/2010/main" val="28230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riangle 162">
            <a:extLst>
              <a:ext uri="{FF2B5EF4-FFF2-40B4-BE49-F238E27FC236}">
                <a16:creationId xmlns:a16="http://schemas.microsoft.com/office/drawing/2014/main" id="{B96DB301-A67B-D84B-B671-20AD3C7312D6}"/>
              </a:ext>
            </a:extLst>
          </p:cNvPr>
          <p:cNvSpPr/>
          <p:nvPr/>
        </p:nvSpPr>
        <p:spPr>
          <a:xfrm rot="16200000" flipH="1" flipV="1">
            <a:off x="4689330" y="1899998"/>
            <a:ext cx="1127813" cy="1075748"/>
          </a:xfrm>
          <a:prstGeom prst="triangle">
            <a:avLst>
              <a:gd name="adj" fmla="val 94686"/>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6" name="Group 155">
            <a:extLst>
              <a:ext uri="{FF2B5EF4-FFF2-40B4-BE49-F238E27FC236}">
                <a16:creationId xmlns:a16="http://schemas.microsoft.com/office/drawing/2014/main" id="{54E2D3BB-DB9A-E442-9053-0882FA5C81E4}"/>
              </a:ext>
            </a:extLst>
          </p:cNvPr>
          <p:cNvGrpSpPr/>
          <p:nvPr/>
        </p:nvGrpSpPr>
        <p:grpSpPr>
          <a:xfrm flipH="1">
            <a:off x="7656634" y="3595932"/>
            <a:ext cx="1465842" cy="1936421"/>
            <a:chOff x="9817057" y="4239265"/>
            <a:chExt cx="1514901" cy="1936421"/>
          </a:xfrm>
        </p:grpSpPr>
        <p:sp>
          <p:nvSpPr>
            <p:cNvPr id="154" name="Triangle 153">
              <a:extLst>
                <a:ext uri="{FF2B5EF4-FFF2-40B4-BE49-F238E27FC236}">
                  <a16:creationId xmlns:a16="http://schemas.microsoft.com/office/drawing/2014/main" id="{ED2615A8-0310-AF4D-AD3A-854A1B82D6B7}"/>
                </a:ext>
              </a:extLst>
            </p:cNvPr>
            <p:cNvSpPr/>
            <p:nvPr/>
          </p:nvSpPr>
          <p:spPr>
            <a:xfrm rot="5400000">
              <a:off x="9877902" y="4723563"/>
              <a:ext cx="1391278" cy="1512968"/>
            </a:xfrm>
            <a:prstGeom prst="triangle">
              <a:avLst>
                <a:gd name="adj" fmla="val 22185"/>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155" name="Triangle 154">
              <a:extLst>
                <a:ext uri="{FF2B5EF4-FFF2-40B4-BE49-F238E27FC236}">
                  <a16:creationId xmlns:a16="http://schemas.microsoft.com/office/drawing/2014/main" id="{D731E0F6-CFB1-1E4B-8CFA-E8C1A61C890D}"/>
                </a:ext>
              </a:extLst>
            </p:cNvPr>
            <p:cNvSpPr/>
            <p:nvPr/>
          </p:nvSpPr>
          <p:spPr>
            <a:xfrm rot="5400000">
              <a:off x="9949984" y="4108267"/>
              <a:ext cx="1250972" cy="1512968"/>
            </a:xfrm>
            <a:prstGeom prst="triangle">
              <a:avLst>
                <a:gd name="adj" fmla="val 39664"/>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Triangle 146">
            <a:extLst>
              <a:ext uri="{FF2B5EF4-FFF2-40B4-BE49-F238E27FC236}">
                <a16:creationId xmlns:a16="http://schemas.microsoft.com/office/drawing/2014/main" id="{0CA0173B-4228-AE47-9574-2B9D1B30A795}"/>
              </a:ext>
            </a:extLst>
          </p:cNvPr>
          <p:cNvSpPr/>
          <p:nvPr/>
        </p:nvSpPr>
        <p:spPr>
          <a:xfrm rot="5400000">
            <a:off x="3617125" y="3987193"/>
            <a:ext cx="1391278" cy="1512968"/>
          </a:xfrm>
          <a:prstGeom prst="triangle">
            <a:avLst>
              <a:gd name="adj" fmla="val 22185"/>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9" name="Triangle 148">
            <a:extLst>
              <a:ext uri="{FF2B5EF4-FFF2-40B4-BE49-F238E27FC236}">
                <a16:creationId xmlns:a16="http://schemas.microsoft.com/office/drawing/2014/main" id="{255B39ED-3B8B-8644-816F-40ADAA2B0272}"/>
              </a:ext>
            </a:extLst>
          </p:cNvPr>
          <p:cNvSpPr/>
          <p:nvPr/>
        </p:nvSpPr>
        <p:spPr>
          <a:xfrm rot="5400000">
            <a:off x="3689207" y="3371897"/>
            <a:ext cx="1250972" cy="1512968"/>
          </a:xfrm>
          <a:prstGeom prst="triangle">
            <a:avLst>
              <a:gd name="adj" fmla="val 39664"/>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738BB1-29C4-354D-9D36-0551814EB7A9}"/>
              </a:ext>
            </a:extLst>
          </p:cNvPr>
          <p:cNvSpPr>
            <a:spLocks noGrp="1"/>
          </p:cNvSpPr>
          <p:nvPr>
            <p:ph type="title"/>
          </p:nvPr>
        </p:nvSpPr>
        <p:spPr/>
        <p:txBody>
          <a:bodyPr/>
          <a:lstStyle/>
          <a:p>
            <a:r>
              <a:rPr lang="en-US" dirty="0"/>
              <a:t>Services scale requirements</a:t>
            </a:r>
          </a:p>
        </p:txBody>
      </p:sp>
      <p:sp>
        <p:nvSpPr>
          <p:cNvPr id="4" name="Rounded Rectangle 3">
            <a:extLst>
              <a:ext uri="{FF2B5EF4-FFF2-40B4-BE49-F238E27FC236}">
                <a16:creationId xmlns:a16="http://schemas.microsoft.com/office/drawing/2014/main" id="{DCAFDE3A-376C-C04B-AD99-7748B56D9453}"/>
              </a:ext>
            </a:extLst>
          </p:cNvPr>
          <p:cNvSpPr/>
          <p:nvPr/>
        </p:nvSpPr>
        <p:spPr>
          <a:xfrm>
            <a:off x="6370563" y="3917547"/>
            <a:ext cx="1435251" cy="634642"/>
          </a:xfrm>
          <a:prstGeom prst="roundRect">
            <a:avLst/>
          </a:prstGeom>
          <a:solidFill>
            <a:schemeClr val="bg2">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a:solidFill>
                <a:srgbClr val="282828"/>
              </a:solidFill>
              <a:latin typeface="CiscoSansTT ExtraLight"/>
            </a:endParaRPr>
          </a:p>
          <a:p>
            <a:pPr algn="ctr" defTabSz="457189">
              <a:defRPr/>
            </a:pPr>
            <a:endParaRPr lang="en-US" sz="1000">
              <a:solidFill>
                <a:srgbClr val="282828"/>
              </a:solidFill>
              <a:latin typeface="CiscoSansTT ExtraLight"/>
            </a:endParaRPr>
          </a:p>
        </p:txBody>
      </p:sp>
      <p:sp>
        <p:nvSpPr>
          <p:cNvPr id="5" name="Rounded Rectangle 4">
            <a:extLst>
              <a:ext uri="{FF2B5EF4-FFF2-40B4-BE49-F238E27FC236}">
                <a16:creationId xmlns:a16="http://schemas.microsoft.com/office/drawing/2014/main" id="{179BA91C-F84C-7045-8EE9-FB07BF57FA42}"/>
              </a:ext>
            </a:extLst>
          </p:cNvPr>
          <p:cNvSpPr/>
          <p:nvPr/>
        </p:nvSpPr>
        <p:spPr>
          <a:xfrm>
            <a:off x="4894152" y="3915101"/>
            <a:ext cx="1435251" cy="634642"/>
          </a:xfrm>
          <a:prstGeom prst="roundRect">
            <a:avLst/>
          </a:prstGeom>
          <a:solidFill>
            <a:schemeClr val="bg2">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a:solidFill>
                <a:srgbClr val="282828"/>
              </a:solidFill>
              <a:latin typeface="CiscoSansTT ExtraLight"/>
            </a:endParaRPr>
          </a:p>
          <a:p>
            <a:pPr algn="ctr" defTabSz="457189">
              <a:defRPr/>
            </a:pPr>
            <a:endParaRPr lang="en-US" sz="1000">
              <a:solidFill>
                <a:srgbClr val="282828"/>
              </a:solidFill>
              <a:latin typeface="CiscoSansTT ExtraLight"/>
            </a:endParaRPr>
          </a:p>
        </p:txBody>
      </p:sp>
      <p:sp>
        <p:nvSpPr>
          <p:cNvPr id="6" name="Rectangle 5">
            <a:extLst>
              <a:ext uri="{FF2B5EF4-FFF2-40B4-BE49-F238E27FC236}">
                <a16:creationId xmlns:a16="http://schemas.microsoft.com/office/drawing/2014/main" id="{2FEE2AB6-4186-EC4B-98A9-C815ADFC248D}"/>
              </a:ext>
            </a:extLst>
          </p:cNvPr>
          <p:cNvSpPr/>
          <p:nvPr/>
        </p:nvSpPr>
        <p:spPr>
          <a:xfrm>
            <a:off x="5017523" y="4366998"/>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241EED-02E1-6D45-A5FF-8408532A4811}"/>
              </a:ext>
            </a:extLst>
          </p:cNvPr>
          <p:cNvSpPr/>
          <p:nvPr/>
        </p:nvSpPr>
        <p:spPr>
          <a:xfrm>
            <a:off x="5104366" y="3968703"/>
            <a:ext cx="370461" cy="1198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DFD37C-900C-9448-B0F7-3B4FFD4E393B}"/>
              </a:ext>
            </a:extLst>
          </p:cNvPr>
          <p:cNvSpPr/>
          <p:nvPr/>
        </p:nvSpPr>
        <p:spPr>
          <a:xfrm>
            <a:off x="5795032" y="3968703"/>
            <a:ext cx="370461" cy="1298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01748D0-A0D6-194B-8F8D-F32AEB51597F}"/>
              </a:ext>
            </a:extLst>
          </p:cNvPr>
          <p:cNvCxnSpPr>
            <a:cxnSpLocks/>
            <a:stCxn id="6" idx="0"/>
            <a:endCxn id="7" idx="2"/>
          </p:cNvCxnSpPr>
          <p:nvPr/>
        </p:nvCxnSpPr>
        <p:spPr>
          <a:xfrm flipV="1">
            <a:off x="5109127" y="4088552"/>
            <a:ext cx="180470" cy="27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1781B6-FE20-1743-8A7F-FA9E97D04FD6}"/>
              </a:ext>
            </a:extLst>
          </p:cNvPr>
          <p:cNvCxnSpPr>
            <a:cxnSpLocks/>
            <a:stCxn id="16" idx="0"/>
            <a:endCxn id="7" idx="2"/>
          </p:cNvCxnSpPr>
          <p:nvPr/>
        </p:nvCxnSpPr>
        <p:spPr>
          <a:xfrm flipH="1" flipV="1">
            <a:off x="5289597" y="4088552"/>
            <a:ext cx="161114" cy="278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AF7C69-40EA-3D4A-BF51-7E68E4FF7660}"/>
              </a:ext>
            </a:extLst>
          </p:cNvPr>
          <p:cNvCxnSpPr>
            <a:cxnSpLocks/>
            <a:stCxn id="19" idx="0"/>
            <a:endCxn id="7" idx="2"/>
          </p:cNvCxnSpPr>
          <p:nvPr/>
        </p:nvCxnSpPr>
        <p:spPr>
          <a:xfrm flipH="1" flipV="1">
            <a:off x="5289597" y="4088552"/>
            <a:ext cx="851040" cy="27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68C2CB-17C4-7F40-B102-4DBCAD3FE8F7}"/>
              </a:ext>
            </a:extLst>
          </p:cNvPr>
          <p:cNvCxnSpPr>
            <a:cxnSpLocks/>
            <a:stCxn id="18" idx="0"/>
            <a:endCxn id="7" idx="2"/>
          </p:cNvCxnSpPr>
          <p:nvPr/>
        </p:nvCxnSpPr>
        <p:spPr>
          <a:xfrm flipH="1" flipV="1">
            <a:off x="5289597" y="4088552"/>
            <a:ext cx="507806" cy="28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FFB8C7-CEFA-364F-A9CC-A67BD682C191}"/>
              </a:ext>
            </a:extLst>
          </p:cNvPr>
          <p:cNvCxnSpPr>
            <a:cxnSpLocks/>
            <a:stCxn id="19" idx="0"/>
            <a:endCxn id="8" idx="2"/>
          </p:cNvCxnSpPr>
          <p:nvPr/>
        </p:nvCxnSpPr>
        <p:spPr>
          <a:xfrm flipH="1" flipV="1">
            <a:off x="5980263" y="4098541"/>
            <a:ext cx="160374" cy="26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6CAD4F-E547-4141-922D-F7ACA7C70629}"/>
              </a:ext>
            </a:extLst>
          </p:cNvPr>
          <p:cNvCxnSpPr>
            <a:cxnSpLocks/>
            <a:stCxn id="16" idx="0"/>
            <a:endCxn id="8" idx="2"/>
          </p:cNvCxnSpPr>
          <p:nvPr/>
        </p:nvCxnSpPr>
        <p:spPr>
          <a:xfrm flipV="1">
            <a:off x="5450711" y="4098541"/>
            <a:ext cx="529552" cy="268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D956CF-A50E-AD42-B7D2-902AB101CDC3}"/>
              </a:ext>
            </a:extLst>
          </p:cNvPr>
          <p:cNvCxnSpPr>
            <a:cxnSpLocks/>
            <a:stCxn id="6" idx="0"/>
            <a:endCxn id="8" idx="2"/>
          </p:cNvCxnSpPr>
          <p:nvPr/>
        </p:nvCxnSpPr>
        <p:spPr>
          <a:xfrm flipV="1">
            <a:off x="5109127" y="4098541"/>
            <a:ext cx="871136" cy="26845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9695BF9-8D4B-4045-B486-3B04EEB53E23}"/>
              </a:ext>
            </a:extLst>
          </p:cNvPr>
          <p:cNvSpPr/>
          <p:nvPr/>
        </p:nvSpPr>
        <p:spPr>
          <a:xfrm>
            <a:off x="5359107" y="4366997"/>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0245A92-E9F0-914E-8FDE-37930B2B867E}"/>
              </a:ext>
            </a:extLst>
          </p:cNvPr>
          <p:cNvCxnSpPr>
            <a:cxnSpLocks/>
            <a:stCxn id="18" idx="0"/>
            <a:endCxn id="8" idx="2"/>
          </p:cNvCxnSpPr>
          <p:nvPr/>
        </p:nvCxnSpPr>
        <p:spPr>
          <a:xfrm flipV="1">
            <a:off x="5797403" y="4098541"/>
            <a:ext cx="182860" cy="27193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95BC48F-CAA6-434D-A16B-D9DC0D73E0D8}"/>
              </a:ext>
            </a:extLst>
          </p:cNvPr>
          <p:cNvSpPr/>
          <p:nvPr/>
        </p:nvSpPr>
        <p:spPr>
          <a:xfrm>
            <a:off x="5705799" y="4370480"/>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7C9B8C-BCE5-054C-A8C8-F6B11D407138}"/>
              </a:ext>
            </a:extLst>
          </p:cNvPr>
          <p:cNvSpPr/>
          <p:nvPr/>
        </p:nvSpPr>
        <p:spPr>
          <a:xfrm>
            <a:off x="6049033" y="4366996"/>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D2C766-A974-3443-87DD-6361798C8438}"/>
              </a:ext>
            </a:extLst>
          </p:cNvPr>
          <p:cNvSpPr/>
          <p:nvPr/>
        </p:nvSpPr>
        <p:spPr>
          <a:xfrm>
            <a:off x="6462185" y="4366998"/>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BCD29C-B1B3-3E48-96BF-51F80F59C55F}"/>
              </a:ext>
            </a:extLst>
          </p:cNvPr>
          <p:cNvSpPr/>
          <p:nvPr/>
        </p:nvSpPr>
        <p:spPr>
          <a:xfrm>
            <a:off x="6549028" y="3968703"/>
            <a:ext cx="370461" cy="1198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A82527-31D9-0F41-ADDD-39AF63E08609}"/>
              </a:ext>
            </a:extLst>
          </p:cNvPr>
          <p:cNvSpPr/>
          <p:nvPr/>
        </p:nvSpPr>
        <p:spPr>
          <a:xfrm>
            <a:off x="7239694" y="3968703"/>
            <a:ext cx="370461" cy="1298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2CAD4D13-1D77-C149-B9F9-5B93F3C13420}"/>
              </a:ext>
            </a:extLst>
          </p:cNvPr>
          <p:cNvCxnSpPr>
            <a:cxnSpLocks/>
            <a:stCxn id="20" idx="0"/>
            <a:endCxn id="21" idx="2"/>
          </p:cNvCxnSpPr>
          <p:nvPr/>
        </p:nvCxnSpPr>
        <p:spPr>
          <a:xfrm flipV="1">
            <a:off x="6553789" y="4088552"/>
            <a:ext cx="180470" cy="27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C46BAC-2ADD-914E-9AD7-CB3D65BF0D7B}"/>
              </a:ext>
            </a:extLst>
          </p:cNvPr>
          <p:cNvCxnSpPr>
            <a:cxnSpLocks/>
            <a:stCxn id="30" idx="0"/>
            <a:endCxn id="21" idx="2"/>
          </p:cNvCxnSpPr>
          <p:nvPr/>
        </p:nvCxnSpPr>
        <p:spPr>
          <a:xfrm flipH="1" flipV="1">
            <a:off x="6734259" y="4088552"/>
            <a:ext cx="161114" cy="278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EB5726-BB72-0D40-87B8-27E54A51A2E0}"/>
              </a:ext>
            </a:extLst>
          </p:cNvPr>
          <p:cNvCxnSpPr>
            <a:cxnSpLocks/>
            <a:stCxn id="33" idx="0"/>
            <a:endCxn id="21" idx="2"/>
          </p:cNvCxnSpPr>
          <p:nvPr/>
        </p:nvCxnSpPr>
        <p:spPr>
          <a:xfrm flipH="1" flipV="1">
            <a:off x="6734259" y="4088552"/>
            <a:ext cx="851040" cy="27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7078B1-EB9B-7043-BF1A-A9601DBFCA29}"/>
              </a:ext>
            </a:extLst>
          </p:cNvPr>
          <p:cNvCxnSpPr>
            <a:cxnSpLocks/>
            <a:stCxn id="32" idx="0"/>
            <a:endCxn id="21" idx="2"/>
          </p:cNvCxnSpPr>
          <p:nvPr/>
        </p:nvCxnSpPr>
        <p:spPr>
          <a:xfrm flipH="1" flipV="1">
            <a:off x="6734259" y="4088552"/>
            <a:ext cx="507806" cy="28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B205F2-9ADE-EE4C-8A7E-FA1620A6690D}"/>
              </a:ext>
            </a:extLst>
          </p:cNvPr>
          <p:cNvCxnSpPr>
            <a:cxnSpLocks/>
            <a:stCxn id="33" idx="0"/>
            <a:endCxn id="22" idx="2"/>
          </p:cNvCxnSpPr>
          <p:nvPr/>
        </p:nvCxnSpPr>
        <p:spPr>
          <a:xfrm flipH="1" flipV="1">
            <a:off x="7424925" y="4098541"/>
            <a:ext cx="160374" cy="26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AA8E04-4DBE-334C-B520-8D38F34E2FCA}"/>
              </a:ext>
            </a:extLst>
          </p:cNvPr>
          <p:cNvCxnSpPr>
            <a:cxnSpLocks/>
            <a:stCxn id="30" idx="0"/>
            <a:endCxn id="22" idx="2"/>
          </p:cNvCxnSpPr>
          <p:nvPr/>
        </p:nvCxnSpPr>
        <p:spPr>
          <a:xfrm flipV="1">
            <a:off x="6895373" y="4098541"/>
            <a:ext cx="529552" cy="268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F1384D-1F5B-814B-AA84-CCF69BA58E1F}"/>
              </a:ext>
            </a:extLst>
          </p:cNvPr>
          <p:cNvCxnSpPr>
            <a:cxnSpLocks/>
            <a:stCxn id="20" idx="0"/>
            <a:endCxn id="22" idx="2"/>
          </p:cNvCxnSpPr>
          <p:nvPr/>
        </p:nvCxnSpPr>
        <p:spPr>
          <a:xfrm flipV="1">
            <a:off x="6553789" y="4098541"/>
            <a:ext cx="871136" cy="268457"/>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7BA1EFB-3452-B64D-8092-AB0C42555DA7}"/>
              </a:ext>
            </a:extLst>
          </p:cNvPr>
          <p:cNvSpPr/>
          <p:nvPr/>
        </p:nvSpPr>
        <p:spPr>
          <a:xfrm>
            <a:off x="6803769" y="4366997"/>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4713A16-B928-4941-9BD3-0A1FDF750A7B}"/>
              </a:ext>
            </a:extLst>
          </p:cNvPr>
          <p:cNvCxnSpPr>
            <a:cxnSpLocks/>
            <a:stCxn id="32" idx="0"/>
            <a:endCxn id="22" idx="2"/>
          </p:cNvCxnSpPr>
          <p:nvPr/>
        </p:nvCxnSpPr>
        <p:spPr>
          <a:xfrm flipV="1">
            <a:off x="7242065" y="4098541"/>
            <a:ext cx="182860" cy="27193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4D727F3-1283-4444-A7E6-61F074313D42}"/>
              </a:ext>
            </a:extLst>
          </p:cNvPr>
          <p:cNvSpPr/>
          <p:nvPr/>
        </p:nvSpPr>
        <p:spPr>
          <a:xfrm>
            <a:off x="7150461" y="4370480"/>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268C9E7-5583-2547-91CF-F5407AA43D5B}"/>
              </a:ext>
            </a:extLst>
          </p:cNvPr>
          <p:cNvSpPr/>
          <p:nvPr/>
        </p:nvSpPr>
        <p:spPr>
          <a:xfrm>
            <a:off x="7493695" y="4366996"/>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C75FCAF-2EA1-7046-853B-8EDF3288AB8F}"/>
              </a:ext>
            </a:extLst>
          </p:cNvPr>
          <p:cNvSpPr/>
          <p:nvPr/>
        </p:nvSpPr>
        <p:spPr>
          <a:xfrm>
            <a:off x="5929134" y="3384053"/>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ED658B-F30E-B94C-8312-11F2E5512A6E}"/>
              </a:ext>
            </a:extLst>
          </p:cNvPr>
          <p:cNvSpPr/>
          <p:nvPr/>
        </p:nvSpPr>
        <p:spPr>
          <a:xfrm>
            <a:off x="6593293" y="3378137"/>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3914280-6597-064F-AC9D-8829970DCC8B}"/>
              </a:ext>
            </a:extLst>
          </p:cNvPr>
          <p:cNvSpPr/>
          <p:nvPr/>
        </p:nvSpPr>
        <p:spPr>
          <a:xfrm>
            <a:off x="5929134" y="2888807"/>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C6AEBB2-BCC2-D743-98B2-36CCAF5DBB2A}"/>
              </a:ext>
            </a:extLst>
          </p:cNvPr>
          <p:cNvCxnSpPr>
            <a:cxnSpLocks/>
            <a:stCxn id="34" idx="3"/>
            <a:endCxn id="35" idx="1"/>
          </p:cNvCxnSpPr>
          <p:nvPr/>
        </p:nvCxnSpPr>
        <p:spPr>
          <a:xfrm flipV="1">
            <a:off x="6145687" y="3446226"/>
            <a:ext cx="447606" cy="5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55FBBA-588D-A14E-951A-ADBFE3743C53}"/>
              </a:ext>
            </a:extLst>
          </p:cNvPr>
          <p:cNvCxnSpPr>
            <a:cxnSpLocks/>
            <a:stCxn id="36" idx="2"/>
            <a:endCxn id="34" idx="0"/>
          </p:cNvCxnSpPr>
          <p:nvPr/>
        </p:nvCxnSpPr>
        <p:spPr>
          <a:xfrm>
            <a:off x="6037411" y="3024985"/>
            <a:ext cx="0" cy="359068"/>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ECCE2EF-30B5-1E47-B528-0CA28B18EE3D}"/>
              </a:ext>
            </a:extLst>
          </p:cNvPr>
          <p:cNvSpPr/>
          <p:nvPr/>
        </p:nvSpPr>
        <p:spPr>
          <a:xfrm>
            <a:off x="6589265" y="2888807"/>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DB69FB85-ED26-1A46-81D8-C554936F7472}"/>
              </a:ext>
            </a:extLst>
          </p:cNvPr>
          <p:cNvCxnSpPr>
            <a:cxnSpLocks/>
            <a:stCxn id="36" idx="3"/>
            <a:endCxn id="39" idx="1"/>
          </p:cNvCxnSpPr>
          <p:nvPr/>
        </p:nvCxnSpPr>
        <p:spPr>
          <a:xfrm>
            <a:off x="6145687" y="2956896"/>
            <a:ext cx="4435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7B9DF7-03D0-E649-93EB-89A46DCB33F5}"/>
              </a:ext>
            </a:extLst>
          </p:cNvPr>
          <p:cNvCxnSpPr>
            <a:cxnSpLocks/>
            <a:endCxn id="35" idx="0"/>
          </p:cNvCxnSpPr>
          <p:nvPr/>
        </p:nvCxnSpPr>
        <p:spPr>
          <a:xfrm>
            <a:off x="6697542" y="3024985"/>
            <a:ext cx="4028" cy="353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55255CB-DAB8-2D49-B786-3AE2A272304D}"/>
              </a:ext>
            </a:extLst>
          </p:cNvPr>
          <p:cNvCxnSpPr>
            <a:cxnSpLocks/>
            <a:stCxn id="7" idx="0"/>
            <a:endCxn id="34" idx="2"/>
          </p:cNvCxnSpPr>
          <p:nvPr/>
        </p:nvCxnSpPr>
        <p:spPr>
          <a:xfrm flipV="1">
            <a:off x="5289597" y="3520231"/>
            <a:ext cx="747814" cy="4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638D7A-C242-F04C-A83C-8D7C06002226}"/>
              </a:ext>
            </a:extLst>
          </p:cNvPr>
          <p:cNvCxnSpPr>
            <a:cxnSpLocks/>
            <a:stCxn id="22" idx="0"/>
            <a:endCxn id="35" idx="2"/>
          </p:cNvCxnSpPr>
          <p:nvPr/>
        </p:nvCxnSpPr>
        <p:spPr>
          <a:xfrm flipH="1" flipV="1">
            <a:off x="6701570" y="3514315"/>
            <a:ext cx="723355" cy="454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E52C0C-B0D1-9D49-BB0D-3963992D00A7}"/>
              </a:ext>
            </a:extLst>
          </p:cNvPr>
          <p:cNvCxnSpPr>
            <a:cxnSpLocks/>
            <a:stCxn id="21" idx="0"/>
            <a:endCxn id="34" idx="2"/>
          </p:cNvCxnSpPr>
          <p:nvPr/>
        </p:nvCxnSpPr>
        <p:spPr>
          <a:xfrm flipH="1" flipV="1">
            <a:off x="6037411" y="3520231"/>
            <a:ext cx="696848" cy="4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96A8EA-2FDC-5648-8B04-5869116FCB87}"/>
              </a:ext>
            </a:extLst>
          </p:cNvPr>
          <p:cNvCxnSpPr>
            <a:cxnSpLocks/>
            <a:stCxn id="8" idx="0"/>
            <a:endCxn id="35" idx="2"/>
          </p:cNvCxnSpPr>
          <p:nvPr/>
        </p:nvCxnSpPr>
        <p:spPr>
          <a:xfrm flipV="1">
            <a:off x="5980263" y="3514315"/>
            <a:ext cx="721307" cy="4543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E8D85560-2137-7148-8618-99324DB95712}"/>
              </a:ext>
            </a:extLst>
          </p:cNvPr>
          <p:cNvSpPr/>
          <p:nvPr/>
        </p:nvSpPr>
        <p:spPr>
          <a:xfrm>
            <a:off x="7922657" y="2444412"/>
            <a:ext cx="1140743" cy="261610"/>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Content Provider</a:t>
            </a:r>
          </a:p>
        </p:txBody>
      </p:sp>
      <p:sp>
        <p:nvSpPr>
          <p:cNvPr id="47" name="Rounded Rectangle 46">
            <a:extLst>
              <a:ext uri="{FF2B5EF4-FFF2-40B4-BE49-F238E27FC236}">
                <a16:creationId xmlns:a16="http://schemas.microsoft.com/office/drawing/2014/main" id="{9FCF0BCE-D928-8F43-A7B5-F9519926426F}"/>
              </a:ext>
            </a:extLst>
          </p:cNvPr>
          <p:cNvSpPr/>
          <p:nvPr/>
        </p:nvSpPr>
        <p:spPr>
          <a:xfrm>
            <a:off x="5930311" y="2186244"/>
            <a:ext cx="873458" cy="428049"/>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t>Mobile Packet Core/ Broadband</a:t>
            </a:r>
          </a:p>
        </p:txBody>
      </p:sp>
      <p:sp>
        <p:nvSpPr>
          <p:cNvPr id="49" name="Rounded Rectangle 48">
            <a:extLst>
              <a:ext uri="{FF2B5EF4-FFF2-40B4-BE49-F238E27FC236}">
                <a16:creationId xmlns:a16="http://schemas.microsoft.com/office/drawing/2014/main" id="{696F230B-E1C6-6B4C-8E3B-D2A4CA450F9C}"/>
              </a:ext>
            </a:extLst>
          </p:cNvPr>
          <p:cNvSpPr/>
          <p:nvPr/>
        </p:nvSpPr>
        <p:spPr>
          <a:xfrm>
            <a:off x="7929693" y="3010685"/>
            <a:ext cx="1140743" cy="261610"/>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Private Cloud</a:t>
            </a:r>
          </a:p>
        </p:txBody>
      </p:sp>
      <p:sp>
        <p:nvSpPr>
          <p:cNvPr id="50" name="Rounded Rectangle 49">
            <a:extLst>
              <a:ext uri="{FF2B5EF4-FFF2-40B4-BE49-F238E27FC236}">
                <a16:creationId xmlns:a16="http://schemas.microsoft.com/office/drawing/2014/main" id="{B02F2C80-91C3-EF4C-8736-0F501BB3D5D3}"/>
              </a:ext>
            </a:extLst>
          </p:cNvPr>
          <p:cNvSpPr/>
          <p:nvPr/>
        </p:nvSpPr>
        <p:spPr>
          <a:xfrm>
            <a:off x="5767560" y="2723671"/>
            <a:ext cx="1184723" cy="942753"/>
          </a:xfrm>
          <a:prstGeom prst="roundRect">
            <a:avLst/>
          </a:prstGeom>
          <a:noFill/>
          <a:ln w="12700">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8562907-FD68-6347-9A9E-3458A200F9AD}"/>
              </a:ext>
            </a:extLst>
          </p:cNvPr>
          <p:cNvSpPr txBox="1"/>
          <p:nvPr/>
        </p:nvSpPr>
        <p:spPr>
          <a:xfrm>
            <a:off x="6934457" y="2619075"/>
            <a:ext cx="1022358" cy="33855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Peering / </a:t>
            </a:r>
          </a:p>
          <a:p>
            <a:pPr algn="ctr"/>
            <a:r>
              <a:rPr lang="en-US" sz="800" i="1">
                <a:solidFill>
                  <a:schemeClr val="tx1"/>
                </a:solidFill>
              </a:rPr>
              <a:t>Direct Connect</a:t>
            </a:r>
            <a:endParaRPr lang="en-US" sz="800" i="1">
              <a:solidFill>
                <a:schemeClr val="tx1"/>
              </a:solidFill>
              <a:latin typeface="+mn-lt"/>
            </a:endParaRPr>
          </a:p>
        </p:txBody>
      </p:sp>
      <p:sp>
        <p:nvSpPr>
          <p:cNvPr id="52" name="Rounded Rectangle 51">
            <a:extLst>
              <a:ext uri="{FF2B5EF4-FFF2-40B4-BE49-F238E27FC236}">
                <a16:creationId xmlns:a16="http://schemas.microsoft.com/office/drawing/2014/main" id="{F2FD1681-6235-A94B-BCFD-29FFCCA0C833}"/>
              </a:ext>
            </a:extLst>
          </p:cNvPr>
          <p:cNvSpPr/>
          <p:nvPr/>
        </p:nvSpPr>
        <p:spPr>
          <a:xfrm>
            <a:off x="7922657" y="2717176"/>
            <a:ext cx="1140743" cy="261611"/>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Public Cloud</a:t>
            </a:r>
          </a:p>
        </p:txBody>
      </p:sp>
      <p:sp>
        <p:nvSpPr>
          <p:cNvPr id="53" name="TextBox 52">
            <a:extLst>
              <a:ext uri="{FF2B5EF4-FFF2-40B4-BE49-F238E27FC236}">
                <a16:creationId xmlns:a16="http://schemas.microsoft.com/office/drawing/2014/main" id="{F3C9AAFC-95FB-904B-995C-304CBFDD08F7}"/>
              </a:ext>
            </a:extLst>
          </p:cNvPr>
          <p:cNvSpPr txBox="1"/>
          <p:nvPr/>
        </p:nvSpPr>
        <p:spPr>
          <a:xfrm>
            <a:off x="5853346" y="3088353"/>
            <a:ext cx="1022358"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Core</a:t>
            </a:r>
          </a:p>
        </p:txBody>
      </p:sp>
      <p:sp>
        <p:nvSpPr>
          <p:cNvPr id="54" name="TextBox 53">
            <a:extLst>
              <a:ext uri="{FF2B5EF4-FFF2-40B4-BE49-F238E27FC236}">
                <a16:creationId xmlns:a16="http://schemas.microsoft.com/office/drawing/2014/main" id="{CC2BA3E3-19C8-3143-A7D5-F70A0FB8DA33}"/>
              </a:ext>
            </a:extLst>
          </p:cNvPr>
          <p:cNvSpPr txBox="1"/>
          <p:nvPr/>
        </p:nvSpPr>
        <p:spPr>
          <a:xfrm>
            <a:off x="7159779" y="3715489"/>
            <a:ext cx="1022358"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Aggregation</a:t>
            </a:r>
          </a:p>
        </p:txBody>
      </p:sp>
      <p:grpSp>
        <p:nvGrpSpPr>
          <p:cNvPr id="55" name="Group 54">
            <a:extLst>
              <a:ext uri="{FF2B5EF4-FFF2-40B4-BE49-F238E27FC236}">
                <a16:creationId xmlns:a16="http://schemas.microsoft.com/office/drawing/2014/main" id="{E28F76B4-DE42-2842-889F-D951BA769A5E}"/>
              </a:ext>
            </a:extLst>
          </p:cNvPr>
          <p:cNvGrpSpPr/>
          <p:nvPr/>
        </p:nvGrpSpPr>
        <p:grpSpPr>
          <a:xfrm>
            <a:off x="4207156" y="4996722"/>
            <a:ext cx="4123884" cy="1077094"/>
            <a:chOff x="908344" y="1733163"/>
            <a:chExt cx="4123884" cy="1077094"/>
          </a:xfrm>
        </p:grpSpPr>
        <p:sp>
          <p:nvSpPr>
            <p:cNvPr id="56" name="Rounded Rectangle 55">
              <a:extLst>
                <a:ext uri="{FF2B5EF4-FFF2-40B4-BE49-F238E27FC236}">
                  <a16:creationId xmlns:a16="http://schemas.microsoft.com/office/drawing/2014/main" id="{A910C256-41C4-C343-9944-155F6DD52272}"/>
                </a:ext>
              </a:extLst>
            </p:cNvPr>
            <p:cNvSpPr/>
            <p:nvPr/>
          </p:nvSpPr>
          <p:spPr>
            <a:xfrm>
              <a:off x="908344" y="2072312"/>
              <a:ext cx="4123884" cy="372221"/>
            </a:xfrm>
            <a:prstGeom prst="roundRect">
              <a:avLst/>
            </a:prstGeom>
            <a:solidFill>
              <a:schemeClr val="bg2">
                <a:lumMod val="95000"/>
              </a:schemeClr>
            </a:solidFill>
            <a:ln w="254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srgbClr val="005073"/>
                </a:solidFill>
                <a:latin typeface="CiscoSansTT ExtraLight"/>
              </a:endParaRPr>
            </a:p>
          </p:txBody>
        </p:sp>
        <p:sp>
          <p:nvSpPr>
            <p:cNvPr id="57" name="Rounded Rectangle 56">
              <a:extLst>
                <a:ext uri="{FF2B5EF4-FFF2-40B4-BE49-F238E27FC236}">
                  <a16:creationId xmlns:a16="http://schemas.microsoft.com/office/drawing/2014/main" id="{79C8D759-874C-A84D-B76C-2744FB204ED7}"/>
                </a:ext>
              </a:extLst>
            </p:cNvPr>
            <p:cNvSpPr/>
            <p:nvPr/>
          </p:nvSpPr>
          <p:spPr>
            <a:xfrm>
              <a:off x="4533447" y="2136113"/>
              <a:ext cx="434975"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58" name="Rounded Rectangle 57">
              <a:extLst>
                <a:ext uri="{FF2B5EF4-FFF2-40B4-BE49-F238E27FC236}">
                  <a16:creationId xmlns:a16="http://schemas.microsoft.com/office/drawing/2014/main" id="{44EA00B3-E6C9-7C46-AA5F-4F317CF09C67}"/>
                </a:ext>
              </a:extLst>
            </p:cNvPr>
            <p:cNvSpPr/>
            <p:nvPr/>
          </p:nvSpPr>
          <p:spPr>
            <a:xfrm>
              <a:off x="994972" y="2146623"/>
              <a:ext cx="313092" cy="252796"/>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59" name="Rounded Rectangle 58">
              <a:extLst>
                <a:ext uri="{FF2B5EF4-FFF2-40B4-BE49-F238E27FC236}">
                  <a16:creationId xmlns:a16="http://schemas.microsoft.com/office/drawing/2014/main" id="{D4EF6EAF-4229-674C-9862-815C604A84C4}"/>
                </a:ext>
              </a:extLst>
            </p:cNvPr>
            <p:cNvSpPr/>
            <p:nvPr/>
          </p:nvSpPr>
          <p:spPr>
            <a:xfrm>
              <a:off x="2222061" y="2140948"/>
              <a:ext cx="1769485"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60" name="Rounded Rectangle 59">
              <a:extLst>
                <a:ext uri="{FF2B5EF4-FFF2-40B4-BE49-F238E27FC236}">
                  <a16:creationId xmlns:a16="http://schemas.microsoft.com/office/drawing/2014/main" id="{36E9A32E-5F37-3C43-9205-B25C7C34A741}"/>
                </a:ext>
              </a:extLst>
            </p:cNvPr>
            <p:cNvSpPr/>
            <p:nvPr/>
          </p:nvSpPr>
          <p:spPr>
            <a:xfrm>
              <a:off x="4026985" y="2140948"/>
              <a:ext cx="403670"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61" name="Left-Right Arrow 19">
              <a:extLst>
                <a:ext uri="{FF2B5EF4-FFF2-40B4-BE49-F238E27FC236}">
                  <a16:creationId xmlns:a16="http://schemas.microsoft.com/office/drawing/2014/main" id="{33B1DCAD-9863-774E-A0F7-91E3AB10DA8F}"/>
                </a:ext>
              </a:extLst>
            </p:cNvPr>
            <p:cNvSpPr/>
            <p:nvPr/>
          </p:nvSpPr>
          <p:spPr>
            <a:xfrm>
              <a:off x="994972" y="2465546"/>
              <a:ext cx="1186497" cy="338209"/>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Residential</a:t>
              </a:r>
            </a:p>
          </p:txBody>
        </p:sp>
        <p:sp>
          <p:nvSpPr>
            <p:cNvPr id="62" name="Left-Right Arrow 20">
              <a:extLst>
                <a:ext uri="{FF2B5EF4-FFF2-40B4-BE49-F238E27FC236}">
                  <a16:creationId xmlns:a16="http://schemas.microsoft.com/office/drawing/2014/main" id="{01541E33-AD12-2042-9524-AF21FBF3A6BE}"/>
                </a:ext>
              </a:extLst>
            </p:cNvPr>
            <p:cNvSpPr/>
            <p:nvPr/>
          </p:nvSpPr>
          <p:spPr>
            <a:xfrm>
              <a:off x="2198609" y="2472048"/>
              <a:ext cx="1792937" cy="331707"/>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Business</a:t>
              </a:r>
            </a:p>
          </p:txBody>
        </p:sp>
        <p:sp>
          <p:nvSpPr>
            <p:cNvPr id="63" name="Left-Right Arrow 21">
              <a:extLst>
                <a:ext uri="{FF2B5EF4-FFF2-40B4-BE49-F238E27FC236}">
                  <a16:creationId xmlns:a16="http://schemas.microsoft.com/office/drawing/2014/main" id="{CCBFA406-0B23-374B-9EB8-A05DC9638C2E}"/>
                </a:ext>
              </a:extLst>
            </p:cNvPr>
            <p:cNvSpPr/>
            <p:nvPr/>
          </p:nvSpPr>
          <p:spPr>
            <a:xfrm>
              <a:off x="4008686" y="2472048"/>
              <a:ext cx="959736" cy="338209"/>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Mobile</a:t>
              </a:r>
            </a:p>
          </p:txBody>
        </p:sp>
        <p:sp>
          <p:nvSpPr>
            <p:cNvPr id="64" name="Rounded Rectangle 63">
              <a:extLst>
                <a:ext uri="{FF2B5EF4-FFF2-40B4-BE49-F238E27FC236}">
                  <a16:creationId xmlns:a16="http://schemas.microsoft.com/office/drawing/2014/main" id="{7FAFE89C-32AB-C54D-892C-23A57C64BBF9}"/>
                </a:ext>
              </a:extLst>
            </p:cNvPr>
            <p:cNvSpPr/>
            <p:nvPr/>
          </p:nvSpPr>
          <p:spPr>
            <a:xfrm>
              <a:off x="1743485" y="1807694"/>
              <a:ext cx="536799" cy="213627"/>
            </a:xfrm>
            <a:prstGeom prst="round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dirty="0">
                <a:solidFill>
                  <a:srgbClr val="282828"/>
                </a:solidFill>
                <a:latin typeface="CiscoSansTT ExtraLight"/>
              </a:endParaRPr>
            </a:p>
            <a:p>
              <a:pPr algn="ctr" defTabSz="457189">
                <a:defRPr/>
              </a:pPr>
              <a:r>
                <a:rPr lang="en-US" sz="1100" dirty="0">
                  <a:solidFill>
                    <a:srgbClr val="282828"/>
                  </a:solidFill>
                  <a:latin typeface="CiscoSansTT ExtraLight"/>
                </a:rPr>
                <a:t>Cable</a:t>
              </a:r>
            </a:p>
            <a:p>
              <a:pPr algn="ctr" defTabSz="457189">
                <a:defRPr/>
              </a:pPr>
              <a:endParaRPr lang="en-US" sz="1000" dirty="0">
                <a:solidFill>
                  <a:srgbClr val="282828"/>
                </a:solidFill>
                <a:latin typeface="CiscoSansTT ExtraLight"/>
              </a:endParaRPr>
            </a:p>
          </p:txBody>
        </p:sp>
        <p:sp>
          <p:nvSpPr>
            <p:cNvPr id="65" name="Rounded Rectangle 64">
              <a:extLst>
                <a:ext uri="{FF2B5EF4-FFF2-40B4-BE49-F238E27FC236}">
                  <a16:creationId xmlns:a16="http://schemas.microsoft.com/office/drawing/2014/main" id="{AC4A14E9-39EF-FE47-893F-2F59390A847F}"/>
                </a:ext>
              </a:extLst>
            </p:cNvPr>
            <p:cNvSpPr/>
            <p:nvPr/>
          </p:nvSpPr>
          <p:spPr>
            <a:xfrm>
              <a:off x="2341428" y="1811250"/>
              <a:ext cx="500299" cy="213627"/>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50">
                  <a:solidFill>
                    <a:srgbClr val="282828"/>
                  </a:solidFill>
                  <a:latin typeface="CiscoSansTT ExtraLight"/>
                </a:rPr>
                <a:t>FTTH</a:t>
              </a:r>
            </a:p>
          </p:txBody>
        </p:sp>
        <p:sp>
          <p:nvSpPr>
            <p:cNvPr id="66" name="Rounded Rectangle 65">
              <a:extLst>
                <a:ext uri="{FF2B5EF4-FFF2-40B4-BE49-F238E27FC236}">
                  <a16:creationId xmlns:a16="http://schemas.microsoft.com/office/drawing/2014/main" id="{51DF7E87-352C-2B4C-AAF4-4C55C439BDCE}"/>
                </a:ext>
              </a:extLst>
            </p:cNvPr>
            <p:cNvSpPr/>
            <p:nvPr/>
          </p:nvSpPr>
          <p:spPr>
            <a:xfrm>
              <a:off x="3655638" y="1747772"/>
              <a:ext cx="1190375" cy="288158"/>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00">
                  <a:solidFill>
                    <a:srgbClr val="282828"/>
                  </a:solidFill>
                  <a:latin typeface="CiscoSansTT ExtraLight"/>
                </a:rPr>
                <a:t>Mobile Backhaul</a:t>
              </a:r>
            </a:p>
          </p:txBody>
        </p:sp>
        <p:sp>
          <p:nvSpPr>
            <p:cNvPr id="67" name="Rounded Rectangle 66">
              <a:extLst>
                <a:ext uri="{FF2B5EF4-FFF2-40B4-BE49-F238E27FC236}">
                  <a16:creationId xmlns:a16="http://schemas.microsoft.com/office/drawing/2014/main" id="{B072C7F4-C4A1-5D43-844A-8E1526AE2915}"/>
                </a:ext>
              </a:extLst>
            </p:cNvPr>
            <p:cNvSpPr/>
            <p:nvPr/>
          </p:nvSpPr>
          <p:spPr>
            <a:xfrm>
              <a:off x="2902871" y="1733163"/>
              <a:ext cx="691623" cy="288158"/>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00">
                  <a:solidFill>
                    <a:srgbClr val="282828"/>
                  </a:solidFill>
                  <a:latin typeface="CiscoSansTT ExtraLight"/>
                </a:rPr>
                <a:t>Metro Ethernet</a:t>
              </a:r>
            </a:p>
          </p:txBody>
        </p:sp>
        <p:grpSp>
          <p:nvGrpSpPr>
            <p:cNvPr id="68" name="Group 67">
              <a:extLst>
                <a:ext uri="{FF2B5EF4-FFF2-40B4-BE49-F238E27FC236}">
                  <a16:creationId xmlns:a16="http://schemas.microsoft.com/office/drawing/2014/main" id="{BBCB9BC3-2677-C846-813F-1EB61B1F70AF}"/>
                </a:ext>
              </a:extLst>
            </p:cNvPr>
            <p:cNvGrpSpPr/>
            <p:nvPr/>
          </p:nvGrpSpPr>
          <p:grpSpPr>
            <a:xfrm>
              <a:off x="1063326" y="2209619"/>
              <a:ext cx="172257" cy="138395"/>
              <a:chOff x="1802969" y="2054755"/>
              <a:chExt cx="145913" cy="117229"/>
            </a:xfrm>
            <a:solidFill>
              <a:schemeClr val="accent1"/>
            </a:solidFill>
          </p:grpSpPr>
          <p:sp>
            <p:nvSpPr>
              <p:cNvPr id="98" name="Freeform 36">
                <a:extLst>
                  <a:ext uri="{FF2B5EF4-FFF2-40B4-BE49-F238E27FC236}">
                    <a16:creationId xmlns:a16="http://schemas.microsoft.com/office/drawing/2014/main" id="{B27C4C99-E183-FD47-8CDD-52C7B1B9D936}"/>
                  </a:ext>
                </a:extLst>
              </p:cNvPr>
              <p:cNvSpPr>
                <a:spLocks/>
              </p:cNvSpPr>
              <p:nvPr/>
            </p:nvSpPr>
            <p:spPr bwMode="auto">
              <a:xfrm>
                <a:off x="1802969" y="2054755"/>
                <a:ext cx="145913" cy="48014"/>
              </a:xfrm>
              <a:custGeom>
                <a:avLst/>
                <a:gdLst>
                  <a:gd name="T0" fmla="*/ 234 w 469"/>
                  <a:gd name="T1" fmla="*/ 0 h 154"/>
                  <a:gd name="T2" fmla="*/ 172 w 469"/>
                  <a:gd name="T3" fmla="*/ 6 h 154"/>
                  <a:gd name="T4" fmla="*/ 113 w 469"/>
                  <a:gd name="T5" fmla="*/ 24 h 154"/>
                  <a:gd name="T6" fmla="*/ 59 w 469"/>
                  <a:gd name="T7" fmla="*/ 54 h 154"/>
                  <a:gd name="T8" fmla="*/ 10 w 469"/>
                  <a:gd name="T9" fmla="*/ 94 h 154"/>
                  <a:gd name="T10" fmla="*/ 6 w 469"/>
                  <a:gd name="T11" fmla="*/ 99 h 154"/>
                  <a:gd name="T12" fmla="*/ 0 w 469"/>
                  <a:gd name="T13" fmla="*/ 111 h 154"/>
                  <a:gd name="T14" fmla="*/ 0 w 469"/>
                  <a:gd name="T15" fmla="*/ 126 h 154"/>
                  <a:gd name="T16" fmla="*/ 6 w 469"/>
                  <a:gd name="T17" fmla="*/ 139 h 154"/>
                  <a:gd name="T18" fmla="*/ 10 w 469"/>
                  <a:gd name="T19" fmla="*/ 143 h 154"/>
                  <a:gd name="T20" fmla="*/ 22 w 469"/>
                  <a:gd name="T21" fmla="*/ 151 h 154"/>
                  <a:gd name="T22" fmla="*/ 35 w 469"/>
                  <a:gd name="T23" fmla="*/ 154 h 154"/>
                  <a:gd name="T24" fmla="*/ 48 w 469"/>
                  <a:gd name="T25" fmla="*/ 151 h 154"/>
                  <a:gd name="T26" fmla="*/ 61 w 469"/>
                  <a:gd name="T27" fmla="*/ 143 h 154"/>
                  <a:gd name="T28" fmla="*/ 78 w 469"/>
                  <a:gd name="T29" fmla="*/ 127 h 154"/>
                  <a:gd name="T30" fmla="*/ 118 w 469"/>
                  <a:gd name="T31" fmla="*/ 100 h 154"/>
                  <a:gd name="T32" fmla="*/ 163 w 469"/>
                  <a:gd name="T33" fmla="*/ 83 h 154"/>
                  <a:gd name="T34" fmla="*/ 209 w 469"/>
                  <a:gd name="T35" fmla="*/ 73 h 154"/>
                  <a:gd name="T36" fmla="*/ 234 w 469"/>
                  <a:gd name="T37" fmla="*/ 72 h 154"/>
                  <a:gd name="T38" fmla="*/ 282 w 469"/>
                  <a:gd name="T39" fmla="*/ 76 h 154"/>
                  <a:gd name="T40" fmla="*/ 329 w 469"/>
                  <a:gd name="T41" fmla="*/ 91 h 154"/>
                  <a:gd name="T42" fmla="*/ 370 w 469"/>
                  <a:gd name="T43" fmla="*/ 113 h 154"/>
                  <a:gd name="T44" fmla="*/ 408 w 469"/>
                  <a:gd name="T45" fmla="*/ 143 h 154"/>
                  <a:gd name="T46" fmla="*/ 413 w 469"/>
                  <a:gd name="T47" fmla="*/ 148 h 154"/>
                  <a:gd name="T48" fmla="*/ 426 w 469"/>
                  <a:gd name="T49" fmla="*/ 153 h 154"/>
                  <a:gd name="T50" fmla="*/ 434 w 469"/>
                  <a:gd name="T51" fmla="*/ 154 h 154"/>
                  <a:gd name="T52" fmla="*/ 446 w 469"/>
                  <a:gd name="T53" fmla="*/ 151 h 154"/>
                  <a:gd name="T54" fmla="*/ 458 w 469"/>
                  <a:gd name="T55" fmla="*/ 143 h 154"/>
                  <a:gd name="T56" fmla="*/ 462 w 469"/>
                  <a:gd name="T57" fmla="*/ 139 h 154"/>
                  <a:gd name="T58" fmla="*/ 467 w 469"/>
                  <a:gd name="T59" fmla="*/ 126 h 154"/>
                  <a:gd name="T60" fmla="*/ 467 w 469"/>
                  <a:gd name="T61" fmla="*/ 111 h 154"/>
                  <a:gd name="T62" fmla="*/ 462 w 469"/>
                  <a:gd name="T63" fmla="*/ 99 h 154"/>
                  <a:gd name="T64" fmla="*/ 458 w 469"/>
                  <a:gd name="T65" fmla="*/ 94 h 154"/>
                  <a:gd name="T66" fmla="*/ 410 w 469"/>
                  <a:gd name="T67" fmla="*/ 54 h 154"/>
                  <a:gd name="T68" fmla="*/ 356 w 469"/>
                  <a:gd name="T69" fmla="*/ 24 h 154"/>
                  <a:gd name="T70" fmla="*/ 297 w 469"/>
                  <a:gd name="T71" fmla="*/ 6 h 154"/>
                  <a:gd name="T72" fmla="*/ 234 w 469"/>
                  <a:gd name="T7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154">
                    <a:moveTo>
                      <a:pt x="234" y="0"/>
                    </a:moveTo>
                    <a:lnTo>
                      <a:pt x="234" y="0"/>
                    </a:lnTo>
                    <a:lnTo>
                      <a:pt x="203" y="1"/>
                    </a:lnTo>
                    <a:lnTo>
                      <a:pt x="172" y="6"/>
                    </a:lnTo>
                    <a:lnTo>
                      <a:pt x="142" y="14"/>
                    </a:lnTo>
                    <a:lnTo>
                      <a:pt x="113" y="24"/>
                    </a:lnTo>
                    <a:lnTo>
                      <a:pt x="85" y="38"/>
                    </a:lnTo>
                    <a:lnTo>
                      <a:pt x="59" y="54"/>
                    </a:lnTo>
                    <a:lnTo>
                      <a:pt x="34" y="72"/>
                    </a:lnTo>
                    <a:lnTo>
                      <a:pt x="10" y="94"/>
                    </a:lnTo>
                    <a:lnTo>
                      <a:pt x="10" y="94"/>
                    </a:lnTo>
                    <a:lnTo>
                      <a:pt x="6" y="99"/>
                    </a:lnTo>
                    <a:lnTo>
                      <a:pt x="2" y="105"/>
                    </a:lnTo>
                    <a:lnTo>
                      <a:pt x="0" y="111"/>
                    </a:lnTo>
                    <a:lnTo>
                      <a:pt x="0" y="118"/>
                    </a:lnTo>
                    <a:lnTo>
                      <a:pt x="0" y="126"/>
                    </a:lnTo>
                    <a:lnTo>
                      <a:pt x="2" y="132"/>
                    </a:lnTo>
                    <a:lnTo>
                      <a:pt x="6" y="139"/>
                    </a:lnTo>
                    <a:lnTo>
                      <a:pt x="10" y="143"/>
                    </a:lnTo>
                    <a:lnTo>
                      <a:pt x="10" y="143"/>
                    </a:lnTo>
                    <a:lnTo>
                      <a:pt x="16" y="148"/>
                    </a:lnTo>
                    <a:lnTo>
                      <a:pt x="22" y="151"/>
                    </a:lnTo>
                    <a:lnTo>
                      <a:pt x="29" y="153"/>
                    </a:lnTo>
                    <a:lnTo>
                      <a:pt x="35" y="154"/>
                    </a:lnTo>
                    <a:lnTo>
                      <a:pt x="41" y="153"/>
                    </a:lnTo>
                    <a:lnTo>
                      <a:pt x="48" y="151"/>
                    </a:lnTo>
                    <a:lnTo>
                      <a:pt x="54" y="148"/>
                    </a:lnTo>
                    <a:lnTo>
                      <a:pt x="61" y="143"/>
                    </a:lnTo>
                    <a:lnTo>
                      <a:pt x="61" y="143"/>
                    </a:lnTo>
                    <a:lnTo>
                      <a:pt x="78" y="127"/>
                    </a:lnTo>
                    <a:lnTo>
                      <a:pt x="97" y="113"/>
                    </a:lnTo>
                    <a:lnTo>
                      <a:pt x="118" y="100"/>
                    </a:lnTo>
                    <a:lnTo>
                      <a:pt x="140" y="91"/>
                    </a:lnTo>
                    <a:lnTo>
                      <a:pt x="163" y="83"/>
                    </a:lnTo>
                    <a:lnTo>
                      <a:pt x="185" y="76"/>
                    </a:lnTo>
                    <a:lnTo>
                      <a:pt x="209" y="73"/>
                    </a:lnTo>
                    <a:lnTo>
                      <a:pt x="234" y="72"/>
                    </a:lnTo>
                    <a:lnTo>
                      <a:pt x="234" y="72"/>
                    </a:lnTo>
                    <a:lnTo>
                      <a:pt x="258" y="73"/>
                    </a:lnTo>
                    <a:lnTo>
                      <a:pt x="282" y="76"/>
                    </a:lnTo>
                    <a:lnTo>
                      <a:pt x="306" y="83"/>
                    </a:lnTo>
                    <a:lnTo>
                      <a:pt x="329" y="91"/>
                    </a:lnTo>
                    <a:lnTo>
                      <a:pt x="349" y="100"/>
                    </a:lnTo>
                    <a:lnTo>
                      <a:pt x="370" y="113"/>
                    </a:lnTo>
                    <a:lnTo>
                      <a:pt x="389" y="127"/>
                    </a:lnTo>
                    <a:lnTo>
                      <a:pt x="408" y="143"/>
                    </a:lnTo>
                    <a:lnTo>
                      <a:pt x="408" y="143"/>
                    </a:lnTo>
                    <a:lnTo>
                      <a:pt x="413" y="148"/>
                    </a:lnTo>
                    <a:lnTo>
                      <a:pt x="419" y="151"/>
                    </a:lnTo>
                    <a:lnTo>
                      <a:pt x="426" y="153"/>
                    </a:lnTo>
                    <a:lnTo>
                      <a:pt x="434" y="154"/>
                    </a:lnTo>
                    <a:lnTo>
                      <a:pt x="434" y="154"/>
                    </a:lnTo>
                    <a:lnTo>
                      <a:pt x="440" y="153"/>
                    </a:lnTo>
                    <a:lnTo>
                      <a:pt x="446" y="151"/>
                    </a:lnTo>
                    <a:lnTo>
                      <a:pt x="453" y="148"/>
                    </a:lnTo>
                    <a:lnTo>
                      <a:pt x="458" y="143"/>
                    </a:lnTo>
                    <a:lnTo>
                      <a:pt x="458" y="143"/>
                    </a:lnTo>
                    <a:lnTo>
                      <a:pt x="462" y="139"/>
                    </a:lnTo>
                    <a:lnTo>
                      <a:pt x="466" y="132"/>
                    </a:lnTo>
                    <a:lnTo>
                      <a:pt x="467" y="126"/>
                    </a:lnTo>
                    <a:lnTo>
                      <a:pt x="469" y="118"/>
                    </a:lnTo>
                    <a:lnTo>
                      <a:pt x="467" y="111"/>
                    </a:lnTo>
                    <a:lnTo>
                      <a:pt x="466" y="105"/>
                    </a:lnTo>
                    <a:lnTo>
                      <a:pt x="462" y="99"/>
                    </a:lnTo>
                    <a:lnTo>
                      <a:pt x="458" y="94"/>
                    </a:lnTo>
                    <a:lnTo>
                      <a:pt x="458" y="94"/>
                    </a:lnTo>
                    <a:lnTo>
                      <a:pt x="435" y="72"/>
                    </a:lnTo>
                    <a:lnTo>
                      <a:pt x="410" y="54"/>
                    </a:lnTo>
                    <a:lnTo>
                      <a:pt x="383" y="38"/>
                    </a:lnTo>
                    <a:lnTo>
                      <a:pt x="356" y="24"/>
                    </a:lnTo>
                    <a:lnTo>
                      <a:pt x="327" y="14"/>
                    </a:lnTo>
                    <a:lnTo>
                      <a:pt x="297" y="6"/>
                    </a:lnTo>
                    <a:lnTo>
                      <a:pt x="266" y="1"/>
                    </a:lnTo>
                    <a:lnTo>
                      <a:pt x="234" y="0"/>
                    </a:lnTo>
                    <a:lnTo>
                      <a:pt x="2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99" name="Freeform 37">
                <a:extLst>
                  <a:ext uri="{FF2B5EF4-FFF2-40B4-BE49-F238E27FC236}">
                    <a16:creationId xmlns:a16="http://schemas.microsoft.com/office/drawing/2014/main" id="{4CB5538C-D5DB-8D49-85DF-1F618A42E562}"/>
                  </a:ext>
                </a:extLst>
              </p:cNvPr>
              <p:cNvSpPr>
                <a:spLocks/>
              </p:cNvSpPr>
              <p:nvPr/>
            </p:nvSpPr>
            <p:spPr bwMode="auto">
              <a:xfrm>
                <a:off x="1831652" y="2095286"/>
                <a:ext cx="88545" cy="36166"/>
              </a:xfrm>
              <a:custGeom>
                <a:avLst/>
                <a:gdLst>
                  <a:gd name="T0" fmla="*/ 9 w 283"/>
                  <a:gd name="T1" fmla="*/ 54 h 114"/>
                  <a:gd name="T2" fmla="*/ 1 w 283"/>
                  <a:gd name="T3" fmla="*/ 67 h 114"/>
                  <a:gd name="T4" fmla="*/ 0 w 283"/>
                  <a:gd name="T5" fmla="*/ 79 h 114"/>
                  <a:gd name="T6" fmla="*/ 1 w 283"/>
                  <a:gd name="T7" fmla="*/ 92 h 114"/>
                  <a:gd name="T8" fmla="*/ 9 w 283"/>
                  <a:gd name="T9" fmla="*/ 105 h 114"/>
                  <a:gd name="T10" fmla="*/ 15 w 283"/>
                  <a:gd name="T11" fmla="*/ 110 h 114"/>
                  <a:gd name="T12" fmla="*/ 28 w 283"/>
                  <a:gd name="T13" fmla="*/ 114 h 114"/>
                  <a:gd name="T14" fmla="*/ 41 w 283"/>
                  <a:gd name="T15" fmla="*/ 114 h 114"/>
                  <a:gd name="T16" fmla="*/ 54 w 283"/>
                  <a:gd name="T17" fmla="*/ 110 h 114"/>
                  <a:gd name="T18" fmla="*/ 60 w 283"/>
                  <a:gd name="T19" fmla="*/ 105 h 114"/>
                  <a:gd name="T20" fmla="*/ 78 w 283"/>
                  <a:gd name="T21" fmla="*/ 90 h 114"/>
                  <a:gd name="T22" fmla="*/ 98 w 283"/>
                  <a:gd name="T23" fmla="*/ 79 h 114"/>
                  <a:gd name="T24" fmla="*/ 119 w 283"/>
                  <a:gd name="T25" fmla="*/ 73 h 114"/>
                  <a:gd name="T26" fmla="*/ 141 w 283"/>
                  <a:gd name="T27" fmla="*/ 71 h 114"/>
                  <a:gd name="T28" fmla="*/ 164 w 283"/>
                  <a:gd name="T29" fmla="*/ 73 h 114"/>
                  <a:gd name="T30" fmla="*/ 184 w 283"/>
                  <a:gd name="T31" fmla="*/ 79 h 114"/>
                  <a:gd name="T32" fmla="*/ 205 w 283"/>
                  <a:gd name="T33" fmla="*/ 90 h 114"/>
                  <a:gd name="T34" fmla="*/ 223 w 283"/>
                  <a:gd name="T35" fmla="*/ 105 h 114"/>
                  <a:gd name="T36" fmla="*/ 229 w 283"/>
                  <a:gd name="T37" fmla="*/ 110 h 114"/>
                  <a:gd name="T38" fmla="*/ 242 w 283"/>
                  <a:gd name="T39" fmla="*/ 114 h 114"/>
                  <a:gd name="T40" fmla="*/ 248 w 283"/>
                  <a:gd name="T41" fmla="*/ 114 h 114"/>
                  <a:gd name="T42" fmla="*/ 261 w 283"/>
                  <a:gd name="T43" fmla="*/ 113 h 114"/>
                  <a:gd name="T44" fmla="*/ 274 w 283"/>
                  <a:gd name="T45" fmla="*/ 105 h 114"/>
                  <a:gd name="T46" fmla="*/ 277 w 283"/>
                  <a:gd name="T47" fmla="*/ 98 h 114"/>
                  <a:gd name="T48" fmla="*/ 283 w 283"/>
                  <a:gd name="T49" fmla="*/ 86 h 114"/>
                  <a:gd name="T50" fmla="*/ 283 w 283"/>
                  <a:gd name="T51" fmla="*/ 73 h 114"/>
                  <a:gd name="T52" fmla="*/ 277 w 283"/>
                  <a:gd name="T53" fmla="*/ 60 h 114"/>
                  <a:gd name="T54" fmla="*/ 274 w 283"/>
                  <a:gd name="T55" fmla="*/ 54 h 114"/>
                  <a:gd name="T56" fmla="*/ 243 w 283"/>
                  <a:gd name="T57" fmla="*/ 30 h 114"/>
                  <a:gd name="T58" fmla="*/ 212 w 283"/>
                  <a:gd name="T59" fmla="*/ 14 h 114"/>
                  <a:gd name="T60" fmla="*/ 177 w 283"/>
                  <a:gd name="T61" fmla="*/ 3 h 114"/>
                  <a:gd name="T62" fmla="*/ 141 w 283"/>
                  <a:gd name="T63" fmla="*/ 0 h 114"/>
                  <a:gd name="T64" fmla="*/ 105 w 283"/>
                  <a:gd name="T65" fmla="*/ 3 h 114"/>
                  <a:gd name="T66" fmla="*/ 71 w 283"/>
                  <a:gd name="T67" fmla="*/ 14 h 114"/>
                  <a:gd name="T68" fmla="*/ 38 w 283"/>
                  <a:gd name="T69" fmla="*/ 30 h 114"/>
                  <a:gd name="T70" fmla="*/ 9 w 283"/>
                  <a:gd name="T71"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14">
                    <a:moveTo>
                      <a:pt x="9" y="54"/>
                    </a:moveTo>
                    <a:lnTo>
                      <a:pt x="9" y="54"/>
                    </a:lnTo>
                    <a:lnTo>
                      <a:pt x="4" y="60"/>
                    </a:lnTo>
                    <a:lnTo>
                      <a:pt x="1" y="67"/>
                    </a:lnTo>
                    <a:lnTo>
                      <a:pt x="0" y="73"/>
                    </a:lnTo>
                    <a:lnTo>
                      <a:pt x="0" y="79"/>
                    </a:lnTo>
                    <a:lnTo>
                      <a:pt x="0" y="86"/>
                    </a:lnTo>
                    <a:lnTo>
                      <a:pt x="1" y="92"/>
                    </a:lnTo>
                    <a:lnTo>
                      <a:pt x="4" y="98"/>
                    </a:lnTo>
                    <a:lnTo>
                      <a:pt x="9" y="105"/>
                    </a:lnTo>
                    <a:lnTo>
                      <a:pt x="9" y="105"/>
                    </a:lnTo>
                    <a:lnTo>
                      <a:pt x="15" y="110"/>
                    </a:lnTo>
                    <a:lnTo>
                      <a:pt x="20" y="113"/>
                    </a:lnTo>
                    <a:lnTo>
                      <a:pt x="28" y="114"/>
                    </a:lnTo>
                    <a:lnTo>
                      <a:pt x="35" y="114"/>
                    </a:lnTo>
                    <a:lnTo>
                      <a:pt x="41" y="114"/>
                    </a:lnTo>
                    <a:lnTo>
                      <a:pt x="47" y="113"/>
                    </a:lnTo>
                    <a:lnTo>
                      <a:pt x="54" y="110"/>
                    </a:lnTo>
                    <a:lnTo>
                      <a:pt x="60" y="105"/>
                    </a:lnTo>
                    <a:lnTo>
                      <a:pt x="60" y="105"/>
                    </a:lnTo>
                    <a:lnTo>
                      <a:pt x="68" y="97"/>
                    </a:lnTo>
                    <a:lnTo>
                      <a:pt x="78" y="90"/>
                    </a:lnTo>
                    <a:lnTo>
                      <a:pt x="87" y="84"/>
                    </a:lnTo>
                    <a:lnTo>
                      <a:pt x="98" y="79"/>
                    </a:lnTo>
                    <a:lnTo>
                      <a:pt x="108" y="76"/>
                    </a:lnTo>
                    <a:lnTo>
                      <a:pt x="119" y="73"/>
                    </a:lnTo>
                    <a:lnTo>
                      <a:pt x="130" y="71"/>
                    </a:lnTo>
                    <a:lnTo>
                      <a:pt x="141" y="71"/>
                    </a:lnTo>
                    <a:lnTo>
                      <a:pt x="153" y="71"/>
                    </a:lnTo>
                    <a:lnTo>
                      <a:pt x="164" y="73"/>
                    </a:lnTo>
                    <a:lnTo>
                      <a:pt x="173" y="76"/>
                    </a:lnTo>
                    <a:lnTo>
                      <a:pt x="184" y="79"/>
                    </a:lnTo>
                    <a:lnTo>
                      <a:pt x="196" y="84"/>
                    </a:lnTo>
                    <a:lnTo>
                      <a:pt x="205" y="90"/>
                    </a:lnTo>
                    <a:lnTo>
                      <a:pt x="215" y="97"/>
                    </a:lnTo>
                    <a:lnTo>
                      <a:pt x="223" y="105"/>
                    </a:lnTo>
                    <a:lnTo>
                      <a:pt x="223" y="105"/>
                    </a:lnTo>
                    <a:lnTo>
                      <a:pt x="229" y="110"/>
                    </a:lnTo>
                    <a:lnTo>
                      <a:pt x="234" y="113"/>
                    </a:lnTo>
                    <a:lnTo>
                      <a:pt x="242" y="114"/>
                    </a:lnTo>
                    <a:lnTo>
                      <a:pt x="248" y="114"/>
                    </a:lnTo>
                    <a:lnTo>
                      <a:pt x="248" y="114"/>
                    </a:lnTo>
                    <a:lnTo>
                      <a:pt x="255" y="114"/>
                    </a:lnTo>
                    <a:lnTo>
                      <a:pt x="261" y="113"/>
                    </a:lnTo>
                    <a:lnTo>
                      <a:pt x="267" y="110"/>
                    </a:lnTo>
                    <a:lnTo>
                      <a:pt x="274" y="105"/>
                    </a:lnTo>
                    <a:lnTo>
                      <a:pt x="274" y="105"/>
                    </a:lnTo>
                    <a:lnTo>
                      <a:pt x="277" y="98"/>
                    </a:lnTo>
                    <a:lnTo>
                      <a:pt x="280" y="92"/>
                    </a:lnTo>
                    <a:lnTo>
                      <a:pt x="283" y="86"/>
                    </a:lnTo>
                    <a:lnTo>
                      <a:pt x="283" y="79"/>
                    </a:lnTo>
                    <a:lnTo>
                      <a:pt x="283" y="73"/>
                    </a:lnTo>
                    <a:lnTo>
                      <a:pt x="280" y="67"/>
                    </a:lnTo>
                    <a:lnTo>
                      <a:pt x="277" y="60"/>
                    </a:lnTo>
                    <a:lnTo>
                      <a:pt x="274" y="54"/>
                    </a:lnTo>
                    <a:lnTo>
                      <a:pt x="274" y="54"/>
                    </a:lnTo>
                    <a:lnTo>
                      <a:pt x="259" y="41"/>
                    </a:lnTo>
                    <a:lnTo>
                      <a:pt x="243" y="30"/>
                    </a:lnTo>
                    <a:lnTo>
                      <a:pt x="228" y="20"/>
                    </a:lnTo>
                    <a:lnTo>
                      <a:pt x="212" y="14"/>
                    </a:lnTo>
                    <a:lnTo>
                      <a:pt x="194" y="8"/>
                    </a:lnTo>
                    <a:lnTo>
                      <a:pt x="177" y="3"/>
                    </a:lnTo>
                    <a:lnTo>
                      <a:pt x="159" y="1"/>
                    </a:lnTo>
                    <a:lnTo>
                      <a:pt x="141" y="0"/>
                    </a:lnTo>
                    <a:lnTo>
                      <a:pt x="124" y="1"/>
                    </a:lnTo>
                    <a:lnTo>
                      <a:pt x="105" y="3"/>
                    </a:lnTo>
                    <a:lnTo>
                      <a:pt x="87" y="8"/>
                    </a:lnTo>
                    <a:lnTo>
                      <a:pt x="71" y="14"/>
                    </a:lnTo>
                    <a:lnTo>
                      <a:pt x="54" y="20"/>
                    </a:lnTo>
                    <a:lnTo>
                      <a:pt x="38" y="30"/>
                    </a:lnTo>
                    <a:lnTo>
                      <a:pt x="23" y="41"/>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00" name="Freeform 38">
                <a:extLst>
                  <a:ext uri="{FF2B5EF4-FFF2-40B4-BE49-F238E27FC236}">
                    <a16:creationId xmlns:a16="http://schemas.microsoft.com/office/drawing/2014/main" id="{1C024B9F-CDF8-A04F-BB42-A6BEECC131F0}"/>
                  </a:ext>
                </a:extLst>
              </p:cNvPr>
              <p:cNvSpPr>
                <a:spLocks/>
              </p:cNvSpPr>
              <p:nvPr/>
            </p:nvSpPr>
            <p:spPr bwMode="auto">
              <a:xfrm>
                <a:off x="1860336" y="2141430"/>
                <a:ext cx="30554" cy="30554"/>
              </a:xfrm>
              <a:custGeom>
                <a:avLst/>
                <a:gdLst>
                  <a:gd name="T0" fmla="*/ 49 w 97"/>
                  <a:gd name="T1" fmla="*/ 0 h 99"/>
                  <a:gd name="T2" fmla="*/ 49 w 97"/>
                  <a:gd name="T3" fmla="*/ 0 h 99"/>
                  <a:gd name="T4" fmla="*/ 40 w 97"/>
                  <a:gd name="T5" fmla="*/ 2 h 99"/>
                  <a:gd name="T6" fmla="*/ 30 w 97"/>
                  <a:gd name="T7" fmla="*/ 5 h 99"/>
                  <a:gd name="T8" fmla="*/ 22 w 97"/>
                  <a:gd name="T9" fmla="*/ 10 h 99"/>
                  <a:gd name="T10" fmla="*/ 14 w 97"/>
                  <a:gd name="T11" fmla="*/ 15 h 99"/>
                  <a:gd name="T12" fmla="*/ 8 w 97"/>
                  <a:gd name="T13" fmla="*/ 23 h 99"/>
                  <a:gd name="T14" fmla="*/ 5 w 97"/>
                  <a:gd name="T15" fmla="*/ 31 h 99"/>
                  <a:gd name="T16" fmla="*/ 2 w 97"/>
                  <a:gd name="T17" fmla="*/ 40 h 99"/>
                  <a:gd name="T18" fmla="*/ 0 w 97"/>
                  <a:gd name="T19" fmla="*/ 50 h 99"/>
                  <a:gd name="T20" fmla="*/ 0 w 97"/>
                  <a:gd name="T21" fmla="*/ 50 h 99"/>
                  <a:gd name="T22" fmla="*/ 2 w 97"/>
                  <a:gd name="T23" fmla="*/ 59 h 99"/>
                  <a:gd name="T24" fmla="*/ 5 w 97"/>
                  <a:gd name="T25" fmla="*/ 69 h 99"/>
                  <a:gd name="T26" fmla="*/ 8 w 97"/>
                  <a:gd name="T27" fmla="*/ 77 h 99"/>
                  <a:gd name="T28" fmla="*/ 14 w 97"/>
                  <a:gd name="T29" fmla="*/ 85 h 99"/>
                  <a:gd name="T30" fmla="*/ 22 w 97"/>
                  <a:gd name="T31" fmla="*/ 90 h 99"/>
                  <a:gd name="T32" fmla="*/ 30 w 97"/>
                  <a:gd name="T33" fmla="*/ 94 h 99"/>
                  <a:gd name="T34" fmla="*/ 40 w 97"/>
                  <a:gd name="T35" fmla="*/ 98 h 99"/>
                  <a:gd name="T36" fmla="*/ 49 w 97"/>
                  <a:gd name="T37" fmla="*/ 99 h 99"/>
                  <a:gd name="T38" fmla="*/ 49 w 97"/>
                  <a:gd name="T39" fmla="*/ 99 h 99"/>
                  <a:gd name="T40" fmla="*/ 59 w 97"/>
                  <a:gd name="T41" fmla="*/ 98 h 99"/>
                  <a:gd name="T42" fmla="*/ 69 w 97"/>
                  <a:gd name="T43" fmla="*/ 94 h 99"/>
                  <a:gd name="T44" fmla="*/ 77 w 97"/>
                  <a:gd name="T45" fmla="*/ 90 h 99"/>
                  <a:gd name="T46" fmla="*/ 83 w 97"/>
                  <a:gd name="T47" fmla="*/ 85 h 99"/>
                  <a:gd name="T48" fmla="*/ 89 w 97"/>
                  <a:gd name="T49" fmla="*/ 77 h 99"/>
                  <a:gd name="T50" fmla="*/ 94 w 97"/>
                  <a:gd name="T51" fmla="*/ 69 h 99"/>
                  <a:gd name="T52" fmla="*/ 97 w 97"/>
                  <a:gd name="T53" fmla="*/ 59 h 99"/>
                  <a:gd name="T54" fmla="*/ 97 w 97"/>
                  <a:gd name="T55" fmla="*/ 50 h 99"/>
                  <a:gd name="T56" fmla="*/ 97 w 97"/>
                  <a:gd name="T57" fmla="*/ 50 h 99"/>
                  <a:gd name="T58" fmla="*/ 97 w 97"/>
                  <a:gd name="T59" fmla="*/ 40 h 99"/>
                  <a:gd name="T60" fmla="*/ 94 w 97"/>
                  <a:gd name="T61" fmla="*/ 31 h 99"/>
                  <a:gd name="T62" fmla="*/ 89 w 97"/>
                  <a:gd name="T63" fmla="*/ 23 h 99"/>
                  <a:gd name="T64" fmla="*/ 83 w 97"/>
                  <a:gd name="T65" fmla="*/ 15 h 99"/>
                  <a:gd name="T66" fmla="*/ 77 w 97"/>
                  <a:gd name="T67" fmla="*/ 10 h 99"/>
                  <a:gd name="T68" fmla="*/ 69 w 97"/>
                  <a:gd name="T69" fmla="*/ 5 h 99"/>
                  <a:gd name="T70" fmla="*/ 59 w 97"/>
                  <a:gd name="T71" fmla="*/ 2 h 99"/>
                  <a:gd name="T72" fmla="*/ 49 w 97"/>
                  <a:gd name="T73" fmla="*/ 0 h 99"/>
                  <a:gd name="T74" fmla="*/ 49 w 97"/>
                  <a:gd name="T7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9">
                    <a:moveTo>
                      <a:pt x="49" y="0"/>
                    </a:moveTo>
                    <a:lnTo>
                      <a:pt x="49" y="0"/>
                    </a:lnTo>
                    <a:lnTo>
                      <a:pt x="40" y="2"/>
                    </a:lnTo>
                    <a:lnTo>
                      <a:pt x="30" y="5"/>
                    </a:lnTo>
                    <a:lnTo>
                      <a:pt x="22" y="10"/>
                    </a:lnTo>
                    <a:lnTo>
                      <a:pt x="14" y="15"/>
                    </a:lnTo>
                    <a:lnTo>
                      <a:pt x="8" y="23"/>
                    </a:lnTo>
                    <a:lnTo>
                      <a:pt x="5" y="31"/>
                    </a:lnTo>
                    <a:lnTo>
                      <a:pt x="2" y="40"/>
                    </a:lnTo>
                    <a:lnTo>
                      <a:pt x="0" y="50"/>
                    </a:lnTo>
                    <a:lnTo>
                      <a:pt x="0" y="50"/>
                    </a:lnTo>
                    <a:lnTo>
                      <a:pt x="2" y="59"/>
                    </a:lnTo>
                    <a:lnTo>
                      <a:pt x="5" y="69"/>
                    </a:lnTo>
                    <a:lnTo>
                      <a:pt x="8" y="77"/>
                    </a:lnTo>
                    <a:lnTo>
                      <a:pt x="14" y="85"/>
                    </a:lnTo>
                    <a:lnTo>
                      <a:pt x="22" y="90"/>
                    </a:lnTo>
                    <a:lnTo>
                      <a:pt x="30" y="94"/>
                    </a:lnTo>
                    <a:lnTo>
                      <a:pt x="40" y="98"/>
                    </a:lnTo>
                    <a:lnTo>
                      <a:pt x="49" y="99"/>
                    </a:lnTo>
                    <a:lnTo>
                      <a:pt x="49" y="99"/>
                    </a:lnTo>
                    <a:lnTo>
                      <a:pt x="59" y="98"/>
                    </a:lnTo>
                    <a:lnTo>
                      <a:pt x="69" y="94"/>
                    </a:lnTo>
                    <a:lnTo>
                      <a:pt x="77" y="90"/>
                    </a:lnTo>
                    <a:lnTo>
                      <a:pt x="83" y="85"/>
                    </a:lnTo>
                    <a:lnTo>
                      <a:pt x="89" y="77"/>
                    </a:lnTo>
                    <a:lnTo>
                      <a:pt x="94" y="69"/>
                    </a:lnTo>
                    <a:lnTo>
                      <a:pt x="97" y="59"/>
                    </a:lnTo>
                    <a:lnTo>
                      <a:pt x="97" y="50"/>
                    </a:lnTo>
                    <a:lnTo>
                      <a:pt x="97" y="50"/>
                    </a:lnTo>
                    <a:lnTo>
                      <a:pt x="97" y="40"/>
                    </a:lnTo>
                    <a:lnTo>
                      <a:pt x="94" y="31"/>
                    </a:lnTo>
                    <a:lnTo>
                      <a:pt x="89" y="23"/>
                    </a:lnTo>
                    <a:lnTo>
                      <a:pt x="83" y="15"/>
                    </a:lnTo>
                    <a:lnTo>
                      <a:pt x="77" y="10"/>
                    </a:lnTo>
                    <a:lnTo>
                      <a:pt x="69" y="5"/>
                    </a:lnTo>
                    <a:lnTo>
                      <a:pt x="59" y="2"/>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grpSp>
        <p:pic>
          <p:nvPicPr>
            <p:cNvPr id="69" name="Picture 68">
              <a:extLst>
                <a:ext uri="{FF2B5EF4-FFF2-40B4-BE49-F238E27FC236}">
                  <a16:creationId xmlns:a16="http://schemas.microsoft.com/office/drawing/2014/main" id="{B53A36D9-0C7A-E24A-AE08-ECDFC2A2B9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3625" y="2181220"/>
              <a:ext cx="203576" cy="205392"/>
            </a:xfrm>
            <a:prstGeom prst="rect">
              <a:avLst/>
            </a:prstGeom>
          </p:spPr>
        </p:pic>
        <p:pic>
          <p:nvPicPr>
            <p:cNvPr id="70" name="Picture 69">
              <a:extLst>
                <a:ext uri="{FF2B5EF4-FFF2-40B4-BE49-F238E27FC236}">
                  <a16:creationId xmlns:a16="http://schemas.microsoft.com/office/drawing/2014/main" id="{95F8C332-8B7A-3541-9F6A-07A949FC5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8150" y="2179684"/>
              <a:ext cx="203576" cy="205392"/>
            </a:xfrm>
            <a:prstGeom prst="rect">
              <a:avLst/>
            </a:prstGeom>
          </p:spPr>
        </p:pic>
        <p:sp>
          <p:nvSpPr>
            <p:cNvPr id="71" name="Freeform 41">
              <a:extLst>
                <a:ext uri="{FF2B5EF4-FFF2-40B4-BE49-F238E27FC236}">
                  <a16:creationId xmlns:a16="http://schemas.microsoft.com/office/drawing/2014/main" id="{51C19865-1D6B-C14D-982A-539DC1B518F9}"/>
                </a:ext>
              </a:extLst>
            </p:cNvPr>
            <p:cNvSpPr>
              <a:spLocks noEditPoints="1"/>
            </p:cNvSpPr>
            <p:nvPr/>
          </p:nvSpPr>
          <p:spPr bwMode="auto">
            <a:xfrm>
              <a:off x="4067577" y="2228965"/>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72" name="Freeform 41">
              <a:extLst>
                <a:ext uri="{FF2B5EF4-FFF2-40B4-BE49-F238E27FC236}">
                  <a16:creationId xmlns:a16="http://schemas.microsoft.com/office/drawing/2014/main" id="{DFB3271D-4D5F-0E4A-8EE2-075316344EBF}"/>
                </a:ext>
              </a:extLst>
            </p:cNvPr>
            <p:cNvSpPr>
              <a:spLocks noEditPoints="1"/>
            </p:cNvSpPr>
            <p:nvPr/>
          </p:nvSpPr>
          <p:spPr bwMode="auto">
            <a:xfrm>
              <a:off x="4281761" y="2240501"/>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73" name="Freeform 41">
              <a:extLst>
                <a:ext uri="{FF2B5EF4-FFF2-40B4-BE49-F238E27FC236}">
                  <a16:creationId xmlns:a16="http://schemas.microsoft.com/office/drawing/2014/main" id="{A4F63BDE-BD71-1247-84CF-4CE87CB3E82A}"/>
                </a:ext>
              </a:extLst>
            </p:cNvPr>
            <p:cNvSpPr>
              <a:spLocks noEditPoints="1"/>
            </p:cNvSpPr>
            <p:nvPr/>
          </p:nvSpPr>
          <p:spPr bwMode="auto">
            <a:xfrm>
              <a:off x="4184433" y="2171547"/>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74" name="Freeform 39">
              <a:extLst>
                <a:ext uri="{FF2B5EF4-FFF2-40B4-BE49-F238E27FC236}">
                  <a16:creationId xmlns:a16="http://schemas.microsoft.com/office/drawing/2014/main" id="{274AA6F2-4528-8B41-9544-A8EE31D5B092}"/>
                </a:ext>
              </a:extLst>
            </p:cNvPr>
            <p:cNvSpPr>
              <a:spLocks noEditPoints="1"/>
            </p:cNvSpPr>
            <p:nvPr/>
          </p:nvSpPr>
          <p:spPr bwMode="auto">
            <a:xfrm rot="16200000">
              <a:off x="3247629" y="2186618"/>
              <a:ext cx="130352" cy="216787"/>
            </a:xfrm>
            <a:custGeom>
              <a:avLst/>
              <a:gdLst>
                <a:gd name="T0" fmla="*/ 375 w 375"/>
                <a:gd name="T1" fmla="*/ 346 h 624"/>
                <a:gd name="T2" fmla="*/ 375 w 375"/>
                <a:gd name="T3" fmla="*/ 353 h 624"/>
                <a:gd name="T4" fmla="*/ 370 w 375"/>
                <a:gd name="T5" fmla="*/ 366 h 624"/>
                <a:gd name="T6" fmla="*/ 361 w 375"/>
                <a:gd name="T7" fmla="*/ 377 h 624"/>
                <a:gd name="T8" fmla="*/ 348 w 375"/>
                <a:gd name="T9" fmla="*/ 383 h 624"/>
                <a:gd name="T10" fmla="*/ 340 w 375"/>
                <a:gd name="T11" fmla="*/ 482 h 624"/>
                <a:gd name="T12" fmla="*/ 338 w 375"/>
                <a:gd name="T13" fmla="*/ 492 h 624"/>
                <a:gd name="T14" fmla="*/ 332 w 375"/>
                <a:gd name="T15" fmla="*/ 506 h 624"/>
                <a:gd name="T16" fmla="*/ 321 w 375"/>
                <a:gd name="T17" fmla="*/ 517 h 624"/>
                <a:gd name="T18" fmla="*/ 307 w 375"/>
                <a:gd name="T19" fmla="*/ 523 h 624"/>
                <a:gd name="T20" fmla="*/ 257 w 375"/>
                <a:gd name="T21" fmla="*/ 525 h 624"/>
                <a:gd name="T22" fmla="*/ 257 w 375"/>
                <a:gd name="T23" fmla="*/ 581 h 624"/>
                <a:gd name="T24" fmla="*/ 254 w 375"/>
                <a:gd name="T25" fmla="*/ 598 h 624"/>
                <a:gd name="T26" fmla="*/ 244 w 375"/>
                <a:gd name="T27" fmla="*/ 611 h 624"/>
                <a:gd name="T28" fmla="*/ 232 w 375"/>
                <a:gd name="T29" fmla="*/ 621 h 624"/>
                <a:gd name="T30" fmla="*/ 214 w 375"/>
                <a:gd name="T31" fmla="*/ 624 h 624"/>
                <a:gd name="T32" fmla="*/ 125 w 375"/>
                <a:gd name="T33" fmla="*/ 624 h 624"/>
                <a:gd name="T34" fmla="*/ 109 w 375"/>
                <a:gd name="T35" fmla="*/ 621 h 624"/>
                <a:gd name="T36" fmla="*/ 96 w 375"/>
                <a:gd name="T37" fmla="*/ 611 h 624"/>
                <a:gd name="T38" fmla="*/ 86 w 375"/>
                <a:gd name="T39" fmla="*/ 598 h 624"/>
                <a:gd name="T40" fmla="*/ 83 w 375"/>
                <a:gd name="T41" fmla="*/ 581 h 624"/>
                <a:gd name="T42" fmla="*/ 42 w 375"/>
                <a:gd name="T43" fmla="*/ 525 h 624"/>
                <a:gd name="T44" fmla="*/ 34 w 375"/>
                <a:gd name="T45" fmla="*/ 523 h 624"/>
                <a:gd name="T46" fmla="*/ 18 w 375"/>
                <a:gd name="T47" fmla="*/ 517 h 624"/>
                <a:gd name="T48" fmla="*/ 7 w 375"/>
                <a:gd name="T49" fmla="*/ 506 h 624"/>
                <a:gd name="T50" fmla="*/ 0 w 375"/>
                <a:gd name="T51" fmla="*/ 492 h 624"/>
                <a:gd name="T52" fmla="*/ 0 w 375"/>
                <a:gd name="T53" fmla="*/ 142 h 624"/>
                <a:gd name="T54" fmla="*/ 0 w 375"/>
                <a:gd name="T55" fmla="*/ 134 h 624"/>
                <a:gd name="T56" fmla="*/ 7 w 375"/>
                <a:gd name="T57" fmla="*/ 118 h 624"/>
                <a:gd name="T58" fmla="*/ 18 w 375"/>
                <a:gd name="T59" fmla="*/ 107 h 624"/>
                <a:gd name="T60" fmla="*/ 34 w 375"/>
                <a:gd name="T61" fmla="*/ 101 h 624"/>
                <a:gd name="T62" fmla="*/ 83 w 375"/>
                <a:gd name="T63" fmla="*/ 99 h 624"/>
                <a:gd name="T64" fmla="*/ 83 w 375"/>
                <a:gd name="T65" fmla="*/ 44 h 624"/>
                <a:gd name="T66" fmla="*/ 86 w 375"/>
                <a:gd name="T67" fmla="*/ 28 h 624"/>
                <a:gd name="T68" fmla="*/ 96 w 375"/>
                <a:gd name="T69" fmla="*/ 13 h 624"/>
                <a:gd name="T70" fmla="*/ 109 w 375"/>
                <a:gd name="T71" fmla="*/ 4 h 624"/>
                <a:gd name="T72" fmla="*/ 125 w 375"/>
                <a:gd name="T73" fmla="*/ 0 h 624"/>
                <a:gd name="T74" fmla="*/ 214 w 375"/>
                <a:gd name="T75" fmla="*/ 0 h 624"/>
                <a:gd name="T76" fmla="*/ 232 w 375"/>
                <a:gd name="T77" fmla="*/ 4 h 624"/>
                <a:gd name="T78" fmla="*/ 244 w 375"/>
                <a:gd name="T79" fmla="*/ 13 h 624"/>
                <a:gd name="T80" fmla="*/ 254 w 375"/>
                <a:gd name="T81" fmla="*/ 28 h 624"/>
                <a:gd name="T82" fmla="*/ 257 w 375"/>
                <a:gd name="T83" fmla="*/ 44 h 624"/>
                <a:gd name="T84" fmla="*/ 297 w 375"/>
                <a:gd name="T85" fmla="*/ 99 h 624"/>
                <a:gd name="T86" fmla="*/ 307 w 375"/>
                <a:gd name="T87" fmla="*/ 101 h 624"/>
                <a:gd name="T88" fmla="*/ 321 w 375"/>
                <a:gd name="T89" fmla="*/ 107 h 624"/>
                <a:gd name="T90" fmla="*/ 332 w 375"/>
                <a:gd name="T91" fmla="*/ 118 h 624"/>
                <a:gd name="T92" fmla="*/ 338 w 375"/>
                <a:gd name="T93" fmla="*/ 134 h 624"/>
                <a:gd name="T94" fmla="*/ 340 w 375"/>
                <a:gd name="T95" fmla="*/ 241 h 624"/>
                <a:gd name="T96" fmla="*/ 348 w 375"/>
                <a:gd name="T97" fmla="*/ 243 h 624"/>
                <a:gd name="T98" fmla="*/ 361 w 375"/>
                <a:gd name="T99" fmla="*/ 248 h 624"/>
                <a:gd name="T100" fmla="*/ 370 w 375"/>
                <a:gd name="T101" fmla="*/ 259 h 624"/>
                <a:gd name="T102" fmla="*/ 375 w 375"/>
                <a:gd name="T103" fmla="*/ 272 h 624"/>
                <a:gd name="T104" fmla="*/ 375 w 375"/>
                <a:gd name="T105" fmla="*/ 279 h 624"/>
                <a:gd name="T106" fmla="*/ 66 w 375"/>
                <a:gd name="T107" fmla="*/ 171 h 624"/>
                <a:gd name="T108" fmla="*/ 275 w 375"/>
                <a:gd name="T109" fmla="*/ 45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5" h="624">
                  <a:moveTo>
                    <a:pt x="375" y="279"/>
                  </a:moveTo>
                  <a:lnTo>
                    <a:pt x="375" y="346"/>
                  </a:lnTo>
                  <a:lnTo>
                    <a:pt x="375" y="346"/>
                  </a:lnTo>
                  <a:lnTo>
                    <a:pt x="375" y="353"/>
                  </a:lnTo>
                  <a:lnTo>
                    <a:pt x="373" y="359"/>
                  </a:lnTo>
                  <a:lnTo>
                    <a:pt x="370" y="366"/>
                  </a:lnTo>
                  <a:lnTo>
                    <a:pt x="365" y="372"/>
                  </a:lnTo>
                  <a:lnTo>
                    <a:pt x="361" y="377"/>
                  </a:lnTo>
                  <a:lnTo>
                    <a:pt x="354" y="380"/>
                  </a:lnTo>
                  <a:lnTo>
                    <a:pt x="348" y="383"/>
                  </a:lnTo>
                  <a:lnTo>
                    <a:pt x="340" y="383"/>
                  </a:lnTo>
                  <a:lnTo>
                    <a:pt x="340" y="482"/>
                  </a:lnTo>
                  <a:lnTo>
                    <a:pt x="340" y="482"/>
                  </a:lnTo>
                  <a:lnTo>
                    <a:pt x="338" y="492"/>
                  </a:lnTo>
                  <a:lnTo>
                    <a:pt x="337" y="500"/>
                  </a:lnTo>
                  <a:lnTo>
                    <a:pt x="332" y="506"/>
                  </a:lnTo>
                  <a:lnTo>
                    <a:pt x="327" y="512"/>
                  </a:lnTo>
                  <a:lnTo>
                    <a:pt x="321" y="517"/>
                  </a:lnTo>
                  <a:lnTo>
                    <a:pt x="314" y="522"/>
                  </a:lnTo>
                  <a:lnTo>
                    <a:pt x="307" y="523"/>
                  </a:lnTo>
                  <a:lnTo>
                    <a:pt x="297" y="525"/>
                  </a:lnTo>
                  <a:lnTo>
                    <a:pt x="257" y="525"/>
                  </a:lnTo>
                  <a:lnTo>
                    <a:pt x="257" y="581"/>
                  </a:lnTo>
                  <a:lnTo>
                    <a:pt x="257" y="581"/>
                  </a:lnTo>
                  <a:lnTo>
                    <a:pt x="255" y="590"/>
                  </a:lnTo>
                  <a:lnTo>
                    <a:pt x="254" y="598"/>
                  </a:lnTo>
                  <a:lnTo>
                    <a:pt x="249" y="605"/>
                  </a:lnTo>
                  <a:lnTo>
                    <a:pt x="244" y="611"/>
                  </a:lnTo>
                  <a:lnTo>
                    <a:pt x="238" y="616"/>
                  </a:lnTo>
                  <a:lnTo>
                    <a:pt x="232" y="621"/>
                  </a:lnTo>
                  <a:lnTo>
                    <a:pt x="224" y="622"/>
                  </a:lnTo>
                  <a:lnTo>
                    <a:pt x="214" y="624"/>
                  </a:lnTo>
                  <a:lnTo>
                    <a:pt x="125" y="624"/>
                  </a:lnTo>
                  <a:lnTo>
                    <a:pt x="125" y="624"/>
                  </a:lnTo>
                  <a:lnTo>
                    <a:pt x="117" y="622"/>
                  </a:lnTo>
                  <a:lnTo>
                    <a:pt x="109" y="621"/>
                  </a:lnTo>
                  <a:lnTo>
                    <a:pt x="102" y="616"/>
                  </a:lnTo>
                  <a:lnTo>
                    <a:pt x="96" y="611"/>
                  </a:lnTo>
                  <a:lnTo>
                    <a:pt x="90" y="605"/>
                  </a:lnTo>
                  <a:lnTo>
                    <a:pt x="86" y="598"/>
                  </a:lnTo>
                  <a:lnTo>
                    <a:pt x="83" y="590"/>
                  </a:lnTo>
                  <a:lnTo>
                    <a:pt x="83" y="581"/>
                  </a:lnTo>
                  <a:lnTo>
                    <a:pt x="83" y="525"/>
                  </a:lnTo>
                  <a:lnTo>
                    <a:pt x="42" y="525"/>
                  </a:lnTo>
                  <a:lnTo>
                    <a:pt x="42" y="525"/>
                  </a:lnTo>
                  <a:lnTo>
                    <a:pt x="34" y="523"/>
                  </a:lnTo>
                  <a:lnTo>
                    <a:pt x="26" y="522"/>
                  </a:lnTo>
                  <a:lnTo>
                    <a:pt x="18" y="517"/>
                  </a:lnTo>
                  <a:lnTo>
                    <a:pt x="13" y="512"/>
                  </a:lnTo>
                  <a:lnTo>
                    <a:pt x="7" y="506"/>
                  </a:lnTo>
                  <a:lnTo>
                    <a:pt x="4" y="500"/>
                  </a:lnTo>
                  <a:lnTo>
                    <a:pt x="0" y="492"/>
                  </a:lnTo>
                  <a:lnTo>
                    <a:pt x="0" y="482"/>
                  </a:lnTo>
                  <a:lnTo>
                    <a:pt x="0" y="142"/>
                  </a:lnTo>
                  <a:lnTo>
                    <a:pt x="0" y="142"/>
                  </a:lnTo>
                  <a:lnTo>
                    <a:pt x="0" y="134"/>
                  </a:lnTo>
                  <a:lnTo>
                    <a:pt x="4" y="126"/>
                  </a:lnTo>
                  <a:lnTo>
                    <a:pt x="7" y="118"/>
                  </a:lnTo>
                  <a:lnTo>
                    <a:pt x="13" y="112"/>
                  </a:lnTo>
                  <a:lnTo>
                    <a:pt x="18" y="107"/>
                  </a:lnTo>
                  <a:lnTo>
                    <a:pt x="26" y="103"/>
                  </a:lnTo>
                  <a:lnTo>
                    <a:pt x="34" y="101"/>
                  </a:lnTo>
                  <a:lnTo>
                    <a:pt x="42" y="99"/>
                  </a:lnTo>
                  <a:lnTo>
                    <a:pt x="83" y="99"/>
                  </a:lnTo>
                  <a:lnTo>
                    <a:pt x="83" y="44"/>
                  </a:lnTo>
                  <a:lnTo>
                    <a:pt x="83" y="44"/>
                  </a:lnTo>
                  <a:lnTo>
                    <a:pt x="83" y="36"/>
                  </a:lnTo>
                  <a:lnTo>
                    <a:pt x="86" y="28"/>
                  </a:lnTo>
                  <a:lnTo>
                    <a:pt x="90" y="20"/>
                  </a:lnTo>
                  <a:lnTo>
                    <a:pt x="96" y="13"/>
                  </a:lnTo>
                  <a:lnTo>
                    <a:pt x="102" y="8"/>
                  </a:lnTo>
                  <a:lnTo>
                    <a:pt x="109" y="4"/>
                  </a:lnTo>
                  <a:lnTo>
                    <a:pt x="117" y="2"/>
                  </a:lnTo>
                  <a:lnTo>
                    <a:pt x="125" y="0"/>
                  </a:lnTo>
                  <a:lnTo>
                    <a:pt x="214" y="0"/>
                  </a:lnTo>
                  <a:lnTo>
                    <a:pt x="214" y="0"/>
                  </a:lnTo>
                  <a:lnTo>
                    <a:pt x="224" y="2"/>
                  </a:lnTo>
                  <a:lnTo>
                    <a:pt x="232" y="4"/>
                  </a:lnTo>
                  <a:lnTo>
                    <a:pt x="238" y="8"/>
                  </a:lnTo>
                  <a:lnTo>
                    <a:pt x="244" y="13"/>
                  </a:lnTo>
                  <a:lnTo>
                    <a:pt x="249" y="20"/>
                  </a:lnTo>
                  <a:lnTo>
                    <a:pt x="254" y="28"/>
                  </a:lnTo>
                  <a:lnTo>
                    <a:pt x="255" y="36"/>
                  </a:lnTo>
                  <a:lnTo>
                    <a:pt x="257" y="44"/>
                  </a:lnTo>
                  <a:lnTo>
                    <a:pt x="257" y="99"/>
                  </a:lnTo>
                  <a:lnTo>
                    <a:pt x="297" y="99"/>
                  </a:lnTo>
                  <a:lnTo>
                    <a:pt x="297" y="99"/>
                  </a:lnTo>
                  <a:lnTo>
                    <a:pt x="307" y="101"/>
                  </a:lnTo>
                  <a:lnTo>
                    <a:pt x="314" y="103"/>
                  </a:lnTo>
                  <a:lnTo>
                    <a:pt x="321" y="107"/>
                  </a:lnTo>
                  <a:lnTo>
                    <a:pt x="327" y="112"/>
                  </a:lnTo>
                  <a:lnTo>
                    <a:pt x="332" y="118"/>
                  </a:lnTo>
                  <a:lnTo>
                    <a:pt x="337" y="126"/>
                  </a:lnTo>
                  <a:lnTo>
                    <a:pt x="338" y="134"/>
                  </a:lnTo>
                  <a:lnTo>
                    <a:pt x="340" y="142"/>
                  </a:lnTo>
                  <a:lnTo>
                    <a:pt x="340" y="241"/>
                  </a:lnTo>
                  <a:lnTo>
                    <a:pt x="340" y="241"/>
                  </a:lnTo>
                  <a:lnTo>
                    <a:pt x="348" y="243"/>
                  </a:lnTo>
                  <a:lnTo>
                    <a:pt x="354" y="244"/>
                  </a:lnTo>
                  <a:lnTo>
                    <a:pt x="361" y="248"/>
                  </a:lnTo>
                  <a:lnTo>
                    <a:pt x="365" y="252"/>
                  </a:lnTo>
                  <a:lnTo>
                    <a:pt x="370" y="259"/>
                  </a:lnTo>
                  <a:lnTo>
                    <a:pt x="373" y="265"/>
                  </a:lnTo>
                  <a:lnTo>
                    <a:pt x="375" y="272"/>
                  </a:lnTo>
                  <a:lnTo>
                    <a:pt x="375" y="279"/>
                  </a:lnTo>
                  <a:lnTo>
                    <a:pt x="375" y="279"/>
                  </a:lnTo>
                  <a:close/>
                  <a:moveTo>
                    <a:pt x="275" y="171"/>
                  </a:moveTo>
                  <a:lnTo>
                    <a:pt x="66" y="171"/>
                  </a:lnTo>
                  <a:lnTo>
                    <a:pt x="66" y="453"/>
                  </a:lnTo>
                  <a:lnTo>
                    <a:pt x="275" y="453"/>
                  </a:lnTo>
                  <a:lnTo>
                    <a:pt x="275" y="171"/>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pic>
          <p:nvPicPr>
            <p:cNvPr id="75" name="Picture 74">
              <a:extLst>
                <a:ext uri="{FF2B5EF4-FFF2-40B4-BE49-F238E27FC236}">
                  <a16:creationId xmlns:a16="http://schemas.microsoft.com/office/drawing/2014/main" id="{842FE6B4-E04F-A640-AF94-54AB28E566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9673" y="2148295"/>
              <a:ext cx="203576" cy="205392"/>
            </a:xfrm>
            <a:prstGeom prst="rect">
              <a:avLst/>
            </a:prstGeom>
            <a:effectLst/>
          </p:spPr>
        </p:pic>
        <p:grpSp>
          <p:nvGrpSpPr>
            <p:cNvPr id="76" name="Group 75">
              <a:extLst>
                <a:ext uri="{FF2B5EF4-FFF2-40B4-BE49-F238E27FC236}">
                  <a16:creationId xmlns:a16="http://schemas.microsoft.com/office/drawing/2014/main" id="{FE40F418-3359-F342-93E1-A0A0F9E95C31}"/>
                </a:ext>
              </a:extLst>
            </p:cNvPr>
            <p:cNvGrpSpPr/>
            <p:nvPr/>
          </p:nvGrpSpPr>
          <p:grpSpPr>
            <a:xfrm>
              <a:off x="2833029" y="2176340"/>
              <a:ext cx="333393" cy="174984"/>
              <a:chOff x="2547938" y="-1562248"/>
              <a:chExt cx="1437908" cy="628798"/>
            </a:xfrm>
            <a:solidFill>
              <a:schemeClr val="bg1"/>
            </a:solidFill>
          </p:grpSpPr>
          <p:sp>
            <p:nvSpPr>
              <p:cNvPr id="91" name="Freeform 60">
                <a:extLst>
                  <a:ext uri="{FF2B5EF4-FFF2-40B4-BE49-F238E27FC236}">
                    <a16:creationId xmlns:a16="http://schemas.microsoft.com/office/drawing/2014/main" id="{F58E5980-8473-7442-94D0-51D01DBEFB45}"/>
                  </a:ext>
                </a:extLst>
              </p:cNvPr>
              <p:cNvSpPr>
                <a:spLocks noEditPoints="1"/>
              </p:cNvSpPr>
              <p:nvPr/>
            </p:nvSpPr>
            <p:spPr bwMode="auto">
              <a:xfrm>
                <a:off x="2975901" y="-1562248"/>
                <a:ext cx="620713" cy="619125"/>
              </a:xfrm>
              <a:custGeom>
                <a:avLst/>
                <a:gdLst>
                  <a:gd name="T0" fmla="*/ 520 w 640"/>
                  <a:gd name="T1" fmla="*/ 176 h 639"/>
                  <a:gd name="T2" fmla="*/ 600 w 640"/>
                  <a:gd name="T3" fmla="*/ 230 h 639"/>
                  <a:gd name="T4" fmla="*/ 520 w 640"/>
                  <a:gd name="T5" fmla="*/ 176 h 639"/>
                  <a:gd name="T6" fmla="*/ 520 w 640"/>
                  <a:gd name="T7" fmla="*/ 286 h 639"/>
                  <a:gd name="T8" fmla="*/ 600 w 640"/>
                  <a:gd name="T9" fmla="*/ 339 h 639"/>
                  <a:gd name="T10" fmla="*/ 520 w 640"/>
                  <a:gd name="T11" fmla="*/ 286 h 639"/>
                  <a:gd name="T12" fmla="*/ 520 w 640"/>
                  <a:gd name="T13" fmla="*/ 396 h 639"/>
                  <a:gd name="T14" fmla="*/ 600 w 640"/>
                  <a:gd name="T15" fmla="*/ 449 h 639"/>
                  <a:gd name="T16" fmla="*/ 520 w 640"/>
                  <a:gd name="T17" fmla="*/ 396 h 639"/>
                  <a:gd name="T18" fmla="*/ 520 w 640"/>
                  <a:gd name="T19" fmla="*/ 506 h 639"/>
                  <a:gd name="T20" fmla="*/ 600 w 640"/>
                  <a:gd name="T21" fmla="*/ 560 h 639"/>
                  <a:gd name="T22" fmla="*/ 520 w 640"/>
                  <a:gd name="T23" fmla="*/ 506 h 639"/>
                  <a:gd name="T24" fmla="*/ 360 w 640"/>
                  <a:gd name="T25" fmla="*/ 396 h 639"/>
                  <a:gd name="T26" fmla="*/ 440 w 640"/>
                  <a:gd name="T27" fmla="*/ 449 h 639"/>
                  <a:gd name="T28" fmla="*/ 360 w 640"/>
                  <a:gd name="T29" fmla="*/ 396 h 639"/>
                  <a:gd name="T30" fmla="*/ 360 w 640"/>
                  <a:gd name="T31" fmla="*/ 506 h 639"/>
                  <a:gd name="T32" fmla="*/ 440 w 640"/>
                  <a:gd name="T33" fmla="*/ 560 h 639"/>
                  <a:gd name="T34" fmla="*/ 360 w 640"/>
                  <a:gd name="T35" fmla="*/ 506 h 639"/>
                  <a:gd name="T36" fmla="*/ 260 w 640"/>
                  <a:gd name="T37" fmla="*/ 120 h 639"/>
                  <a:gd name="T38" fmla="*/ 193 w 640"/>
                  <a:gd name="T39" fmla="*/ 93 h 639"/>
                  <a:gd name="T40" fmla="*/ 260 w 640"/>
                  <a:gd name="T41" fmla="*/ 66 h 639"/>
                  <a:gd name="T42" fmla="*/ 260 w 640"/>
                  <a:gd name="T43" fmla="*/ 120 h 639"/>
                  <a:gd name="T44" fmla="*/ 260 w 640"/>
                  <a:gd name="T45" fmla="*/ 229 h 639"/>
                  <a:gd name="T46" fmla="*/ 220 w 640"/>
                  <a:gd name="T47" fmla="*/ 229 h 639"/>
                  <a:gd name="T48" fmla="*/ 220 w 640"/>
                  <a:gd name="T49" fmla="*/ 176 h 639"/>
                  <a:gd name="T50" fmla="*/ 287 w 640"/>
                  <a:gd name="T51" fmla="*/ 203 h 639"/>
                  <a:gd name="T52" fmla="*/ 260 w 640"/>
                  <a:gd name="T53" fmla="*/ 229 h 639"/>
                  <a:gd name="T54" fmla="*/ 260 w 640"/>
                  <a:gd name="T55" fmla="*/ 339 h 639"/>
                  <a:gd name="T56" fmla="*/ 193 w 640"/>
                  <a:gd name="T57" fmla="*/ 313 h 639"/>
                  <a:gd name="T58" fmla="*/ 260 w 640"/>
                  <a:gd name="T59" fmla="*/ 286 h 639"/>
                  <a:gd name="T60" fmla="*/ 260 w 640"/>
                  <a:gd name="T61" fmla="*/ 339 h 639"/>
                  <a:gd name="T62" fmla="*/ 260 w 640"/>
                  <a:gd name="T63" fmla="*/ 450 h 639"/>
                  <a:gd name="T64" fmla="*/ 220 w 640"/>
                  <a:gd name="T65" fmla="*/ 450 h 639"/>
                  <a:gd name="T66" fmla="*/ 220 w 640"/>
                  <a:gd name="T67" fmla="*/ 396 h 639"/>
                  <a:gd name="T68" fmla="*/ 287 w 640"/>
                  <a:gd name="T69" fmla="*/ 423 h 639"/>
                  <a:gd name="T70" fmla="*/ 260 w 640"/>
                  <a:gd name="T71" fmla="*/ 450 h 639"/>
                  <a:gd name="T72" fmla="*/ 260 w 640"/>
                  <a:gd name="T73" fmla="*/ 560 h 639"/>
                  <a:gd name="T74" fmla="*/ 193 w 640"/>
                  <a:gd name="T75" fmla="*/ 533 h 639"/>
                  <a:gd name="T76" fmla="*/ 260 w 640"/>
                  <a:gd name="T77" fmla="*/ 506 h 639"/>
                  <a:gd name="T78" fmla="*/ 260 w 640"/>
                  <a:gd name="T79" fmla="*/ 560 h 639"/>
                  <a:gd name="T80" fmla="*/ 40 w 640"/>
                  <a:gd name="T81" fmla="*/ 286 h 639"/>
                  <a:gd name="T82" fmla="*/ 120 w 640"/>
                  <a:gd name="T83" fmla="*/ 286 h 639"/>
                  <a:gd name="T84" fmla="*/ 40 w 640"/>
                  <a:gd name="T85" fmla="*/ 339 h 639"/>
                  <a:gd name="T86" fmla="*/ 40 w 640"/>
                  <a:gd name="T87" fmla="*/ 396 h 639"/>
                  <a:gd name="T88" fmla="*/ 120 w 640"/>
                  <a:gd name="T89" fmla="*/ 396 h 639"/>
                  <a:gd name="T90" fmla="*/ 40 w 640"/>
                  <a:gd name="T91" fmla="*/ 449 h 639"/>
                  <a:gd name="T92" fmla="*/ 40 w 640"/>
                  <a:gd name="T93" fmla="*/ 506 h 639"/>
                  <a:gd name="T94" fmla="*/ 120 w 640"/>
                  <a:gd name="T95" fmla="*/ 506 h 639"/>
                  <a:gd name="T96" fmla="*/ 40 w 640"/>
                  <a:gd name="T97" fmla="*/ 560 h 639"/>
                  <a:gd name="T98" fmla="*/ 560 w 640"/>
                  <a:gd name="T99" fmla="*/ 66 h 639"/>
                  <a:gd name="T100" fmla="*/ 480 w 640"/>
                  <a:gd name="T101" fmla="*/ 146 h 639"/>
                  <a:gd name="T102" fmla="*/ 320 w 640"/>
                  <a:gd name="T103" fmla="*/ 306 h 639"/>
                  <a:gd name="T104" fmla="*/ 160 w 640"/>
                  <a:gd name="T105" fmla="*/ 0 h 639"/>
                  <a:gd name="T106" fmla="*/ 0 w 640"/>
                  <a:gd name="T107" fmla="*/ 159 h 639"/>
                  <a:gd name="T108" fmla="*/ 640 w 640"/>
                  <a:gd name="T109" fmla="*/ 639 h 639"/>
                  <a:gd name="T110" fmla="*/ 560 w 640"/>
                  <a:gd name="T111" fmla="*/ 6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639">
                    <a:moveTo>
                      <a:pt x="520" y="176"/>
                    </a:moveTo>
                    <a:lnTo>
                      <a:pt x="520" y="176"/>
                    </a:lnTo>
                    <a:lnTo>
                      <a:pt x="600" y="176"/>
                    </a:lnTo>
                    <a:lnTo>
                      <a:pt x="600" y="230"/>
                    </a:lnTo>
                    <a:lnTo>
                      <a:pt x="520" y="230"/>
                    </a:lnTo>
                    <a:lnTo>
                      <a:pt x="520" y="176"/>
                    </a:lnTo>
                    <a:close/>
                    <a:moveTo>
                      <a:pt x="520" y="286"/>
                    </a:moveTo>
                    <a:lnTo>
                      <a:pt x="520" y="286"/>
                    </a:lnTo>
                    <a:lnTo>
                      <a:pt x="600" y="286"/>
                    </a:lnTo>
                    <a:lnTo>
                      <a:pt x="600" y="339"/>
                    </a:lnTo>
                    <a:lnTo>
                      <a:pt x="520" y="339"/>
                    </a:lnTo>
                    <a:lnTo>
                      <a:pt x="520" y="286"/>
                    </a:lnTo>
                    <a:close/>
                    <a:moveTo>
                      <a:pt x="520" y="396"/>
                    </a:moveTo>
                    <a:lnTo>
                      <a:pt x="520" y="396"/>
                    </a:lnTo>
                    <a:lnTo>
                      <a:pt x="600" y="396"/>
                    </a:lnTo>
                    <a:lnTo>
                      <a:pt x="600" y="449"/>
                    </a:lnTo>
                    <a:lnTo>
                      <a:pt x="520" y="449"/>
                    </a:lnTo>
                    <a:lnTo>
                      <a:pt x="520" y="396"/>
                    </a:lnTo>
                    <a:close/>
                    <a:moveTo>
                      <a:pt x="520" y="506"/>
                    </a:moveTo>
                    <a:lnTo>
                      <a:pt x="520" y="506"/>
                    </a:lnTo>
                    <a:lnTo>
                      <a:pt x="600" y="506"/>
                    </a:lnTo>
                    <a:lnTo>
                      <a:pt x="600" y="560"/>
                    </a:lnTo>
                    <a:lnTo>
                      <a:pt x="520" y="560"/>
                    </a:lnTo>
                    <a:lnTo>
                      <a:pt x="520" y="506"/>
                    </a:lnTo>
                    <a:close/>
                    <a:moveTo>
                      <a:pt x="360" y="396"/>
                    </a:moveTo>
                    <a:lnTo>
                      <a:pt x="360" y="396"/>
                    </a:lnTo>
                    <a:lnTo>
                      <a:pt x="440" y="396"/>
                    </a:lnTo>
                    <a:lnTo>
                      <a:pt x="440" y="449"/>
                    </a:lnTo>
                    <a:lnTo>
                      <a:pt x="360" y="449"/>
                    </a:lnTo>
                    <a:lnTo>
                      <a:pt x="360" y="396"/>
                    </a:lnTo>
                    <a:close/>
                    <a:moveTo>
                      <a:pt x="360" y="506"/>
                    </a:moveTo>
                    <a:lnTo>
                      <a:pt x="360" y="506"/>
                    </a:lnTo>
                    <a:lnTo>
                      <a:pt x="440" y="506"/>
                    </a:lnTo>
                    <a:lnTo>
                      <a:pt x="440" y="560"/>
                    </a:lnTo>
                    <a:lnTo>
                      <a:pt x="360" y="560"/>
                    </a:lnTo>
                    <a:lnTo>
                      <a:pt x="360" y="506"/>
                    </a:lnTo>
                    <a:close/>
                    <a:moveTo>
                      <a:pt x="260" y="120"/>
                    </a:moveTo>
                    <a:lnTo>
                      <a:pt x="260" y="120"/>
                    </a:lnTo>
                    <a:lnTo>
                      <a:pt x="220" y="120"/>
                    </a:lnTo>
                    <a:cubicBezTo>
                      <a:pt x="205" y="120"/>
                      <a:pt x="193" y="108"/>
                      <a:pt x="193" y="93"/>
                    </a:cubicBezTo>
                    <a:cubicBezTo>
                      <a:pt x="193" y="78"/>
                      <a:pt x="205" y="66"/>
                      <a:pt x="220" y="66"/>
                    </a:cubicBezTo>
                    <a:lnTo>
                      <a:pt x="260" y="66"/>
                    </a:lnTo>
                    <a:cubicBezTo>
                      <a:pt x="275" y="66"/>
                      <a:pt x="287" y="78"/>
                      <a:pt x="287" y="93"/>
                    </a:cubicBezTo>
                    <a:cubicBezTo>
                      <a:pt x="287" y="108"/>
                      <a:pt x="275" y="120"/>
                      <a:pt x="260" y="120"/>
                    </a:cubicBezTo>
                    <a:lnTo>
                      <a:pt x="260" y="120"/>
                    </a:lnTo>
                    <a:close/>
                    <a:moveTo>
                      <a:pt x="260" y="229"/>
                    </a:moveTo>
                    <a:lnTo>
                      <a:pt x="260" y="229"/>
                    </a:lnTo>
                    <a:lnTo>
                      <a:pt x="220" y="229"/>
                    </a:lnTo>
                    <a:cubicBezTo>
                      <a:pt x="205" y="229"/>
                      <a:pt x="193" y="218"/>
                      <a:pt x="193" y="203"/>
                    </a:cubicBezTo>
                    <a:cubicBezTo>
                      <a:pt x="193" y="188"/>
                      <a:pt x="205" y="176"/>
                      <a:pt x="220" y="176"/>
                    </a:cubicBezTo>
                    <a:lnTo>
                      <a:pt x="260" y="176"/>
                    </a:lnTo>
                    <a:cubicBezTo>
                      <a:pt x="275" y="176"/>
                      <a:pt x="287" y="188"/>
                      <a:pt x="287" y="203"/>
                    </a:cubicBezTo>
                    <a:cubicBezTo>
                      <a:pt x="287" y="218"/>
                      <a:pt x="275" y="229"/>
                      <a:pt x="260" y="229"/>
                    </a:cubicBezTo>
                    <a:lnTo>
                      <a:pt x="260" y="229"/>
                    </a:lnTo>
                    <a:close/>
                    <a:moveTo>
                      <a:pt x="260" y="339"/>
                    </a:moveTo>
                    <a:lnTo>
                      <a:pt x="260" y="339"/>
                    </a:lnTo>
                    <a:lnTo>
                      <a:pt x="220" y="339"/>
                    </a:lnTo>
                    <a:cubicBezTo>
                      <a:pt x="205" y="339"/>
                      <a:pt x="193" y="328"/>
                      <a:pt x="193" y="313"/>
                    </a:cubicBezTo>
                    <a:cubicBezTo>
                      <a:pt x="193" y="298"/>
                      <a:pt x="205" y="286"/>
                      <a:pt x="220" y="286"/>
                    </a:cubicBezTo>
                    <a:lnTo>
                      <a:pt x="260" y="286"/>
                    </a:lnTo>
                    <a:cubicBezTo>
                      <a:pt x="275" y="286"/>
                      <a:pt x="287" y="298"/>
                      <a:pt x="287" y="313"/>
                    </a:cubicBezTo>
                    <a:cubicBezTo>
                      <a:pt x="287" y="328"/>
                      <a:pt x="275" y="339"/>
                      <a:pt x="260" y="339"/>
                    </a:cubicBezTo>
                    <a:lnTo>
                      <a:pt x="260" y="339"/>
                    </a:lnTo>
                    <a:close/>
                    <a:moveTo>
                      <a:pt x="260" y="450"/>
                    </a:moveTo>
                    <a:lnTo>
                      <a:pt x="260" y="450"/>
                    </a:lnTo>
                    <a:lnTo>
                      <a:pt x="220" y="450"/>
                    </a:lnTo>
                    <a:cubicBezTo>
                      <a:pt x="205" y="450"/>
                      <a:pt x="193" y="438"/>
                      <a:pt x="193" y="423"/>
                    </a:cubicBezTo>
                    <a:cubicBezTo>
                      <a:pt x="193" y="408"/>
                      <a:pt x="205" y="396"/>
                      <a:pt x="220" y="396"/>
                    </a:cubicBezTo>
                    <a:lnTo>
                      <a:pt x="260" y="396"/>
                    </a:lnTo>
                    <a:cubicBezTo>
                      <a:pt x="275" y="396"/>
                      <a:pt x="287" y="408"/>
                      <a:pt x="287" y="423"/>
                    </a:cubicBezTo>
                    <a:cubicBezTo>
                      <a:pt x="287" y="438"/>
                      <a:pt x="275" y="450"/>
                      <a:pt x="260" y="450"/>
                    </a:cubicBezTo>
                    <a:lnTo>
                      <a:pt x="260" y="450"/>
                    </a:lnTo>
                    <a:close/>
                    <a:moveTo>
                      <a:pt x="260" y="560"/>
                    </a:moveTo>
                    <a:lnTo>
                      <a:pt x="260" y="560"/>
                    </a:lnTo>
                    <a:lnTo>
                      <a:pt x="220" y="560"/>
                    </a:lnTo>
                    <a:cubicBezTo>
                      <a:pt x="205" y="560"/>
                      <a:pt x="193" y="548"/>
                      <a:pt x="193" y="533"/>
                    </a:cubicBezTo>
                    <a:cubicBezTo>
                      <a:pt x="193" y="518"/>
                      <a:pt x="205" y="506"/>
                      <a:pt x="220" y="506"/>
                    </a:cubicBezTo>
                    <a:lnTo>
                      <a:pt x="260" y="506"/>
                    </a:lnTo>
                    <a:cubicBezTo>
                      <a:pt x="275" y="506"/>
                      <a:pt x="287" y="518"/>
                      <a:pt x="287" y="533"/>
                    </a:cubicBezTo>
                    <a:cubicBezTo>
                      <a:pt x="287" y="548"/>
                      <a:pt x="275" y="560"/>
                      <a:pt x="260" y="560"/>
                    </a:cubicBezTo>
                    <a:lnTo>
                      <a:pt x="260" y="560"/>
                    </a:lnTo>
                    <a:close/>
                    <a:moveTo>
                      <a:pt x="40" y="286"/>
                    </a:moveTo>
                    <a:lnTo>
                      <a:pt x="40" y="286"/>
                    </a:lnTo>
                    <a:lnTo>
                      <a:pt x="120" y="286"/>
                    </a:lnTo>
                    <a:lnTo>
                      <a:pt x="120" y="339"/>
                    </a:lnTo>
                    <a:lnTo>
                      <a:pt x="40" y="339"/>
                    </a:lnTo>
                    <a:lnTo>
                      <a:pt x="40" y="286"/>
                    </a:lnTo>
                    <a:close/>
                    <a:moveTo>
                      <a:pt x="40" y="396"/>
                    </a:moveTo>
                    <a:lnTo>
                      <a:pt x="40" y="396"/>
                    </a:lnTo>
                    <a:lnTo>
                      <a:pt x="120" y="396"/>
                    </a:lnTo>
                    <a:lnTo>
                      <a:pt x="120" y="449"/>
                    </a:lnTo>
                    <a:lnTo>
                      <a:pt x="40" y="449"/>
                    </a:lnTo>
                    <a:lnTo>
                      <a:pt x="40" y="396"/>
                    </a:lnTo>
                    <a:close/>
                    <a:moveTo>
                      <a:pt x="40" y="506"/>
                    </a:moveTo>
                    <a:lnTo>
                      <a:pt x="40" y="506"/>
                    </a:lnTo>
                    <a:lnTo>
                      <a:pt x="120" y="506"/>
                    </a:lnTo>
                    <a:lnTo>
                      <a:pt x="120" y="560"/>
                    </a:lnTo>
                    <a:lnTo>
                      <a:pt x="40" y="560"/>
                    </a:lnTo>
                    <a:lnTo>
                      <a:pt x="40" y="506"/>
                    </a:lnTo>
                    <a:close/>
                    <a:moveTo>
                      <a:pt x="560" y="66"/>
                    </a:moveTo>
                    <a:lnTo>
                      <a:pt x="560" y="66"/>
                    </a:lnTo>
                    <a:cubicBezTo>
                      <a:pt x="516" y="66"/>
                      <a:pt x="480" y="102"/>
                      <a:pt x="480" y="146"/>
                    </a:cubicBezTo>
                    <a:lnTo>
                      <a:pt x="480" y="306"/>
                    </a:lnTo>
                    <a:lnTo>
                      <a:pt x="320" y="306"/>
                    </a:lnTo>
                    <a:lnTo>
                      <a:pt x="320" y="0"/>
                    </a:lnTo>
                    <a:lnTo>
                      <a:pt x="160" y="0"/>
                    </a:lnTo>
                    <a:lnTo>
                      <a:pt x="160" y="159"/>
                    </a:lnTo>
                    <a:lnTo>
                      <a:pt x="0" y="159"/>
                    </a:lnTo>
                    <a:lnTo>
                      <a:pt x="0" y="639"/>
                    </a:lnTo>
                    <a:lnTo>
                      <a:pt x="640" y="639"/>
                    </a:lnTo>
                    <a:lnTo>
                      <a:pt x="640" y="146"/>
                    </a:lnTo>
                    <a:cubicBezTo>
                      <a:pt x="640" y="102"/>
                      <a:pt x="604" y="66"/>
                      <a:pt x="560" y="66"/>
                    </a:cubicBezTo>
                    <a:close/>
                  </a:path>
                </a:pathLst>
              </a:custGeom>
              <a:grpFill/>
              <a:ln w="0">
                <a:solidFill>
                  <a:schemeClr val="accent1"/>
                </a:solidFill>
                <a:prstDash val="solid"/>
                <a:round/>
                <a:headEnd/>
                <a:tailEnd/>
              </a:ln>
            </p:spPr>
            <p:txBody>
              <a:bodyPr vert="horz" wrap="square" lIns="68577" tIns="34289" rIns="68577" bIns="34289" numCol="1" anchor="t" anchorCtr="0" compatLnSpc="1">
                <a:prstTxWarp prst="textNoShape">
                  <a:avLst/>
                </a:prstTxWarp>
              </a:bodyPr>
              <a:lstStyle/>
              <a:p>
                <a:pPr defTabSz="342900">
                  <a:defRPr/>
                </a:pPr>
                <a:endParaRPr lang="en-US" sz="1350">
                  <a:solidFill>
                    <a:srgbClr val="58595B"/>
                  </a:solidFill>
                  <a:ea typeface="ＭＳ Ｐゴシック" pitchFamily="34" charset="-128"/>
                  <a:cs typeface="+mn-cs"/>
                </a:endParaRPr>
              </a:p>
            </p:txBody>
          </p:sp>
          <p:sp>
            <p:nvSpPr>
              <p:cNvPr id="92" name="Freeform 25">
                <a:extLst>
                  <a:ext uri="{FF2B5EF4-FFF2-40B4-BE49-F238E27FC236}">
                    <a16:creationId xmlns:a16="http://schemas.microsoft.com/office/drawing/2014/main" id="{24B53091-531F-EF40-83FD-203CBF25F569}"/>
                  </a:ext>
                </a:extLst>
              </p:cNvPr>
              <p:cNvSpPr>
                <a:spLocks noEditPoints="1"/>
              </p:cNvSpPr>
              <p:nvPr/>
            </p:nvSpPr>
            <p:spPr bwMode="auto">
              <a:xfrm>
                <a:off x="3596614" y="-1334536"/>
                <a:ext cx="389232" cy="391413"/>
              </a:xfrm>
              <a:custGeom>
                <a:avLst/>
                <a:gdLst>
                  <a:gd name="T0" fmla="*/ 472 w 586"/>
                  <a:gd name="T1" fmla="*/ 379 h 587"/>
                  <a:gd name="T2" fmla="*/ 434 w 586"/>
                  <a:gd name="T3" fmla="*/ 379 h 587"/>
                  <a:gd name="T4" fmla="*/ 434 w 586"/>
                  <a:gd name="T5" fmla="*/ 341 h 587"/>
                  <a:gd name="T6" fmla="*/ 480 w 586"/>
                  <a:gd name="T7" fmla="*/ 360 h 587"/>
                  <a:gd name="T8" fmla="*/ 472 w 586"/>
                  <a:gd name="T9" fmla="*/ 379 h 587"/>
                  <a:gd name="T10" fmla="*/ 472 w 586"/>
                  <a:gd name="T11" fmla="*/ 499 h 587"/>
                  <a:gd name="T12" fmla="*/ 434 w 586"/>
                  <a:gd name="T13" fmla="*/ 499 h 587"/>
                  <a:gd name="T14" fmla="*/ 434 w 586"/>
                  <a:gd name="T15" fmla="*/ 461 h 587"/>
                  <a:gd name="T16" fmla="*/ 480 w 586"/>
                  <a:gd name="T17" fmla="*/ 480 h 587"/>
                  <a:gd name="T18" fmla="*/ 472 w 586"/>
                  <a:gd name="T19" fmla="*/ 499 h 587"/>
                  <a:gd name="T20" fmla="*/ 365 w 586"/>
                  <a:gd name="T21" fmla="*/ 379 h 587"/>
                  <a:gd name="T22" fmla="*/ 327 w 586"/>
                  <a:gd name="T23" fmla="*/ 379 h 587"/>
                  <a:gd name="T24" fmla="*/ 327 w 586"/>
                  <a:gd name="T25" fmla="*/ 341 h 587"/>
                  <a:gd name="T26" fmla="*/ 373 w 586"/>
                  <a:gd name="T27" fmla="*/ 360 h 587"/>
                  <a:gd name="T28" fmla="*/ 365 w 586"/>
                  <a:gd name="T29" fmla="*/ 379 h 587"/>
                  <a:gd name="T30" fmla="*/ 365 w 586"/>
                  <a:gd name="T31" fmla="*/ 499 h 587"/>
                  <a:gd name="T32" fmla="*/ 327 w 586"/>
                  <a:gd name="T33" fmla="*/ 499 h 587"/>
                  <a:gd name="T34" fmla="*/ 327 w 586"/>
                  <a:gd name="T35" fmla="*/ 461 h 587"/>
                  <a:gd name="T36" fmla="*/ 373 w 586"/>
                  <a:gd name="T37" fmla="*/ 480 h 587"/>
                  <a:gd name="T38" fmla="*/ 365 w 586"/>
                  <a:gd name="T39" fmla="*/ 499 h 587"/>
                  <a:gd name="T40" fmla="*/ 293 w 586"/>
                  <a:gd name="T41" fmla="*/ 280 h 587"/>
                  <a:gd name="T42" fmla="*/ 266 w 586"/>
                  <a:gd name="T43" fmla="*/ 187 h 587"/>
                  <a:gd name="T44" fmla="*/ 177 w 586"/>
                  <a:gd name="T45" fmla="*/ 174 h 587"/>
                  <a:gd name="T46" fmla="*/ 200 w 586"/>
                  <a:gd name="T47" fmla="*/ 133 h 587"/>
                  <a:gd name="T48" fmla="*/ 266 w 586"/>
                  <a:gd name="T49" fmla="*/ 67 h 587"/>
                  <a:gd name="T50" fmla="*/ 320 w 586"/>
                  <a:gd name="T51" fmla="*/ 67 h 587"/>
                  <a:gd name="T52" fmla="*/ 386 w 586"/>
                  <a:gd name="T53" fmla="*/ 133 h 587"/>
                  <a:gd name="T54" fmla="*/ 409 w 586"/>
                  <a:gd name="T55" fmla="*/ 174 h 587"/>
                  <a:gd name="T56" fmla="*/ 320 w 586"/>
                  <a:gd name="T57" fmla="*/ 187 h 587"/>
                  <a:gd name="T58" fmla="*/ 293 w 586"/>
                  <a:gd name="T59" fmla="*/ 280 h 587"/>
                  <a:gd name="T60" fmla="*/ 258 w 586"/>
                  <a:gd name="T61" fmla="*/ 379 h 587"/>
                  <a:gd name="T62" fmla="*/ 240 w 586"/>
                  <a:gd name="T63" fmla="*/ 387 h 587"/>
                  <a:gd name="T64" fmla="*/ 213 w 586"/>
                  <a:gd name="T65" fmla="*/ 360 h 587"/>
                  <a:gd name="T66" fmla="*/ 258 w 586"/>
                  <a:gd name="T67" fmla="*/ 341 h 587"/>
                  <a:gd name="T68" fmla="*/ 258 w 586"/>
                  <a:gd name="T69" fmla="*/ 379 h 587"/>
                  <a:gd name="T70" fmla="*/ 258 w 586"/>
                  <a:gd name="T71" fmla="*/ 499 h 587"/>
                  <a:gd name="T72" fmla="*/ 240 w 586"/>
                  <a:gd name="T73" fmla="*/ 507 h 587"/>
                  <a:gd name="T74" fmla="*/ 213 w 586"/>
                  <a:gd name="T75" fmla="*/ 480 h 587"/>
                  <a:gd name="T76" fmla="*/ 258 w 586"/>
                  <a:gd name="T77" fmla="*/ 461 h 587"/>
                  <a:gd name="T78" fmla="*/ 258 w 586"/>
                  <a:gd name="T79" fmla="*/ 499 h 587"/>
                  <a:gd name="T80" fmla="*/ 152 w 586"/>
                  <a:gd name="T81" fmla="*/ 379 h 587"/>
                  <a:gd name="T82" fmla="*/ 133 w 586"/>
                  <a:gd name="T83" fmla="*/ 387 h 587"/>
                  <a:gd name="T84" fmla="*/ 106 w 586"/>
                  <a:gd name="T85" fmla="*/ 360 h 587"/>
                  <a:gd name="T86" fmla="*/ 152 w 586"/>
                  <a:gd name="T87" fmla="*/ 341 h 587"/>
                  <a:gd name="T88" fmla="*/ 152 w 586"/>
                  <a:gd name="T89" fmla="*/ 379 h 587"/>
                  <a:gd name="T90" fmla="*/ 152 w 586"/>
                  <a:gd name="T91" fmla="*/ 499 h 587"/>
                  <a:gd name="T92" fmla="*/ 133 w 586"/>
                  <a:gd name="T93" fmla="*/ 507 h 587"/>
                  <a:gd name="T94" fmla="*/ 106 w 586"/>
                  <a:gd name="T95" fmla="*/ 480 h 587"/>
                  <a:gd name="T96" fmla="*/ 152 w 586"/>
                  <a:gd name="T97" fmla="*/ 461 h 587"/>
                  <a:gd name="T98" fmla="*/ 152 w 586"/>
                  <a:gd name="T99" fmla="*/ 499 h 587"/>
                  <a:gd name="T100" fmla="*/ 560 w 586"/>
                  <a:gd name="T101" fmla="*/ 174 h 587"/>
                  <a:gd name="T102" fmla="*/ 480 w 586"/>
                  <a:gd name="T103" fmla="*/ 174 h 587"/>
                  <a:gd name="T104" fmla="*/ 453 w 586"/>
                  <a:gd name="T105" fmla="*/ 0 h 587"/>
                  <a:gd name="T106" fmla="*/ 106 w 586"/>
                  <a:gd name="T107" fmla="*/ 27 h 587"/>
                  <a:gd name="T108" fmla="*/ 26 w 586"/>
                  <a:gd name="T109" fmla="*/ 174 h 587"/>
                  <a:gd name="T110" fmla="*/ 0 w 586"/>
                  <a:gd name="T111" fmla="*/ 560 h 587"/>
                  <a:gd name="T112" fmla="*/ 560 w 586"/>
                  <a:gd name="T113" fmla="*/ 587 h 587"/>
                  <a:gd name="T114" fmla="*/ 586 w 586"/>
                  <a:gd name="T115" fmla="*/ 20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587">
                    <a:moveTo>
                      <a:pt x="472" y="379"/>
                    </a:moveTo>
                    <a:lnTo>
                      <a:pt x="472" y="379"/>
                    </a:lnTo>
                    <a:cubicBezTo>
                      <a:pt x="467" y="384"/>
                      <a:pt x="460" y="387"/>
                      <a:pt x="453" y="387"/>
                    </a:cubicBezTo>
                    <a:cubicBezTo>
                      <a:pt x="446" y="387"/>
                      <a:pt x="439" y="384"/>
                      <a:pt x="434" y="379"/>
                    </a:cubicBezTo>
                    <a:cubicBezTo>
                      <a:pt x="429" y="374"/>
                      <a:pt x="426" y="367"/>
                      <a:pt x="426" y="360"/>
                    </a:cubicBezTo>
                    <a:cubicBezTo>
                      <a:pt x="426" y="353"/>
                      <a:pt x="429" y="346"/>
                      <a:pt x="434" y="341"/>
                    </a:cubicBezTo>
                    <a:cubicBezTo>
                      <a:pt x="444" y="331"/>
                      <a:pt x="462" y="331"/>
                      <a:pt x="472" y="341"/>
                    </a:cubicBezTo>
                    <a:cubicBezTo>
                      <a:pt x="477" y="346"/>
                      <a:pt x="480" y="353"/>
                      <a:pt x="480" y="360"/>
                    </a:cubicBezTo>
                    <a:cubicBezTo>
                      <a:pt x="480" y="367"/>
                      <a:pt x="477" y="374"/>
                      <a:pt x="472" y="379"/>
                    </a:cubicBezTo>
                    <a:lnTo>
                      <a:pt x="472" y="379"/>
                    </a:lnTo>
                    <a:close/>
                    <a:moveTo>
                      <a:pt x="472" y="499"/>
                    </a:moveTo>
                    <a:lnTo>
                      <a:pt x="472" y="499"/>
                    </a:lnTo>
                    <a:cubicBezTo>
                      <a:pt x="467" y="504"/>
                      <a:pt x="460" y="507"/>
                      <a:pt x="453" y="507"/>
                    </a:cubicBezTo>
                    <a:cubicBezTo>
                      <a:pt x="446" y="507"/>
                      <a:pt x="439" y="504"/>
                      <a:pt x="434" y="499"/>
                    </a:cubicBezTo>
                    <a:cubicBezTo>
                      <a:pt x="429" y="494"/>
                      <a:pt x="426" y="487"/>
                      <a:pt x="426" y="480"/>
                    </a:cubicBezTo>
                    <a:cubicBezTo>
                      <a:pt x="426" y="473"/>
                      <a:pt x="429" y="466"/>
                      <a:pt x="434" y="461"/>
                    </a:cubicBezTo>
                    <a:cubicBezTo>
                      <a:pt x="444" y="451"/>
                      <a:pt x="462" y="451"/>
                      <a:pt x="472" y="461"/>
                    </a:cubicBezTo>
                    <a:cubicBezTo>
                      <a:pt x="477" y="466"/>
                      <a:pt x="480" y="473"/>
                      <a:pt x="480" y="480"/>
                    </a:cubicBezTo>
                    <a:cubicBezTo>
                      <a:pt x="480" y="487"/>
                      <a:pt x="477" y="494"/>
                      <a:pt x="472" y="499"/>
                    </a:cubicBezTo>
                    <a:lnTo>
                      <a:pt x="472" y="499"/>
                    </a:lnTo>
                    <a:close/>
                    <a:moveTo>
                      <a:pt x="365" y="379"/>
                    </a:moveTo>
                    <a:lnTo>
                      <a:pt x="365" y="379"/>
                    </a:lnTo>
                    <a:cubicBezTo>
                      <a:pt x="360" y="384"/>
                      <a:pt x="353" y="387"/>
                      <a:pt x="346" y="387"/>
                    </a:cubicBezTo>
                    <a:cubicBezTo>
                      <a:pt x="339" y="387"/>
                      <a:pt x="332" y="384"/>
                      <a:pt x="327" y="379"/>
                    </a:cubicBezTo>
                    <a:cubicBezTo>
                      <a:pt x="322" y="374"/>
                      <a:pt x="320" y="367"/>
                      <a:pt x="320" y="360"/>
                    </a:cubicBezTo>
                    <a:cubicBezTo>
                      <a:pt x="320" y="353"/>
                      <a:pt x="322" y="346"/>
                      <a:pt x="327" y="341"/>
                    </a:cubicBezTo>
                    <a:cubicBezTo>
                      <a:pt x="337" y="331"/>
                      <a:pt x="355" y="331"/>
                      <a:pt x="365" y="341"/>
                    </a:cubicBezTo>
                    <a:cubicBezTo>
                      <a:pt x="370" y="346"/>
                      <a:pt x="373" y="353"/>
                      <a:pt x="373" y="360"/>
                    </a:cubicBezTo>
                    <a:cubicBezTo>
                      <a:pt x="373" y="367"/>
                      <a:pt x="370" y="374"/>
                      <a:pt x="365" y="379"/>
                    </a:cubicBezTo>
                    <a:lnTo>
                      <a:pt x="365" y="379"/>
                    </a:lnTo>
                    <a:close/>
                    <a:moveTo>
                      <a:pt x="365" y="499"/>
                    </a:moveTo>
                    <a:lnTo>
                      <a:pt x="365" y="499"/>
                    </a:lnTo>
                    <a:cubicBezTo>
                      <a:pt x="360" y="504"/>
                      <a:pt x="353" y="507"/>
                      <a:pt x="346" y="507"/>
                    </a:cubicBezTo>
                    <a:cubicBezTo>
                      <a:pt x="339" y="507"/>
                      <a:pt x="332" y="504"/>
                      <a:pt x="327" y="499"/>
                    </a:cubicBezTo>
                    <a:cubicBezTo>
                      <a:pt x="322" y="494"/>
                      <a:pt x="320" y="487"/>
                      <a:pt x="320" y="480"/>
                    </a:cubicBezTo>
                    <a:cubicBezTo>
                      <a:pt x="320" y="473"/>
                      <a:pt x="322" y="466"/>
                      <a:pt x="327" y="461"/>
                    </a:cubicBezTo>
                    <a:cubicBezTo>
                      <a:pt x="337" y="451"/>
                      <a:pt x="355" y="451"/>
                      <a:pt x="365" y="461"/>
                    </a:cubicBezTo>
                    <a:cubicBezTo>
                      <a:pt x="370" y="466"/>
                      <a:pt x="373" y="473"/>
                      <a:pt x="373" y="480"/>
                    </a:cubicBezTo>
                    <a:cubicBezTo>
                      <a:pt x="373" y="487"/>
                      <a:pt x="370" y="494"/>
                      <a:pt x="365" y="499"/>
                    </a:cubicBezTo>
                    <a:lnTo>
                      <a:pt x="365" y="499"/>
                    </a:lnTo>
                    <a:close/>
                    <a:moveTo>
                      <a:pt x="293" y="280"/>
                    </a:moveTo>
                    <a:lnTo>
                      <a:pt x="293" y="280"/>
                    </a:lnTo>
                    <a:cubicBezTo>
                      <a:pt x="278" y="280"/>
                      <a:pt x="266" y="268"/>
                      <a:pt x="266" y="253"/>
                    </a:cubicBezTo>
                    <a:lnTo>
                      <a:pt x="266" y="187"/>
                    </a:lnTo>
                    <a:lnTo>
                      <a:pt x="200" y="187"/>
                    </a:lnTo>
                    <a:cubicBezTo>
                      <a:pt x="190" y="187"/>
                      <a:pt x="181" y="181"/>
                      <a:pt x="177" y="174"/>
                    </a:cubicBezTo>
                    <a:cubicBezTo>
                      <a:pt x="174" y="170"/>
                      <a:pt x="173" y="165"/>
                      <a:pt x="173" y="160"/>
                    </a:cubicBezTo>
                    <a:cubicBezTo>
                      <a:pt x="173" y="145"/>
                      <a:pt x="185" y="133"/>
                      <a:pt x="200" y="133"/>
                    </a:cubicBezTo>
                    <a:lnTo>
                      <a:pt x="266" y="133"/>
                    </a:lnTo>
                    <a:lnTo>
                      <a:pt x="266" y="67"/>
                    </a:lnTo>
                    <a:cubicBezTo>
                      <a:pt x="266" y="52"/>
                      <a:pt x="278" y="40"/>
                      <a:pt x="293" y="40"/>
                    </a:cubicBezTo>
                    <a:cubicBezTo>
                      <a:pt x="308" y="40"/>
                      <a:pt x="320" y="52"/>
                      <a:pt x="320" y="67"/>
                    </a:cubicBezTo>
                    <a:lnTo>
                      <a:pt x="320" y="133"/>
                    </a:lnTo>
                    <a:lnTo>
                      <a:pt x="386" y="133"/>
                    </a:lnTo>
                    <a:cubicBezTo>
                      <a:pt x="401" y="133"/>
                      <a:pt x="413" y="145"/>
                      <a:pt x="413" y="160"/>
                    </a:cubicBezTo>
                    <a:cubicBezTo>
                      <a:pt x="413" y="165"/>
                      <a:pt x="412" y="170"/>
                      <a:pt x="409" y="174"/>
                    </a:cubicBezTo>
                    <a:cubicBezTo>
                      <a:pt x="405" y="181"/>
                      <a:pt x="396" y="187"/>
                      <a:pt x="386" y="187"/>
                    </a:cubicBezTo>
                    <a:lnTo>
                      <a:pt x="320" y="187"/>
                    </a:lnTo>
                    <a:lnTo>
                      <a:pt x="320" y="253"/>
                    </a:lnTo>
                    <a:cubicBezTo>
                      <a:pt x="320" y="268"/>
                      <a:pt x="308" y="280"/>
                      <a:pt x="293" y="280"/>
                    </a:cubicBezTo>
                    <a:lnTo>
                      <a:pt x="293" y="280"/>
                    </a:lnTo>
                    <a:close/>
                    <a:moveTo>
                      <a:pt x="258" y="379"/>
                    </a:moveTo>
                    <a:lnTo>
                      <a:pt x="258" y="379"/>
                    </a:lnTo>
                    <a:cubicBezTo>
                      <a:pt x="253" y="384"/>
                      <a:pt x="247" y="387"/>
                      <a:pt x="240" y="387"/>
                    </a:cubicBezTo>
                    <a:cubicBezTo>
                      <a:pt x="233" y="387"/>
                      <a:pt x="226" y="384"/>
                      <a:pt x="221" y="379"/>
                    </a:cubicBezTo>
                    <a:cubicBezTo>
                      <a:pt x="216" y="374"/>
                      <a:pt x="213" y="367"/>
                      <a:pt x="213" y="360"/>
                    </a:cubicBezTo>
                    <a:cubicBezTo>
                      <a:pt x="213" y="353"/>
                      <a:pt x="216" y="346"/>
                      <a:pt x="221" y="341"/>
                    </a:cubicBezTo>
                    <a:cubicBezTo>
                      <a:pt x="231" y="331"/>
                      <a:pt x="249" y="331"/>
                      <a:pt x="258" y="341"/>
                    </a:cubicBezTo>
                    <a:cubicBezTo>
                      <a:pt x="263" y="346"/>
                      <a:pt x="266" y="353"/>
                      <a:pt x="266" y="360"/>
                    </a:cubicBezTo>
                    <a:cubicBezTo>
                      <a:pt x="266" y="367"/>
                      <a:pt x="263" y="374"/>
                      <a:pt x="258" y="379"/>
                    </a:cubicBezTo>
                    <a:lnTo>
                      <a:pt x="258" y="379"/>
                    </a:lnTo>
                    <a:close/>
                    <a:moveTo>
                      <a:pt x="258" y="499"/>
                    </a:moveTo>
                    <a:lnTo>
                      <a:pt x="258" y="499"/>
                    </a:lnTo>
                    <a:cubicBezTo>
                      <a:pt x="253" y="504"/>
                      <a:pt x="247" y="507"/>
                      <a:pt x="240" y="507"/>
                    </a:cubicBezTo>
                    <a:cubicBezTo>
                      <a:pt x="233" y="507"/>
                      <a:pt x="226" y="504"/>
                      <a:pt x="221" y="499"/>
                    </a:cubicBezTo>
                    <a:cubicBezTo>
                      <a:pt x="216" y="494"/>
                      <a:pt x="213" y="487"/>
                      <a:pt x="213" y="480"/>
                    </a:cubicBezTo>
                    <a:cubicBezTo>
                      <a:pt x="213" y="473"/>
                      <a:pt x="216" y="466"/>
                      <a:pt x="221" y="461"/>
                    </a:cubicBezTo>
                    <a:cubicBezTo>
                      <a:pt x="231" y="451"/>
                      <a:pt x="249" y="451"/>
                      <a:pt x="258" y="461"/>
                    </a:cubicBezTo>
                    <a:cubicBezTo>
                      <a:pt x="263" y="466"/>
                      <a:pt x="266" y="473"/>
                      <a:pt x="266" y="480"/>
                    </a:cubicBezTo>
                    <a:cubicBezTo>
                      <a:pt x="266" y="487"/>
                      <a:pt x="263" y="494"/>
                      <a:pt x="258" y="499"/>
                    </a:cubicBezTo>
                    <a:lnTo>
                      <a:pt x="258" y="499"/>
                    </a:lnTo>
                    <a:close/>
                    <a:moveTo>
                      <a:pt x="152" y="379"/>
                    </a:moveTo>
                    <a:lnTo>
                      <a:pt x="152" y="379"/>
                    </a:lnTo>
                    <a:cubicBezTo>
                      <a:pt x="147" y="384"/>
                      <a:pt x="140" y="387"/>
                      <a:pt x="133" y="387"/>
                    </a:cubicBezTo>
                    <a:cubicBezTo>
                      <a:pt x="126" y="387"/>
                      <a:pt x="119" y="384"/>
                      <a:pt x="114" y="379"/>
                    </a:cubicBezTo>
                    <a:cubicBezTo>
                      <a:pt x="109" y="374"/>
                      <a:pt x="106" y="367"/>
                      <a:pt x="106" y="360"/>
                    </a:cubicBezTo>
                    <a:cubicBezTo>
                      <a:pt x="106" y="353"/>
                      <a:pt x="109" y="346"/>
                      <a:pt x="114" y="341"/>
                    </a:cubicBezTo>
                    <a:cubicBezTo>
                      <a:pt x="124" y="331"/>
                      <a:pt x="142" y="331"/>
                      <a:pt x="152" y="341"/>
                    </a:cubicBezTo>
                    <a:cubicBezTo>
                      <a:pt x="157" y="346"/>
                      <a:pt x="160" y="353"/>
                      <a:pt x="160" y="360"/>
                    </a:cubicBezTo>
                    <a:cubicBezTo>
                      <a:pt x="160" y="367"/>
                      <a:pt x="157" y="374"/>
                      <a:pt x="152" y="379"/>
                    </a:cubicBezTo>
                    <a:lnTo>
                      <a:pt x="152" y="379"/>
                    </a:lnTo>
                    <a:close/>
                    <a:moveTo>
                      <a:pt x="152" y="499"/>
                    </a:moveTo>
                    <a:lnTo>
                      <a:pt x="152" y="499"/>
                    </a:lnTo>
                    <a:cubicBezTo>
                      <a:pt x="147" y="504"/>
                      <a:pt x="140" y="507"/>
                      <a:pt x="133" y="507"/>
                    </a:cubicBezTo>
                    <a:cubicBezTo>
                      <a:pt x="126" y="507"/>
                      <a:pt x="119" y="504"/>
                      <a:pt x="114" y="499"/>
                    </a:cubicBezTo>
                    <a:cubicBezTo>
                      <a:pt x="109" y="494"/>
                      <a:pt x="106" y="487"/>
                      <a:pt x="106" y="480"/>
                    </a:cubicBezTo>
                    <a:cubicBezTo>
                      <a:pt x="106" y="473"/>
                      <a:pt x="109" y="466"/>
                      <a:pt x="114" y="461"/>
                    </a:cubicBezTo>
                    <a:cubicBezTo>
                      <a:pt x="124" y="451"/>
                      <a:pt x="142" y="451"/>
                      <a:pt x="152" y="461"/>
                    </a:cubicBezTo>
                    <a:cubicBezTo>
                      <a:pt x="157" y="466"/>
                      <a:pt x="160" y="473"/>
                      <a:pt x="160" y="480"/>
                    </a:cubicBezTo>
                    <a:cubicBezTo>
                      <a:pt x="160" y="487"/>
                      <a:pt x="157" y="494"/>
                      <a:pt x="152" y="499"/>
                    </a:cubicBezTo>
                    <a:lnTo>
                      <a:pt x="152" y="499"/>
                    </a:lnTo>
                    <a:close/>
                    <a:moveTo>
                      <a:pt x="560" y="174"/>
                    </a:moveTo>
                    <a:lnTo>
                      <a:pt x="560" y="174"/>
                    </a:lnTo>
                    <a:lnTo>
                      <a:pt x="480" y="174"/>
                    </a:lnTo>
                    <a:lnTo>
                      <a:pt x="480" y="27"/>
                    </a:lnTo>
                    <a:cubicBezTo>
                      <a:pt x="480" y="12"/>
                      <a:pt x="468" y="0"/>
                      <a:pt x="453" y="0"/>
                    </a:cubicBezTo>
                    <a:lnTo>
                      <a:pt x="133" y="0"/>
                    </a:lnTo>
                    <a:cubicBezTo>
                      <a:pt x="118" y="0"/>
                      <a:pt x="106" y="12"/>
                      <a:pt x="106" y="27"/>
                    </a:cubicBezTo>
                    <a:lnTo>
                      <a:pt x="106" y="174"/>
                    </a:lnTo>
                    <a:lnTo>
                      <a:pt x="26" y="174"/>
                    </a:lnTo>
                    <a:cubicBezTo>
                      <a:pt x="12" y="174"/>
                      <a:pt x="0" y="185"/>
                      <a:pt x="0" y="200"/>
                    </a:cubicBezTo>
                    <a:lnTo>
                      <a:pt x="0" y="560"/>
                    </a:lnTo>
                    <a:cubicBezTo>
                      <a:pt x="0" y="575"/>
                      <a:pt x="12" y="587"/>
                      <a:pt x="26" y="587"/>
                    </a:cubicBezTo>
                    <a:lnTo>
                      <a:pt x="560" y="587"/>
                    </a:lnTo>
                    <a:cubicBezTo>
                      <a:pt x="574" y="587"/>
                      <a:pt x="586" y="575"/>
                      <a:pt x="586" y="560"/>
                    </a:cubicBezTo>
                    <a:lnTo>
                      <a:pt x="586" y="200"/>
                    </a:lnTo>
                    <a:cubicBezTo>
                      <a:pt x="586" y="185"/>
                      <a:pt x="574" y="174"/>
                      <a:pt x="560" y="174"/>
                    </a:cubicBezTo>
                    <a:close/>
                  </a:path>
                </a:pathLst>
              </a:custGeom>
              <a:grpFill/>
              <a:ln w="0">
                <a:solidFill>
                  <a:schemeClr val="accent1"/>
                </a:solidFill>
                <a:prstDash val="solid"/>
                <a:round/>
                <a:headEnd/>
                <a:tailEnd/>
              </a:ln>
            </p:spPr>
            <p:txBody>
              <a:bodyPr vert="horz" wrap="square" lIns="68577" tIns="34289" rIns="68577" bIns="34289" numCol="1" anchor="t" anchorCtr="0" compatLnSpc="1">
                <a:prstTxWarp prst="textNoShape">
                  <a:avLst/>
                </a:prstTxWarp>
              </a:bodyPr>
              <a:lstStyle/>
              <a:p>
                <a:pPr defTabSz="342900">
                  <a:defRPr/>
                </a:pPr>
                <a:endParaRPr lang="en-US" sz="1350">
                  <a:solidFill>
                    <a:srgbClr val="58595B"/>
                  </a:solidFill>
                </a:endParaRPr>
              </a:p>
            </p:txBody>
          </p:sp>
          <p:grpSp>
            <p:nvGrpSpPr>
              <p:cNvPr id="93" name="Group 92">
                <a:extLst>
                  <a:ext uri="{FF2B5EF4-FFF2-40B4-BE49-F238E27FC236}">
                    <a16:creationId xmlns:a16="http://schemas.microsoft.com/office/drawing/2014/main" id="{815A08F2-9924-CE41-A70A-FD4CA33C5ACC}"/>
                  </a:ext>
                </a:extLst>
              </p:cNvPr>
              <p:cNvGrpSpPr>
                <a:grpSpLocks noChangeAspect="1"/>
              </p:cNvGrpSpPr>
              <p:nvPr/>
            </p:nvGrpSpPr>
            <p:grpSpPr bwMode="auto">
              <a:xfrm>
                <a:off x="2547938" y="-1409700"/>
                <a:ext cx="404813" cy="476250"/>
                <a:chOff x="1605" y="-888"/>
                <a:chExt cx="255" cy="300"/>
              </a:xfrm>
              <a:grpFill/>
            </p:grpSpPr>
            <p:sp>
              <p:nvSpPr>
                <p:cNvPr id="94" name="Oval 93">
                  <a:extLst>
                    <a:ext uri="{FF2B5EF4-FFF2-40B4-BE49-F238E27FC236}">
                      <a16:creationId xmlns:a16="http://schemas.microsoft.com/office/drawing/2014/main" id="{B7337B70-6E20-D045-B56A-DDBCE73B57E7}"/>
                    </a:ext>
                  </a:extLst>
                </p:cNvPr>
                <p:cNvSpPr>
                  <a:spLocks noChangeArrowheads="1"/>
                </p:cNvSpPr>
                <p:nvPr/>
              </p:nvSpPr>
              <p:spPr bwMode="auto">
                <a:xfrm>
                  <a:off x="1723" y="-888"/>
                  <a:ext cx="19" cy="17"/>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95" name="Freeform 94">
                  <a:extLst>
                    <a:ext uri="{FF2B5EF4-FFF2-40B4-BE49-F238E27FC236}">
                      <a16:creationId xmlns:a16="http://schemas.microsoft.com/office/drawing/2014/main" id="{ECFF66CE-2E68-4246-966F-9EF661898260}"/>
                    </a:ext>
                  </a:extLst>
                </p:cNvPr>
                <p:cNvSpPr>
                  <a:spLocks noEditPoints="1"/>
                </p:cNvSpPr>
                <p:nvPr/>
              </p:nvSpPr>
              <p:spPr bwMode="auto">
                <a:xfrm>
                  <a:off x="1636" y="-735"/>
                  <a:ext cx="193" cy="108"/>
                </a:xfrm>
                <a:custGeom>
                  <a:avLst/>
                  <a:gdLst>
                    <a:gd name="T0" fmla="*/ 114 w 122"/>
                    <a:gd name="T1" fmla="*/ 69 h 69"/>
                    <a:gd name="T2" fmla="*/ 106 w 122"/>
                    <a:gd name="T3" fmla="*/ 62 h 69"/>
                    <a:gd name="T4" fmla="*/ 106 w 122"/>
                    <a:gd name="T5" fmla="*/ 8 h 69"/>
                    <a:gd name="T6" fmla="*/ 114 w 122"/>
                    <a:gd name="T7" fmla="*/ 0 h 69"/>
                    <a:gd name="T8" fmla="*/ 122 w 122"/>
                    <a:gd name="T9" fmla="*/ 8 h 69"/>
                    <a:gd name="T10" fmla="*/ 122 w 122"/>
                    <a:gd name="T11" fmla="*/ 62 h 69"/>
                    <a:gd name="T12" fmla="*/ 114 w 122"/>
                    <a:gd name="T13" fmla="*/ 69 h 69"/>
                    <a:gd name="T14" fmla="*/ 78 w 122"/>
                    <a:gd name="T15" fmla="*/ 69 h 69"/>
                    <a:gd name="T16" fmla="*/ 71 w 122"/>
                    <a:gd name="T17" fmla="*/ 62 h 69"/>
                    <a:gd name="T18" fmla="*/ 71 w 122"/>
                    <a:gd name="T19" fmla="*/ 8 h 69"/>
                    <a:gd name="T20" fmla="*/ 78 w 122"/>
                    <a:gd name="T21" fmla="*/ 0 h 69"/>
                    <a:gd name="T22" fmla="*/ 86 w 122"/>
                    <a:gd name="T23" fmla="*/ 8 h 69"/>
                    <a:gd name="T24" fmla="*/ 86 w 122"/>
                    <a:gd name="T25" fmla="*/ 62 h 69"/>
                    <a:gd name="T26" fmla="*/ 78 w 122"/>
                    <a:gd name="T27" fmla="*/ 69 h 69"/>
                    <a:gd name="T28" fmla="*/ 43 w 122"/>
                    <a:gd name="T29" fmla="*/ 69 h 69"/>
                    <a:gd name="T30" fmla="*/ 35 w 122"/>
                    <a:gd name="T31" fmla="*/ 62 h 69"/>
                    <a:gd name="T32" fmla="*/ 35 w 122"/>
                    <a:gd name="T33" fmla="*/ 8 h 69"/>
                    <a:gd name="T34" fmla="*/ 43 w 122"/>
                    <a:gd name="T35" fmla="*/ 0 h 69"/>
                    <a:gd name="T36" fmla="*/ 51 w 122"/>
                    <a:gd name="T37" fmla="*/ 8 h 69"/>
                    <a:gd name="T38" fmla="*/ 51 w 122"/>
                    <a:gd name="T39" fmla="*/ 62 h 69"/>
                    <a:gd name="T40" fmla="*/ 43 w 122"/>
                    <a:gd name="T41" fmla="*/ 69 h 69"/>
                    <a:gd name="T42" fmla="*/ 8 w 122"/>
                    <a:gd name="T43" fmla="*/ 69 h 69"/>
                    <a:gd name="T44" fmla="*/ 0 w 122"/>
                    <a:gd name="T45" fmla="*/ 62 h 69"/>
                    <a:gd name="T46" fmla="*/ 0 w 122"/>
                    <a:gd name="T47" fmla="*/ 8 h 69"/>
                    <a:gd name="T48" fmla="*/ 8 w 122"/>
                    <a:gd name="T49" fmla="*/ 0 h 69"/>
                    <a:gd name="T50" fmla="*/ 16 w 122"/>
                    <a:gd name="T51" fmla="*/ 8 h 69"/>
                    <a:gd name="T52" fmla="*/ 16 w 122"/>
                    <a:gd name="T53" fmla="*/ 62 h 69"/>
                    <a:gd name="T54" fmla="*/ 8 w 122"/>
                    <a:gd name="T5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69">
                      <a:moveTo>
                        <a:pt x="114" y="69"/>
                      </a:moveTo>
                      <a:cubicBezTo>
                        <a:pt x="109" y="69"/>
                        <a:pt x="106" y="66"/>
                        <a:pt x="106" y="62"/>
                      </a:cubicBezTo>
                      <a:cubicBezTo>
                        <a:pt x="106" y="8"/>
                        <a:pt x="106" y="8"/>
                        <a:pt x="106" y="8"/>
                      </a:cubicBezTo>
                      <a:cubicBezTo>
                        <a:pt x="106" y="4"/>
                        <a:pt x="109" y="0"/>
                        <a:pt x="114" y="0"/>
                      </a:cubicBezTo>
                      <a:cubicBezTo>
                        <a:pt x="118" y="0"/>
                        <a:pt x="122" y="4"/>
                        <a:pt x="122" y="8"/>
                      </a:cubicBezTo>
                      <a:cubicBezTo>
                        <a:pt x="122" y="62"/>
                        <a:pt x="122" y="62"/>
                        <a:pt x="122" y="62"/>
                      </a:cubicBezTo>
                      <a:cubicBezTo>
                        <a:pt x="122" y="66"/>
                        <a:pt x="118" y="69"/>
                        <a:pt x="114" y="69"/>
                      </a:cubicBezTo>
                      <a:close/>
                      <a:moveTo>
                        <a:pt x="78" y="69"/>
                      </a:moveTo>
                      <a:cubicBezTo>
                        <a:pt x="74" y="69"/>
                        <a:pt x="71" y="66"/>
                        <a:pt x="71" y="62"/>
                      </a:cubicBezTo>
                      <a:cubicBezTo>
                        <a:pt x="71" y="8"/>
                        <a:pt x="71" y="8"/>
                        <a:pt x="71" y="8"/>
                      </a:cubicBezTo>
                      <a:cubicBezTo>
                        <a:pt x="71" y="4"/>
                        <a:pt x="74" y="0"/>
                        <a:pt x="78" y="0"/>
                      </a:cubicBezTo>
                      <a:cubicBezTo>
                        <a:pt x="83" y="0"/>
                        <a:pt x="86" y="4"/>
                        <a:pt x="86" y="8"/>
                      </a:cubicBezTo>
                      <a:cubicBezTo>
                        <a:pt x="86" y="62"/>
                        <a:pt x="86" y="62"/>
                        <a:pt x="86" y="62"/>
                      </a:cubicBezTo>
                      <a:cubicBezTo>
                        <a:pt x="86" y="66"/>
                        <a:pt x="83" y="69"/>
                        <a:pt x="78" y="69"/>
                      </a:cubicBezTo>
                      <a:close/>
                      <a:moveTo>
                        <a:pt x="43" y="69"/>
                      </a:moveTo>
                      <a:cubicBezTo>
                        <a:pt x="39" y="69"/>
                        <a:pt x="35" y="66"/>
                        <a:pt x="35" y="62"/>
                      </a:cubicBezTo>
                      <a:cubicBezTo>
                        <a:pt x="35" y="8"/>
                        <a:pt x="35" y="8"/>
                        <a:pt x="35" y="8"/>
                      </a:cubicBezTo>
                      <a:cubicBezTo>
                        <a:pt x="35" y="4"/>
                        <a:pt x="39" y="0"/>
                        <a:pt x="43" y="0"/>
                      </a:cubicBezTo>
                      <a:cubicBezTo>
                        <a:pt x="48" y="0"/>
                        <a:pt x="51" y="4"/>
                        <a:pt x="51" y="8"/>
                      </a:cubicBezTo>
                      <a:cubicBezTo>
                        <a:pt x="51" y="62"/>
                        <a:pt x="51" y="62"/>
                        <a:pt x="51" y="62"/>
                      </a:cubicBezTo>
                      <a:cubicBezTo>
                        <a:pt x="51" y="66"/>
                        <a:pt x="48" y="69"/>
                        <a:pt x="43" y="69"/>
                      </a:cubicBezTo>
                      <a:close/>
                      <a:moveTo>
                        <a:pt x="8" y="69"/>
                      </a:moveTo>
                      <a:cubicBezTo>
                        <a:pt x="4" y="69"/>
                        <a:pt x="0" y="66"/>
                        <a:pt x="0" y="62"/>
                      </a:cubicBezTo>
                      <a:cubicBezTo>
                        <a:pt x="0" y="8"/>
                        <a:pt x="0" y="8"/>
                        <a:pt x="0" y="8"/>
                      </a:cubicBezTo>
                      <a:cubicBezTo>
                        <a:pt x="0" y="4"/>
                        <a:pt x="4" y="0"/>
                        <a:pt x="8" y="0"/>
                      </a:cubicBezTo>
                      <a:cubicBezTo>
                        <a:pt x="13" y="0"/>
                        <a:pt x="16" y="4"/>
                        <a:pt x="16" y="8"/>
                      </a:cubicBezTo>
                      <a:cubicBezTo>
                        <a:pt x="16" y="62"/>
                        <a:pt x="16" y="62"/>
                        <a:pt x="16" y="62"/>
                      </a:cubicBezTo>
                      <a:cubicBezTo>
                        <a:pt x="16" y="66"/>
                        <a:pt x="13" y="69"/>
                        <a:pt x="8" y="69"/>
                      </a:cubicBezTo>
                      <a:close/>
                    </a:path>
                  </a:pathLst>
                </a:custGeom>
                <a:grpFill/>
                <a:ln w="7938"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96" name="Rectangle 95">
                  <a:extLst>
                    <a:ext uri="{FF2B5EF4-FFF2-40B4-BE49-F238E27FC236}">
                      <a16:creationId xmlns:a16="http://schemas.microsoft.com/office/drawing/2014/main" id="{2CDEBAAA-452B-5A4D-BE2A-3B05A4E65437}"/>
                    </a:ext>
                  </a:extLst>
                </p:cNvPr>
                <p:cNvSpPr>
                  <a:spLocks noChangeArrowheads="1"/>
                </p:cNvSpPr>
                <p:nvPr/>
              </p:nvSpPr>
              <p:spPr bwMode="auto">
                <a:xfrm>
                  <a:off x="1605" y="-613"/>
                  <a:ext cx="255" cy="25"/>
                </a:xfrm>
                <a:prstGeom prst="rect">
                  <a:avLst/>
                </a:prstGeom>
                <a:grpFill/>
                <a:ln w="7938"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97" name="Freeform 96">
                  <a:extLst>
                    <a:ext uri="{FF2B5EF4-FFF2-40B4-BE49-F238E27FC236}">
                      <a16:creationId xmlns:a16="http://schemas.microsoft.com/office/drawing/2014/main" id="{4DCF151E-0627-7541-8F4A-84B04CD20FBF}"/>
                    </a:ext>
                  </a:extLst>
                </p:cNvPr>
                <p:cNvSpPr>
                  <a:spLocks/>
                </p:cNvSpPr>
                <p:nvPr/>
              </p:nvSpPr>
              <p:spPr bwMode="auto">
                <a:xfrm>
                  <a:off x="1617" y="-863"/>
                  <a:ext cx="231" cy="115"/>
                </a:xfrm>
                <a:custGeom>
                  <a:avLst/>
                  <a:gdLst>
                    <a:gd name="T0" fmla="*/ 0 w 146"/>
                    <a:gd name="T1" fmla="*/ 73 h 73"/>
                    <a:gd name="T2" fmla="*/ 0 w 146"/>
                    <a:gd name="T3" fmla="*/ 73 h 73"/>
                    <a:gd name="T4" fmla="*/ 73 w 146"/>
                    <a:gd name="T5" fmla="*/ 0 h 73"/>
                    <a:gd name="T6" fmla="*/ 146 w 146"/>
                    <a:gd name="T7" fmla="*/ 73 h 73"/>
                    <a:gd name="T8" fmla="*/ 0 w 146"/>
                    <a:gd name="T9" fmla="*/ 73 h 73"/>
                    <a:gd name="T10" fmla="*/ 0 w 146"/>
                    <a:gd name="T11" fmla="*/ 73 h 73"/>
                  </a:gdLst>
                  <a:ahLst/>
                  <a:cxnLst>
                    <a:cxn ang="0">
                      <a:pos x="T0" y="T1"/>
                    </a:cxn>
                    <a:cxn ang="0">
                      <a:pos x="T2" y="T3"/>
                    </a:cxn>
                    <a:cxn ang="0">
                      <a:pos x="T4" y="T5"/>
                    </a:cxn>
                    <a:cxn ang="0">
                      <a:pos x="T6" y="T7"/>
                    </a:cxn>
                    <a:cxn ang="0">
                      <a:pos x="T8" y="T9"/>
                    </a:cxn>
                    <a:cxn ang="0">
                      <a:pos x="T10" y="T11"/>
                    </a:cxn>
                  </a:cxnLst>
                  <a:rect l="0" t="0" r="r" b="b"/>
                  <a:pathLst>
                    <a:path w="146" h="73">
                      <a:moveTo>
                        <a:pt x="0" y="73"/>
                      </a:moveTo>
                      <a:cubicBezTo>
                        <a:pt x="0" y="73"/>
                        <a:pt x="0" y="73"/>
                        <a:pt x="0" y="73"/>
                      </a:cubicBezTo>
                      <a:cubicBezTo>
                        <a:pt x="0" y="33"/>
                        <a:pt x="33" y="0"/>
                        <a:pt x="73" y="0"/>
                      </a:cubicBezTo>
                      <a:cubicBezTo>
                        <a:pt x="114" y="0"/>
                        <a:pt x="146" y="33"/>
                        <a:pt x="146" y="73"/>
                      </a:cubicBezTo>
                      <a:cubicBezTo>
                        <a:pt x="0" y="73"/>
                        <a:pt x="0" y="73"/>
                        <a:pt x="0" y="73"/>
                      </a:cubicBezTo>
                      <a:cubicBezTo>
                        <a:pt x="0" y="73"/>
                        <a:pt x="0" y="73"/>
                        <a:pt x="0" y="73"/>
                      </a:cubicBezTo>
                      <a:close/>
                    </a:path>
                  </a:pathLst>
                </a:custGeom>
                <a:grpFill/>
                <a:ln w="7938" cap="flat">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grpSp>
        </p:grpSp>
        <p:sp>
          <p:nvSpPr>
            <p:cNvPr id="77" name="Rounded Rectangle 76">
              <a:extLst>
                <a:ext uri="{FF2B5EF4-FFF2-40B4-BE49-F238E27FC236}">
                  <a16:creationId xmlns:a16="http://schemas.microsoft.com/office/drawing/2014/main" id="{D600F62F-2048-E644-A4A5-3034AC367415}"/>
                </a:ext>
              </a:extLst>
            </p:cNvPr>
            <p:cNvSpPr/>
            <p:nvPr/>
          </p:nvSpPr>
          <p:spPr>
            <a:xfrm>
              <a:off x="1348657" y="2140948"/>
              <a:ext cx="832812" cy="262489"/>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78" name="Freeform 651">
              <a:extLst>
                <a:ext uri="{FF2B5EF4-FFF2-40B4-BE49-F238E27FC236}">
                  <a16:creationId xmlns:a16="http://schemas.microsoft.com/office/drawing/2014/main" id="{02603A21-E231-CC4F-9F9B-D2F2BD252C42}"/>
                </a:ext>
              </a:extLst>
            </p:cNvPr>
            <p:cNvSpPr>
              <a:spLocks noChangeAspect="1" noEditPoints="1"/>
            </p:cNvSpPr>
            <p:nvPr/>
          </p:nvSpPr>
          <p:spPr bwMode="auto">
            <a:xfrm>
              <a:off x="2530947" y="2216488"/>
              <a:ext cx="249028" cy="123976"/>
            </a:xfrm>
            <a:custGeom>
              <a:avLst/>
              <a:gdLst>
                <a:gd name="T0" fmla="*/ 194 w 217"/>
                <a:gd name="T1" fmla="*/ 28 h 102"/>
                <a:gd name="T2" fmla="*/ 97 w 217"/>
                <a:gd name="T3" fmla="*/ 28 h 102"/>
                <a:gd name="T4" fmla="*/ 51 w 217"/>
                <a:gd name="T5" fmla="*/ 0 h 102"/>
                <a:gd name="T6" fmla="*/ 0 w 217"/>
                <a:gd name="T7" fmla="*/ 51 h 102"/>
                <a:gd name="T8" fmla="*/ 51 w 217"/>
                <a:gd name="T9" fmla="*/ 102 h 102"/>
                <a:gd name="T10" fmla="*/ 97 w 217"/>
                <a:gd name="T11" fmla="*/ 74 h 102"/>
                <a:gd name="T12" fmla="*/ 113 w 217"/>
                <a:gd name="T13" fmla="*/ 74 h 102"/>
                <a:gd name="T14" fmla="*/ 113 w 217"/>
                <a:gd name="T15" fmla="*/ 64 h 102"/>
                <a:gd name="T16" fmla="*/ 119 w 217"/>
                <a:gd name="T17" fmla="*/ 58 h 102"/>
                <a:gd name="T18" fmla="*/ 124 w 217"/>
                <a:gd name="T19" fmla="*/ 64 h 102"/>
                <a:gd name="T20" fmla="*/ 124 w 217"/>
                <a:gd name="T21" fmla="*/ 74 h 102"/>
                <a:gd name="T22" fmla="*/ 136 w 217"/>
                <a:gd name="T23" fmla="*/ 74 h 102"/>
                <a:gd name="T24" fmla="*/ 136 w 217"/>
                <a:gd name="T25" fmla="*/ 64 h 102"/>
                <a:gd name="T26" fmla="*/ 142 w 217"/>
                <a:gd name="T27" fmla="*/ 58 h 102"/>
                <a:gd name="T28" fmla="*/ 148 w 217"/>
                <a:gd name="T29" fmla="*/ 64 h 102"/>
                <a:gd name="T30" fmla="*/ 148 w 217"/>
                <a:gd name="T31" fmla="*/ 74 h 102"/>
                <a:gd name="T32" fmla="*/ 160 w 217"/>
                <a:gd name="T33" fmla="*/ 74 h 102"/>
                <a:gd name="T34" fmla="*/ 160 w 217"/>
                <a:gd name="T35" fmla="*/ 64 h 102"/>
                <a:gd name="T36" fmla="*/ 166 w 217"/>
                <a:gd name="T37" fmla="*/ 58 h 102"/>
                <a:gd name="T38" fmla="*/ 171 w 217"/>
                <a:gd name="T39" fmla="*/ 64 h 102"/>
                <a:gd name="T40" fmla="*/ 171 w 217"/>
                <a:gd name="T41" fmla="*/ 74 h 102"/>
                <a:gd name="T42" fmla="*/ 183 w 217"/>
                <a:gd name="T43" fmla="*/ 74 h 102"/>
                <a:gd name="T44" fmla="*/ 183 w 217"/>
                <a:gd name="T45" fmla="*/ 64 h 102"/>
                <a:gd name="T46" fmla="*/ 189 w 217"/>
                <a:gd name="T47" fmla="*/ 58 h 102"/>
                <a:gd name="T48" fmla="*/ 195 w 217"/>
                <a:gd name="T49" fmla="*/ 64 h 102"/>
                <a:gd name="T50" fmla="*/ 195 w 217"/>
                <a:gd name="T51" fmla="*/ 74 h 102"/>
                <a:gd name="T52" fmla="*/ 217 w 217"/>
                <a:gd name="T53" fmla="*/ 51 h 102"/>
                <a:gd name="T54" fmla="*/ 194 w 217"/>
                <a:gd name="T55" fmla="*/ 28 h 102"/>
                <a:gd name="T56" fmla="*/ 34 w 217"/>
                <a:gd name="T57" fmla="*/ 68 h 102"/>
                <a:gd name="T58" fmla="*/ 17 w 217"/>
                <a:gd name="T59" fmla="*/ 51 h 102"/>
                <a:gd name="T60" fmla="*/ 34 w 217"/>
                <a:gd name="T61" fmla="*/ 34 h 102"/>
                <a:gd name="T62" fmla="*/ 51 w 217"/>
                <a:gd name="T63" fmla="*/ 51 h 102"/>
                <a:gd name="T64" fmla="*/ 34 w 217"/>
                <a:gd name="T6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02">
                  <a:moveTo>
                    <a:pt x="194" y="28"/>
                  </a:moveTo>
                  <a:cubicBezTo>
                    <a:pt x="97" y="28"/>
                    <a:pt x="97" y="28"/>
                    <a:pt x="97" y="28"/>
                  </a:cubicBezTo>
                  <a:cubicBezTo>
                    <a:pt x="89" y="11"/>
                    <a:pt x="72" y="0"/>
                    <a:pt x="51" y="0"/>
                  </a:cubicBezTo>
                  <a:cubicBezTo>
                    <a:pt x="23" y="0"/>
                    <a:pt x="0" y="23"/>
                    <a:pt x="0" y="51"/>
                  </a:cubicBezTo>
                  <a:cubicBezTo>
                    <a:pt x="0" y="79"/>
                    <a:pt x="23" y="102"/>
                    <a:pt x="51" y="102"/>
                  </a:cubicBezTo>
                  <a:cubicBezTo>
                    <a:pt x="72" y="102"/>
                    <a:pt x="89" y="91"/>
                    <a:pt x="97" y="74"/>
                  </a:cubicBezTo>
                  <a:cubicBezTo>
                    <a:pt x="113" y="74"/>
                    <a:pt x="113" y="74"/>
                    <a:pt x="113" y="74"/>
                  </a:cubicBezTo>
                  <a:cubicBezTo>
                    <a:pt x="113" y="64"/>
                    <a:pt x="113" y="64"/>
                    <a:pt x="113" y="64"/>
                  </a:cubicBezTo>
                  <a:cubicBezTo>
                    <a:pt x="113" y="60"/>
                    <a:pt x="115" y="58"/>
                    <a:pt x="119" y="58"/>
                  </a:cubicBezTo>
                  <a:cubicBezTo>
                    <a:pt x="122" y="58"/>
                    <a:pt x="124" y="60"/>
                    <a:pt x="124" y="64"/>
                  </a:cubicBezTo>
                  <a:cubicBezTo>
                    <a:pt x="124" y="74"/>
                    <a:pt x="124" y="74"/>
                    <a:pt x="124" y="74"/>
                  </a:cubicBezTo>
                  <a:cubicBezTo>
                    <a:pt x="136" y="74"/>
                    <a:pt x="136" y="74"/>
                    <a:pt x="136" y="74"/>
                  </a:cubicBezTo>
                  <a:cubicBezTo>
                    <a:pt x="136" y="64"/>
                    <a:pt x="136" y="64"/>
                    <a:pt x="136" y="64"/>
                  </a:cubicBezTo>
                  <a:cubicBezTo>
                    <a:pt x="136" y="60"/>
                    <a:pt x="139" y="58"/>
                    <a:pt x="142" y="58"/>
                  </a:cubicBezTo>
                  <a:cubicBezTo>
                    <a:pt x="145" y="58"/>
                    <a:pt x="148" y="60"/>
                    <a:pt x="148" y="64"/>
                  </a:cubicBezTo>
                  <a:cubicBezTo>
                    <a:pt x="148" y="74"/>
                    <a:pt x="148" y="74"/>
                    <a:pt x="148" y="74"/>
                  </a:cubicBezTo>
                  <a:cubicBezTo>
                    <a:pt x="160" y="74"/>
                    <a:pt x="160" y="74"/>
                    <a:pt x="160" y="74"/>
                  </a:cubicBezTo>
                  <a:cubicBezTo>
                    <a:pt x="160" y="64"/>
                    <a:pt x="160" y="64"/>
                    <a:pt x="160" y="64"/>
                  </a:cubicBezTo>
                  <a:cubicBezTo>
                    <a:pt x="160" y="60"/>
                    <a:pt x="162" y="58"/>
                    <a:pt x="166" y="58"/>
                  </a:cubicBezTo>
                  <a:cubicBezTo>
                    <a:pt x="169" y="58"/>
                    <a:pt x="171" y="60"/>
                    <a:pt x="171" y="64"/>
                  </a:cubicBezTo>
                  <a:cubicBezTo>
                    <a:pt x="171" y="74"/>
                    <a:pt x="171" y="74"/>
                    <a:pt x="171" y="74"/>
                  </a:cubicBezTo>
                  <a:cubicBezTo>
                    <a:pt x="183" y="74"/>
                    <a:pt x="183" y="74"/>
                    <a:pt x="183" y="74"/>
                  </a:cubicBezTo>
                  <a:cubicBezTo>
                    <a:pt x="183" y="64"/>
                    <a:pt x="183" y="64"/>
                    <a:pt x="183" y="64"/>
                  </a:cubicBezTo>
                  <a:cubicBezTo>
                    <a:pt x="183" y="60"/>
                    <a:pt x="186" y="58"/>
                    <a:pt x="189" y="58"/>
                  </a:cubicBezTo>
                  <a:cubicBezTo>
                    <a:pt x="192" y="58"/>
                    <a:pt x="195" y="60"/>
                    <a:pt x="195" y="64"/>
                  </a:cubicBezTo>
                  <a:cubicBezTo>
                    <a:pt x="195" y="74"/>
                    <a:pt x="195" y="74"/>
                    <a:pt x="195" y="74"/>
                  </a:cubicBezTo>
                  <a:cubicBezTo>
                    <a:pt x="207" y="73"/>
                    <a:pt x="217" y="63"/>
                    <a:pt x="217" y="51"/>
                  </a:cubicBezTo>
                  <a:cubicBezTo>
                    <a:pt x="217" y="38"/>
                    <a:pt x="207" y="28"/>
                    <a:pt x="194" y="28"/>
                  </a:cubicBezTo>
                  <a:moveTo>
                    <a:pt x="34" y="68"/>
                  </a:moveTo>
                  <a:cubicBezTo>
                    <a:pt x="25" y="68"/>
                    <a:pt x="17" y="60"/>
                    <a:pt x="17" y="51"/>
                  </a:cubicBezTo>
                  <a:cubicBezTo>
                    <a:pt x="17" y="41"/>
                    <a:pt x="25" y="34"/>
                    <a:pt x="34" y="34"/>
                  </a:cubicBezTo>
                  <a:cubicBezTo>
                    <a:pt x="44" y="34"/>
                    <a:pt x="51" y="41"/>
                    <a:pt x="51" y="51"/>
                  </a:cubicBezTo>
                  <a:cubicBezTo>
                    <a:pt x="51" y="60"/>
                    <a:pt x="44" y="68"/>
                    <a:pt x="34" y="6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grpSp>
          <p:nvGrpSpPr>
            <p:cNvPr id="79" name="Group 78">
              <a:extLst>
                <a:ext uri="{FF2B5EF4-FFF2-40B4-BE49-F238E27FC236}">
                  <a16:creationId xmlns:a16="http://schemas.microsoft.com/office/drawing/2014/main" id="{4D36A976-2195-2F49-ADD3-2CF0CEB40D86}"/>
                </a:ext>
              </a:extLst>
            </p:cNvPr>
            <p:cNvGrpSpPr/>
            <p:nvPr/>
          </p:nvGrpSpPr>
          <p:grpSpPr>
            <a:xfrm>
              <a:off x="1674700" y="2206331"/>
              <a:ext cx="262970" cy="144971"/>
              <a:chOff x="1502088" y="2909054"/>
              <a:chExt cx="990388" cy="545984"/>
            </a:xfrm>
            <a:solidFill>
              <a:schemeClr val="bg1"/>
            </a:solidFill>
          </p:grpSpPr>
          <p:sp>
            <p:nvSpPr>
              <p:cNvPr id="89" name="Freeform 294">
                <a:extLst>
                  <a:ext uri="{FF2B5EF4-FFF2-40B4-BE49-F238E27FC236}">
                    <a16:creationId xmlns:a16="http://schemas.microsoft.com/office/drawing/2014/main" id="{BA125A26-F7B5-044A-A4C6-D9E90AB281FE}"/>
                  </a:ext>
                </a:extLst>
              </p:cNvPr>
              <p:cNvSpPr>
                <a:spLocks noChangeAspect="1"/>
              </p:cNvSpPr>
              <p:nvPr/>
            </p:nvSpPr>
            <p:spPr bwMode="auto">
              <a:xfrm>
                <a:off x="1502088" y="3395784"/>
                <a:ext cx="990388" cy="59254"/>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90" name="Freeform 295">
                <a:extLst>
                  <a:ext uri="{FF2B5EF4-FFF2-40B4-BE49-F238E27FC236}">
                    <a16:creationId xmlns:a16="http://schemas.microsoft.com/office/drawing/2014/main" id="{8E288A2B-684F-804F-94E1-7BA6D2135AE6}"/>
                  </a:ext>
                </a:extLst>
              </p:cNvPr>
              <p:cNvSpPr>
                <a:spLocks noChangeAspect="1" noEditPoints="1"/>
              </p:cNvSpPr>
              <p:nvPr/>
            </p:nvSpPr>
            <p:spPr bwMode="auto">
              <a:xfrm>
                <a:off x="1612132" y="2909054"/>
                <a:ext cx="770301" cy="433119"/>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nvGrpSpPr>
            <p:cNvPr id="80" name="Group 79">
              <a:extLst>
                <a:ext uri="{FF2B5EF4-FFF2-40B4-BE49-F238E27FC236}">
                  <a16:creationId xmlns:a16="http://schemas.microsoft.com/office/drawing/2014/main" id="{4FEADB54-E84A-5F45-8A74-7AB38CB8A697}"/>
                </a:ext>
              </a:extLst>
            </p:cNvPr>
            <p:cNvGrpSpPr/>
            <p:nvPr/>
          </p:nvGrpSpPr>
          <p:grpSpPr>
            <a:xfrm>
              <a:off x="3695217" y="2216488"/>
              <a:ext cx="262970" cy="144971"/>
              <a:chOff x="1502088" y="2909054"/>
              <a:chExt cx="990388" cy="545984"/>
            </a:xfrm>
            <a:solidFill>
              <a:schemeClr val="bg1"/>
            </a:solidFill>
          </p:grpSpPr>
          <p:sp>
            <p:nvSpPr>
              <p:cNvPr id="87" name="Freeform 294">
                <a:extLst>
                  <a:ext uri="{FF2B5EF4-FFF2-40B4-BE49-F238E27FC236}">
                    <a16:creationId xmlns:a16="http://schemas.microsoft.com/office/drawing/2014/main" id="{A6E90DF0-3DFA-2547-8786-15203BC263BA}"/>
                  </a:ext>
                </a:extLst>
              </p:cNvPr>
              <p:cNvSpPr>
                <a:spLocks noChangeAspect="1"/>
              </p:cNvSpPr>
              <p:nvPr/>
            </p:nvSpPr>
            <p:spPr bwMode="auto">
              <a:xfrm>
                <a:off x="1502088" y="3395784"/>
                <a:ext cx="990388" cy="59254"/>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88" name="Freeform 295">
                <a:extLst>
                  <a:ext uri="{FF2B5EF4-FFF2-40B4-BE49-F238E27FC236}">
                    <a16:creationId xmlns:a16="http://schemas.microsoft.com/office/drawing/2014/main" id="{60CE32D3-12C9-184B-BAD0-91ADA84758D8}"/>
                  </a:ext>
                </a:extLst>
              </p:cNvPr>
              <p:cNvSpPr>
                <a:spLocks noChangeAspect="1" noEditPoints="1"/>
              </p:cNvSpPr>
              <p:nvPr/>
            </p:nvSpPr>
            <p:spPr bwMode="auto">
              <a:xfrm>
                <a:off x="1612132" y="2909054"/>
                <a:ext cx="770301" cy="433119"/>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
          <p:nvSpPr>
            <p:cNvPr id="81" name="Triangle 80">
              <a:extLst>
                <a:ext uri="{FF2B5EF4-FFF2-40B4-BE49-F238E27FC236}">
                  <a16:creationId xmlns:a16="http://schemas.microsoft.com/office/drawing/2014/main" id="{DE660103-1F8C-8C4E-98DC-5E484E22BA7D}"/>
                </a:ext>
              </a:extLst>
            </p:cNvPr>
            <p:cNvSpPr/>
            <p:nvPr/>
          </p:nvSpPr>
          <p:spPr>
            <a:xfrm rot="5400000">
              <a:off x="3795654" y="2237875"/>
              <a:ext cx="79604" cy="6862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iangle 81">
              <a:extLst>
                <a:ext uri="{FF2B5EF4-FFF2-40B4-BE49-F238E27FC236}">
                  <a16:creationId xmlns:a16="http://schemas.microsoft.com/office/drawing/2014/main" id="{CBB81BB1-C0D8-B84E-8CC8-F512A8EEE6EA}"/>
                </a:ext>
              </a:extLst>
            </p:cNvPr>
            <p:cNvSpPr/>
            <p:nvPr/>
          </p:nvSpPr>
          <p:spPr>
            <a:xfrm rot="5400000">
              <a:off x="1778100" y="2228899"/>
              <a:ext cx="79604" cy="6862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51">
              <a:extLst>
                <a:ext uri="{FF2B5EF4-FFF2-40B4-BE49-F238E27FC236}">
                  <a16:creationId xmlns:a16="http://schemas.microsoft.com/office/drawing/2014/main" id="{4E96961B-3EA1-994E-807E-2A058614BCFC}"/>
                </a:ext>
              </a:extLst>
            </p:cNvPr>
            <p:cNvSpPr>
              <a:spLocks noEditPoints="1"/>
            </p:cNvSpPr>
            <p:nvPr/>
          </p:nvSpPr>
          <p:spPr bwMode="auto">
            <a:xfrm rot="10800000">
              <a:off x="1434976" y="2191342"/>
              <a:ext cx="196450" cy="174269"/>
            </a:xfrm>
            <a:custGeom>
              <a:avLst/>
              <a:gdLst>
                <a:gd name="T0" fmla="*/ 604 w 800"/>
                <a:gd name="T1" fmla="*/ 233 h 800"/>
                <a:gd name="T2" fmla="*/ 731 w 800"/>
                <a:gd name="T3" fmla="*/ 366 h 800"/>
                <a:gd name="T4" fmla="*/ 578 w 800"/>
                <a:gd name="T5" fmla="*/ 627 h 800"/>
                <a:gd name="T6" fmla="*/ 522 w 800"/>
                <a:gd name="T7" fmla="*/ 710 h 800"/>
                <a:gd name="T8" fmla="*/ 222 w 800"/>
                <a:gd name="T9" fmla="*/ 627 h 800"/>
                <a:gd name="T10" fmla="*/ 182 w 800"/>
                <a:gd name="T11" fmla="*/ 652 h 800"/>
                <a:gd name="T12" fmla="*/ 222 w 800"/>
                <a:gd name="T13" fmla="*/ 172 h 800"/>
                <a:gd name="T14" fmla="*/ 278 w 800"/>
                <a:gd name="T15" fmla="*/ 90 h 800"/>
                <a:gd name="T16" fmla="*/ 522 w 800"/>
                <a:gd name="T17" fmla="*/ 90 h 800"/>
                <a:gd name="T18" fmla="*/ 578 w 800"/>
                <a:gd name="T19" fmla="*/ 172 h 800"/>
                <a:gd name="T20" fmla="*/ 433 w 800"/>
                <a:gd name="T21" fmla="*/ 215 h 800"/>
                <a:gd name="T22" fmla="*/ 516 w 800"/>
                <a:gd name="T23" fmla="*/ 198 h 800"/>
                <a:gd name="T24" fmla="*/ 433 w 800"/>
                <a:gd name="T25" fmla="*/ 366 h 800"/>
                <a:gd name="T26" fmla="*/ 543 w 800"/>
                <a:gd name="T27" fmla="*/ 260 h 800"/>
                <a:gd name="T28" fmla="*/ 433 w 800"/>
                <a:gd name="T29" fmla="*/ 366 h 800"/>
                <a:gd name="T30" fmla="*/ 433 w 800"/>
                <a:gd name="T31" fmla="*/ 433 h 800"/>
                <a:gd name="T32" fmla="*/ 543 w 800"/>
                <a:gd name="T33" fmla="*/ 540 h 800"/>
                <a:gd name="T34" fmla="*/ 433 w 800"/>
                <a:gd name="T35" fmla="*/ 584 h 800"/>
                <a:gd name="T36" fmla="*/ 433 w 800"/>
                <a:gd name="T37" fmla="*/ 703 h 800"/>
                <a:gd name="T38" fmla="*/ 366 w 800"/>
                <a:gd name="T39" fmla="*/ 584 h 800"/>
                <a:gd name="T40" fmla="*/ 283 w 800"/>
                <a:gd name="T41" fmla="*/ 601 h 800"/>
                <a:gd name="T42" fmla="*/ 366 w 800"/>
                <a:gd name="T43" fmla="*/ 433 h 800"/>
                <a:gd name="T44" fmla="*/ 256 w 800"/>
                <a:gd name="T45" fmla="*/ 540 h 800"/>
                <a:gd name="T46" fmla="*/ 366 w 800"/>
                <a:gd name="T47" fmla="*/ 433 h 800"/>
                <a:gd name="T48" fmla="*/ 366 w 800"/>
                <a:gd name="T49" fmla="*/ 366 h 800"/>
                <a:gd name="T50" fmla="*/ 256 w 800"/>
                <a:gd name="T51" fmla="*/ 260 h 800"/>
                <a:gd name="T52" fmla="*/ 366 w 800"/>
                <a:gd name="T53" fmla="*/ 215 h 800"/>
                <a:gd name="T54" fmla="*/ 366 w 800"/>
                <a:gd name="T55" fmla="*/ 96 h 800"/>
                <a:gd name="T56" fmla="*/ 136 w 800"/>
                <a:gd name="T57" fmla="*/ 196 h 800"/>
                <a:gd name="T58" fmla="*/ 167 w 800"/>
                <a:gd name="T59" fmla="*/ 366 h 800"/>
                <a:gd name="T60" fmla="*/ 136 w 800"/>
                <a:gd name="T61" fmla="*/ 196 h 800"/>
                <a:gd name="T62" fmla="*/ 167 w 800"/>
                <a:gd name="T63" fmla="*/ 433 h 800"/>
                <a:gd name="T64" fmla="*/ 136 w 800"/>
                <a:gd name="T65" fmla="*/ 603 h 800"/>
                <a:gd name="T66" fmla="*/ 663 w 800"/>
                <a:gd name="T67" fmla="*/ 603 h 800"/>
                <a:gd name="T68" fmla="*/ 632 w 800"/>
                <a:gd name="T69" fmla="*/ 433 h 800"/>
                <a:gd name="T70" fmla="*/ 663 w 800"/>
                <a:gd name="T71" fmla="*/ 603 h 800"/>
                <a:gd name="T72" fmla="*/ 0 w 800"/>
                <a:gd name="T73" fmla="*/ 400 h 800"/>
                <a:gd name="T74" fmla="*/ 800 w 800"/>
                <a:gd name="T7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800">
                  <a:moveTo>
                    <a:pt x="632" y="366"/>
                  </a:moveTo>
                  <a:cubicBezTo>
                    <a:pt x="629" y="320"/>
                    <a:pt x="619" y="275"/>
                    <a:pt x="604" y="233"/>
                  </a:cubicBezTo>
                  <a:cubicBezTo>
                    <a:pt x="625" y="223"/>
                    <a:pt x="645" y="210"/>
                    <a:pt x="663" y="196"/>
                  </a:cubicBezTo>
                  <a:cubicBezTo>
                    <a:pt x="700" y="244"/>
                    <a:pt x="725" y="303"/>
                    <a:pt x="731" y="366"/>
                  </a:cubicBezTo>
                  <a:lnTo>
                    <a:pt x="632" y="366"/>
                  </a:lnTo>
                  <a:close/>
                  <a:moveTo>
                    <a:pt x="578" y="627"/>
                  </a:moveTo>
                  <a:cubicBezTo>
                    <a:pt x="591" y="635"/>
                    <a:pt x="605" y="643"/>
                    <a:pt x="617" y="652"/>
                  </a:cubicBezTo>
                  <a:cubicBezTo>
                    <a:pt x="589" y="676"/>
                    <a:pt x="557" y="696"/>
                    <a:pt x="522" y="710"/>
                  </a:cubicBezTo>
                  <a:cubicBezTo>
                    <a:pt x="543" y="685"/>
                    <a:pt x="562" y="657"/>
                    <a:pt x="578" y="627"/>
                  </a:cubicBezTo>
                  <a:moveTo>
                    <a:pt x="222" y="627"/>
                  </a:moveTo>
                  <a:cubicBezTo>
                    <a:pt x="237" y="657"/>
                    <a:pt x="256" y="685"/>
                    <a:pt x="278" y="710"/>
                  </a:cubicBezTo>
                  <a:cubicBezTo>
                    <a:pt x="243" y="696"/>
                    <a:pt x="210" y="676"/>
                    <a:pt x="182" y="652"/>
                  </a:cubicBezTo>
                  <a:cubicBezTo>
                    <a:pt x="195" y="643"/>
                    <a:pt x="208" y="635"/>
                    <a:pt x="222" y="627"/>
                  </a:cubicBezTo>
                  <a:moveTo>
                    <a:pt x="222" y="172"/>
                  </a:moveTo>
                  <a:cubicBezTo>
                    <a:pt x="208" y="165"/>
                    <a:pt x="195" y="157"/>
                    <a:pt x="182" y="147"/>
                  </a:cubicBezTo>
                  <a:cubicBezTo>
                    <a:pt x="210" y="123"/>
                    <a:pt x="243" y="104"/>
                    <a:pt x="278" y="90"/>
                  </a:cubicBezTo>
                  <a:cubicBezTo>
                    <a:pt x="256" y="114"/>
                    <a:pt x="237" y="142"/>
                    <a:pt x="222" y="172"/>
                  </a:cubicBezTo>
                  <a:moveTo>
                    <a:pt x="522" y="90"/>
                  </a:moveTo>
                  <a:cubicBezTo>
                    <a:pt x="557" y="104"/>
                    <a:pt x="589" y="123"/>
                    <a:pt x="617" y="147"/>
                  </a:cubicBezTo>
                  <a:cubicBezTo>
                    <a:pt x="605" y="157"/>
                    <a:pt x="591" y="165"/>
                    <a:pt x="578" y="172"/>
                  </a:cubicBezTo>
                  <a:cubicBezTo>
                    <a:pt x="562" y="142"/>
                    <a:pt x="543" y="114"/>
                    <a:pt x="522" y="90"/>
                  </a:cubicBezTo>
                  <a:moveTo>
                    <a:pt x="433" y="215"/>
                  </a:moveTo>
                  <a:lnTo>
                    <a:pt x="433" y="96"/>
                  </a:lnTo>
                  <a:cubicBezTo>
                    <a:pt x="466" y="123"/>
                    <a:pt x="495" y="158"/>
                    <a:pt x="516" y="198"/>
                  </a:cubicBezTo>
                  <a:cubicBezTo>
                    <a:pt x="490" y="206"/>
                    <a:pt x="462" y="212"/>
                    <a:pt x="433" y="215"/>
                  </a:cubicBezTo>
                  <a:moveTo>
                    <a:pt x="433" y="366"/>
                  </a:moveTo>
                  <a:lnTo>
                    <a:pt x="433" y="282"/>
                  </a:lnTo>
                  <a:cubicBezTo>
                    <a:pt x="471" y="279"/>
                    <a:pt x="508" y="271"/>
                    <a:pt x="543" y="260"/>
                  </a:cubicBezTo>
                  <a:cubicBezTo>
                    <a:pt x="555" y="293"/>
                    <a:pt x="562" y="329"/>
                    <a:pt x="565" y="366"/>
                  </a:cubicBezTo>
                  <a:lnTo>
                    <a:pt x="433" y="366"/>
                  </a:lnTo>
                  <a:close/>
                  <a:moveTo>
                    <a:pt x="433" y="518"/>
                  </a:moveTo>
                  <a:lnTo>
                    <a:pt x="433" y="433"/>
                  </a:lnTo>
                  <a:lnTo>
                    <a:pt x="565" y="433"/>
                  </a:lnTo>
                  <a:cubicBezTo>
                    <a:pt x="562" y="470"/>
                    <a:pt x="555" y="506"/>
                    <a:pt x="543" y="540"/>
                  </a:cubicBezTo>
                  <a:cubicBezTo>
                    <a:pt x="508" y="528"/>
                    <a:pt x="471" y="520"/>
                    <a:pt x="433" y="518"/>
                  </a:cubicBezTo>
                  <a:moveTo>
                    <a:pt x="433" y="584"/>
                  </a:moveTo>
                  <a:cubicBezTo>
                    <a:pt x="462" y="587"/>
                    <a:pt x="490" y="593"/>
                    <a:pt x="516" y="601"/>
                  </a:cubicBezTo>
                  <a:cubicBezTo>
                    <a:pt x="495" y="641"/>
                    <a:pt x="466" y="676"/>
                    <a:pt x="433" y="703"/>
                  </a:cubicBezTo>
                  <a:lnTo>
                    <a:pt x="433" y="584"/>
                  </a:lnTo>
                  <a:close/>
                  <a:moveTo>
                    <a:pt x="366" y="584"/>
                  </a:moveTo>
                  <a:lnTo>
                    <a:pt x="366" y="703"/>
                  </a:lnTo>
                  <a:cubicBezTo>
                    <a:pt x="333" y="676"/>
                    <a:pt x="305" y="641"/>
                    <a:pt x="283" y="601"/>
                  </a:cubicBezTo>
                  <a:cubicBezTo>
                    <a:pt x="310" y="593"/>
                    <a:pt x="338" y="587"/>
                    <a:pt x="366" y="584"/>
                  </a:cubicBezTo>
                  <a:moveTo>
                    <a:pt x="366" y="433"/>
                  </a:moveTo>
                  <a:lnTo>
                    <a:pt x="366" y="518"/>
                  </a:lnTo>
                  <a:cubicBezTo>
                    <a:pt x="328" y="520"/>
                    <a:pt x="291" y="528"/>
                    <a:pt x="256" y="540"/>
                  </a:cubicBezTo>
                  <a:cubicBezTo>
                    <a:pt x="245" y="506"/>
                    <a:pt x="237" y="470"/>
                    <a:pt x="234" y="433"/>
                  </a:cubicBezTo>
                  <a:lnTo>
                    <a:pt x="366" y="433"/>
                  </a:lnTo>
                  <a:close/>
                  <a:moveTo>
                    <a:pt x="366" y="282"/>
                  </a:moveTo>
                  <a:lnTo>
                    <a:pt x="366" y="366"/>
                  </a:lnTo>
                  <a:lnTo>
                    <a:pt x="234" y="366"/>
                  </a:lnTo>
                  <a:cubicBezTo>
                    <a:pt x="237" y="329"/>
                    <a:pt x="245" y="293"/>
                    <a:pt x="256" y="260"/>
                  </a:cubicBezTo>
                  <a:cubicBezTo>
                    <a:pt x="291" y="271"/>
                    <a:pt x="328" y="279"/>
                    <a:pt x="366" y="282"/>
                  </a:cubicBezTo>
                  <a:moveTo>
                    <a:pt x="366" y="215"/>
                  </a:moveTo>
                  <a:cubicBezTo>
                    <a:pt x="338" y="212"/>
                    <a:pt x="310" y="206"/>
                    <a:pt x="283" y="198"/>
                  </a:cubicBezTo>
                  <a:cubicBezTo>
                    <a:pt x="305" y="158"/>
                    <a:pt x="333" y="123"/>
                    <a:pt x="366" y="96"/>
                  </a:cubicBezTo>
                  <a:lnTo>
                    <a:pt x="366" y="215"/>
                  </a:lnTo>
                  <a:close/>
                  <a:moveTo>
                    <a:pt x="136" y="196"/>
                  </a:moveTo>
                  <a:cubicBezTo>
                    <a:pt x="155" y="210"/>
                    <a:pt x="174" y="223"/>
                    <a:pt x="195" y="233"/>
                  </a:cubicBezTo>
                  <a:cubicBezTo>
                    <a:pt x="180" y="275"/>
                    <a:pt x="171" y="320"/>
                    <a:pt x="167" y="366"/>
                  </a:cubicBezTo>
                  <a:lnTo>
                    <a:pt x="68" y="366"/>
                  </a:lnTo>
                  <a:cubicBezTo>
                    <a:pt x="74" y="303"/>
                    <a:pt x="99" y="244"/>
                    <a:pt x="136" y="196"/>
                  </a:cubicBezTo>
                  <a:moveTo>
                    <a:pt x="68" y="433"/>
                  </a:moveTo>
                  <a:lnTo>
                    <a:pt x="167" y="433"/>
                  </a:lnTo>
                  <a:cubicBezTo>
                    <a:pt x="171" y="479"/>
                    <a:pt x="180" y="524"/>
                    <a:pt x="195" y="566"/>
                  </a:cubicBezTo>
                  <a:cubicBezTo>
                    <a:pt x="174" y="577"/>
                    <a:pt x="155" y="589"/>
                    <a:pt x="136" y="603"/>
                  </a:cubicBezTo>
                  <a:cubicBezTo>
                    <a:pt x="99" y="555"/>
                    <a:pt x="74" y="497"/>
                    <a:pt x="68" y="433"/>
                  </a:cubicBezTo>
                  <a:moveTo>
                    <a:pt x="663" y="603"/>
                  </a:moveTo>
                  <a:cubicBezTo>
                    <a:pt x="645" y="589"/>
                    <a:pt x="625" y="577"/>
                    <a:pt x="604" y="566"/>
                  </a:cubicBezTo>
                  <a:cubicBezTo>
                    <a:pt x="619" y="524"/>
                    <a:pt x="629" y="479"/>
                    <a:pt x="632" y="433"/>
                  </a:cubicBezTo>
                  <a:lnTo>
                    <a:pt x="731" y="433"/>
                  </a:lnTo>
                  <a:cubicBezTo>
                    <a:pt x="725" y="497"/>
                    <a:pt x="700" y="555"/>
                    <a:pt x="663" y="603"/>
                  </a:cubicBezTo>
                  <a:moveTo>
                    <a:pt x="400" y="0"/>
                  </a:moveTo>
                  <a:cubicBezTo>
                    <a:pt x="179" y="0"/>
                    <a:pt x="0" y="179"/>
                    <a:pt x="0" y="400"/>
                  </a:cubicBezTo>
                  <a:cubicBezTo>
                    <a:pt x="0" y="620"/>
                    <a:pt x="179" y="800"/>
                    <a:pt x="400" y="800"/>
                  </a:cubicBezTo>
                  <a:cubicBezTo>
                    <a:pt x="620" y="800"/>
                    <a:pt x="800" y="620"/>
                    <a:pt x="800" y="400"/>
                  </a:cubicBezTo>
                  <a:cubicBezTo>
                    <a:pt x="800" y="179"/>
                    <a:pt x="620" y="0"/>
                    <a:pt x="400"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84" name="Freeform 51">
              <a:extLst>
                <a:ext uri="{FF2B5EF4-FFF2-40B4-BE49-F238E27FC236}">
                  <a16:creationId xmlns:a16="http://schemas.microsoft.com/office/drawing/2014/main" id="{C0EA0C0F-2A44-2546-BC4A-91A96A628836}"/>
                </a:ext>
              </a:extLst>
            </p:cNvPr>
            <p:cNvSpPr>
              <a:spLocks noEditPoints="1"/>
            </p:cNvSpPr>
            <p:nvPr/>
          </p:nvSpPr>
          <p:spPr bwMode="auto">
            <a:xfrm rot="10800000">
              <a:off x="3459188" y="2198607"/>
              <a:ext cx="196450" cy="174269"/>
            </a:xfrm>
            <a:custGeom>
              <a:avLst/>
              <a:gdLst>
                <a:gd name="T0" fmla="*/ 604 w 800"/>
                <a:gd name="T1" fmla="*/ 233 h 800"/>
                <a:gd name="T2" fmla="*/ 731 w 800"/>
                <a:gd name="T3" fmla="*/ 366 h 800"/>
                <a:gd name="T4" fmla="*/ 578 w 800"/>
                <a:gd name="T5" fmla="*/ 627 h 800"/>
                <a:gd name="T6" fmla="*/ 522 w 800"/>
                <a:gd name="T7" fmla="*/ 710 h 800"/>
                <a:gd name="T8" fmla="*/ 222 w 800"/>
                <a:gd name="T9" fmla="*/ 627 h 800"/>
                <a:gd name="T10" fmla="*/ 182 w 800"/>
                <a:gd name="T11" fmla="*/ 652 h 800"/>
                <a:gd name="T12" fmla="*/ 222 w 800"/>
                <a:gd name="T13" fmla="*/ 172 h 800"/>
                <a:gd name="T14" fmla="*/ 278 w 800"/>
                <a:gd name="T15" fmla="*/ 90 h 800"/>
                <a:gd name="T16" fmla="*/ 522 w 800"/>
                <a:gd name="T17" fmla="*/ 90 h 800"/>
                <a:gd name="T18" fmla="*/ 578 w 800"/>
                <a:gd name="T19" fmla="*/ 172 h 800"/>
                <a:gd name="T20" fmla="*/ 433 w 800"/>
                <a:gd name="T21" fmla="*/ 215 h 800"/>
                <a:gd name="T22" fmla="*/ 516 w 800"/>
                <a:gd name="T23" fmla="*/ 198 h 800"/>
                <a:gd name="T24" fmla="*/ 433 w 800"/>
                <a:gd name="T25" fmla="*/ 366 h 800"/>
                <a:gd name="T26" fmla="*/ 543 w 800"/>
                <a:gd name="T27" fmla="*/ 260 h 800"/>
                <a:gd name="T28" fmla="*/ 433 w 800"/>
                <a:gd name="T29" fmla="*/ 366 h 800"/>
                <a:gd name="T30" fmla="*/ 433 w 800"/>
                <a:gd name="T31" fmla="*/ 433 h 800"/>
                <a:gd name="T32" fmla="*/ 543 w 800"/>
                <a:gd name="T33" fmla="*/ 540 h 800"/>
                <a:gd name="T34" fmla="*/ 433 w 800"/>
                <a:gd name="T35" fmla="*/ 584 h 800"/>
                <a:gd name="T36" fmla="*/ 433 w 800"/>
                <a:gd name="T37" fmla="*/ 703 h 800"/>
                <a:gd name="T38" fmla="*/ 366 w 800"/>
                <a:gd name="T39" fmla="*/ 584 h 800"/>
                <a:gd name="T40" fmla="*/ 283 w 800"/>
                <a:gd name="T41" fmla="*/ 601 h 800"/>
                <a:gd name="T42" fmla="*/ 366 w 800"/>
                <a:gd name="T43" fmla="*/ 433 h 800"/>
                <a:gd name="T44" fmla="*/ 256 w 800"/>
                <a:gd name="T45" fmla="*/ 540 h 800"/>
                <a:gd name="T46" fmla="*/ 366 w 800"/>
                <a:gd name="T47" fmla="*/ 433 h 800"/>
                <a:gd name="T48" fmla="*/ 366 w 800"/>
                <a:gd name="T49" fmla="*/ 366 h 800"/>
                <a:gd name="T50" fmla="*/ 256 w 800"/>
                <a:gd name="T51" fmla="*/ 260 h 800"/>
                <a:gd name="T52" fmla="*/ 366 w 800"/>
                <a:gd name="T53" fmla="*/ 215 h 800"/>
                <a:gd name="T54" fmla="*/ 366 w 800"/>
                <a:gd name="T55" fmla="*/ 96 h 800"/>
                <a:gd name="T56" fmla="*/ 136 w 800"/>
                <a:gd name="T57" fmla="*/ 196 h 800"/>
                <a:gd name="T58" fmla="*/ 167 w 800"/>
                <a:gd name="T59" fmla="*/ 366 h 800"/>
                <a:gd name="T60" fmla="*/ 136 w 800"/>
                <a:gd name="T61" fmla="*/ 196 h 800"/>
                <a:gd name="T62" fmla="*/ 167 w 800"/>
                <a:gd name="T63" fmla="*/ 433 h 800"/>
                <a:gd name="T64" fmla="*/ 136 w 800"/>
                <a:gd name="T65" fmla="*/ 603 h 800"/>
                <a:gd name="T66" fmla="*/ 663 w 800"/>
                <a:gd name="T67" fmla="*/ 603 h 800"/>
                <a:gd name="T68" fmla="*/ 632 w 800"/>
                <a:gd name="T69" fmla="*/ 433 h 800"/>
                <a:gd name="T70" fmla="*/ 663 w 800"/>
                <a:gd name="T71" fmla="*/ 603 h 800"/>
                <a:gd name="T72" fmla="*/ 0 w 800"/>
                <a:gd name="T73" fmla="*/ 400 h 800"/>
                <a:gd name="T74" fmla="*/ 800 w 800"/>
                <a:gd name="T7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800">
                  <a:moveTo>
                    <a:pt x="632" y="366"/>
                  </a:moveTo>
                  <a:cubicBezTo>
                    <a:pt x="629" y="320"/>
                    <a:pt x="619" y="275"/>
                    <a:pt x="604" y="233"/>
                  </a:cubicBezTo>
                  <a:cubicBezTo>
                    <a:pt x="625" y="223"/>
                    <a:pt x="645" y="210"/>
                    <a:pt x="663" y="196"/>
                  </a:cubicBezTo>
                  <a:cubicBezTo>
                    <a:pt x="700" y="244"/>
                    <a:pt x="725" y="303"/>
                    <a:pt x="731" y="366"/>
                  </a:cubicBezTo>
                  <a:lnTo>
                    <a:pt x="632" y="366"/>
                  </a:lnTo>
                  <a:close/>
                  <a:moveTo>
                    <a:pt x="578" y="627"/>
                  </a:moveTo>
                  <a:cubicBezTo>
                    <a:pt x="591" y="635"/>
                    <a:pt x="605" y="643"/>
                    <a:pt x="617" y="652"/>
                  </a:cubicBezTo>
                  <a:cubicBezTo>
                    <a:pt x="589" y="676"/>
                    <a:pt x="557" y="696"/>
                    <a:pt x="522" y="710"/>
                  </a:cubicBezTo>
                  <a:cubicBezTo>
                    <a:pt x="543" y="685"/>
                    <a:pt x="562" y="657"/>
                    <a:pt x="578" y="627"/>
                  </a:cubicBezTo>
                  <a:moveTo>
                    <a:pt x="222" y="627"/>
                  </a:moveTo>
                  <a:cubicBezTo>
                    <a:pt x="237" y="657"/>
                    <a:pt x="256" y="685"/>
                    <a:pt x="278" y="710"/>
                  </a:cubicBezTo>
                  <a:cubicBezTo>
                    <a:pt x="243" y="696"/>
                    <a:pt x="210" y="676"/>
                    <a:pt x="182" y="652"/>
                  </a:cubicBezTo>
                  <a:cubicBezTo>
                    <a:pt x="195" y="643"/>
                    <a:pt x="208" y="635"/>
                    <a:pt x="222" y="627"/>
                  </a:cubicBezTo>
                  <a:moveTo>
                    <a:pt x="222" y="172"/>
                  </a:moveTo>
                  <a:cubicBezTo>
                    <a:pt x="208" y="165"/>
                    <a:pt x="195" y="157"/>
                    <a:pt x="182" y="147"/>
                  </a:cubicBezTo>
                  <a:cubicBezTo>
                    <a:pt x="210" y="123"/>
                    <a:pt x="243" y="104"/>
                    <a:pt x="278" y="90"/>
                  </a:cubicBezTo>
                  <a:cubicBezTo>
                    <a:pt x="256" y="114"/>
                    <a:pt x="237" y="142"/>
                    <a:pt x="222" y="172"/>
                  </a:cubicBezTo>
                  <a:moveTo>
                    <a:pt x="522" y="90"/>
                  </a:moveTo>
                  <a:cubicBezTo>
                    <a:pt x="557" y="104"/>
                    <a:pt x="589" y="123"/>
                    <a:pt x="617" y="147"/>
                  </a:cubicBezTo>
                  <a:cubicBezTo>
                    <a:pt x="605" y="157"/>
                    <a:pt x="591" y="165"/>
                    <a:pt x="578" y="172"/>
                  </a:cubicBezTo>
                  <a:cubicBezTo>
                    <a:pt x="562" y="142"/>
                    <a:pt x="543" y="114"/>
                    <a:pt x="522" y="90"/>
                  </a:cubicBezTo>
                  <a:moveTo>
                    <a:pt x="433" y="215"/>
                  </a:moveTo>
                  <a:lnTo>
                    <a:pt x="433" y="96"/>
                  </a:lnTo>
                  <a:cubicBezTo>
                    <a:pt x="466" y="123"/>
                    <a:pt x="495" y="158"/>
                    <a:pt x="516" y="198"/>
                  </a:cubicBezTo>
                  <a:cubicBezTo>
                    <a:pt x="490" y="206"/>
                    <a:pt x="462" y="212"/>
                    <a:pt x="433" y="215"/>
                  </a:cubicBezTo>
                  <a:moveTo>
                    <a:pt x="433" y="366"/>
                  </a:moveTo>
                  <a:lnTo>
                    <a:pt x="433" y="282"/>
                  </a:lnTo>
                  <a:cubicBezTo>
                    <a:pt x="471" y="279"/>
                    <a:pt x="508" y="271"/>
                    <a:pt x="543" y="260"/>
                  </a:cubicBezTo>
                  <a:cubicBezTo>
                    <a:pt x="555" y="293"/>
                    <a:pt x="562" y="329"/>
                    <a:pt x="565" y="366"/>
                  </a:cubicBezTo>
                  <a:lnTo>
                    <a:pt x="433" y="366"/>
                  </a:lnTo>
                  <a:close/>
                  <a:moveTo>
                    <a:pt x="433" y="518"/>
                  </a:moveTo>
                  <a:lnTo>
                    <a:pt x="433" y="433"/>
                  </a:lnTo>
                  <a:lnTo>
                    <a:pt x="565" y="433"/>
                  </a:lnTo>
                  <a:cubicBezTo>
                    <a:pt x="562" y="470"/>
                    <a:pt x="555" y="506"/>
                    <a:pt x="543" y="540"/>
                  </a:cubicBezTo>
                  <a:cubicBezTo>
                    <a:pt x="508" y="528"/>
                    <a:pt x="471" y="520"/>
                    <a:pt x="433" y="518"/>
                  </a:cubicBezTo>
                  <a:moveTo>
                    <a:pt x="433" y="584"/>
                  </a:moveTo>
                  <a:cubicBezTo>
                    <a:pt x="462" y="587"/>
                    <a:pt x="490" y="593"/>
                    <a:pt x="516" y="601"/>
                  </a:cubicBezTo>
                  <a:cubicBezTo>
                    <a:pt x="495" y="641"/>
                    <a:pt x="466" y="676"/>
                    <a:pt x="433" y="703"/>
                  </a:cubicBezTo>
                  <a:lnTo>
                    <a:pt x="433" y="584"/>
                  </a:lnTo>
                  <a:close/>
                  <a:moveTo>
                    <a:pt x="366" y="584"/>
                  </a:moveTo>
                  <a:lnTo>
                    <a:pt x="366" y="703"/>
                  </a:lnTo>
                  <a:cubicBezTo>
                    <a:pt x="333" y="676"/>
                    <a:pt x="305" y="641"/>
                    <a:pt x="283" y="601"/>
                  </a:cubicBezTo>
                  <a:cubicBezTo>
                    <a:pt x="310" y="593"/>
                    <a:pt x="338" y="587"/>
                    <a:pt x="366" y="584"/>
                  </a:cubicBezTo>
                  <a:moveTo>
                    <a:pt x="366" y="433"/>
                  </a:moveTo>
                  <a:lnTo>
                    <a:pt x="366" y="518"/>
                  </a:lnTo>
                  <a:cubicBezTo>
                    <a:pt x="328" y="520"/>
                    <a:pt x="291" y="528"/>
                    <a:pt x="256" y="540"/>
                  </a:cubicBezTo>
                  <a:cubicBezTo>
                    <a:pt x="245" y="506"/>
                    <a:pt x="237" y="470"/>
                    <a:pt x="234" y="433"/>
                  </a:cubicBezTo>
                  <a:lnTo>
                    <a:pt x="366" y="433"/>
                  </a:lnTo>
                  <a:close/>
                  <a:moveTo>
                    <a:pt x="366" y="282"/>
                  </a:moveTo>
                  <a:lnTo>
                    <a:pt x="366" y="366"/>
                  </a:lnTo>
                  <a:lnTo>
                    <a:pt x="234" y="366"/>
                  </a:lnTo>
                  <a:cubicBezTo>
                    <a:pt x="237" y="329"/>
                    <a:pt x="245" y="293"/>
                    <a:pt x="256" y="260"/>
                  </a:cubicBezTo>
                  <a:cubicBezTo>
                    <a:pt x="291" y="271"/>
                    <a:pt x="328" y="279"/>
                    <a:pt x="366" y="282"/>
                  </a:cubicBezTo>
                  <a:moveTo>
                    <a:pt x="366" y="215"/>
                  </a:moveTo>
                  <a:cubicBezTo>
                    <a:pt x="338" y="212"/>
                    <a:pt x="310" y="206"/>
                    <a:pt x="283" y="198"/>
                  </a:cubicBezTo>
                  <a:cubicBezTo>
                    <a:pt x="305" y="158"/>
                    <a:pt x="333" y="123"/>
                    <a:pt x="366" y="96"/>
                  </a:cubicBezTo>
                  <a:lnTo>
                    <a:pt x="366" y="215"/>
                  </a:lnTo>
                  <a:close/>
                  <a:moveTo>
                    <a:pt x="136" y="196"/>
                  </a:moveTo>
                  <a:cubicBezTo>
                    <a:pt x="155" y="210"/>
                    <a:pt x="174" y="223"/>
                    <a:pt x="195" y="233"/>
                  </a:cubicBezTo>
                  <a:cubicBezTo>
                    <a:pt x="180" y="275"/>
                    <a:pt x="171" y="320"/>
                    <a:pt x="167" y="366"/>
                  </a:cubicBezTo>
                  <a:lnTo>
                    <a:pt x="68" y="366"/>
                  </a:lnTo>
                  <a:cubicBezTo>
                    <a:pt x="74" y="303"/>
                    <a:pt x="99" y="244"/>
                    <a:pt x="136" y="196"/>
                  </a:cubicBezTo>
                  <a:moveTo>
                    <a:pt x="68" y="433"/>
                  </a:moveTo>
                  <a:lnTo>
                    <a:pt x="167" y="433"/>
                  </a:lnTo>
                  <a:cubicBezTo>
                    <a:pt x="171" y="479"/>
                    <a:pt x="180" y="524"/>
                    <a:pt x="195" y="566"/>
                  </a:cubicBezTo>
                  <a:cubicBezTo>
                    <a:pt x="174" y="577"/>
                    <a:pt x="155" y="589"/>
                    <a:pt x="136" y="603"/>
                  </a:cubicBezTo>
                  <a:cubicBezTo>
                    <a:pt x="99" y="555"/>
                    <a:pt x="74" y="497"/>
                    <a:pt x="68" y="433"/>
                  </a:cubicBezTo>
                  <a:moveTo>
                    <a:pt x="663" y="603"/>
                  </a:moveTo>
                  <a:cubicBezTo>
                    <a:pt x="645" y="589"/>
                    <a:pt x="625" y="577"/>
                    <a:pt x="604" y="566"/>
                  </a:cubicBezTo>
                  <a:cubicBezTo>
                    <a:pt x="619" y="524"/>
                    <a:pt x="629" y="479"/>
                    <a:pt x="632" y="433"/>
                  </a:cubicBezTo>
                  <a:lnTo>
                    <a:pt x="731" y="433"/>
                  </a:lnTo>
                  <a:cubicBezTo>
                    <a:pt x="725" y="497"/>
                    <a:pt x="700" y="555"/>
                    <a:pt x="663" y="603"/>
                  </a:cubicBezTo>
                  <a:moveTo>
                    <a:pt x="400" y="0"/>
                  </a:moveTo>
                  <a:cubicBezTo>
                    <a:pt x="179" y="0"/>
                    <a:pt x="0" y="179"/>
                    <a:pt x="0" y="400"/>
                  </a:cubicBezTo>
                  <a:cubicBezTo>
                    <a:pt x="0" y="620"/>
                    <a:pt x="179" y="800"/>
                    <a:pt x="400" y="800"/>
                  </a:cubicBezTo>
                  <a:cubicBezTo>
                    <a:pt x="620" y="800"/>
                    <a:pt x="800" y="620"/>
                    <a:pt x="800" y="400"/>
                  </a:cubicBezTo>
                  <a:cubicBezTo>
                    <a:pt x="800" y="179"/>
                    <a:pt x="620" y="0"/>
                    <a:pt x="400"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pic>
          <p:nvPicPr>
            <p:cNvPr id="85" name="Picture 84">
              <a:extLst>
                <a:ext uri="{FF2B5EF4-FFF2-40B4-BE49-F238E27FC236}">
                  <a16:creationId xmlns:a16="http://schemas.microsoft.com/office/drawing/2014/main" id="{C4B27744-8DD0-D641-BA7A-3126C9410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449" y="2186362"/>
              <a:ext cx="161396" cy="171103"/>
            </a:xfrm>
            <a:prstGeom prst="rect">
              <a:avLst/>
            </a:prstGeom>
          </p:spPr>
        </p:pic>
        <p:pic>
          <p:nvPicPr>
            <p:cNvPr id="86" name="Picture 85">
              <a:extLst>
                <a:ext uri="{FF2B5EF4-FFF2-40B4-BE49-F238E27FC236}">
                  <a16:creationId xmlns:a16="http://schemas.microsoft.com/office/drawing/2014/main" id="{14F9A438-C776-8648-94A8-0C2C5AA687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497" y="2185910"/>
              <a:ext cx="161396" cy="171103"/>
            </a:xfrm>
            <a:prstGeom prst="rect">
              <a:avLst/>
            </a:prstGeom>
          </p:spPr>
        </p:pic>
      </p:grpSp>
      <p:grpSp>
        <p:nvGrpSpPr>
          <p:cNvPr id="101" name="Group 100">
            <a:extLst>
              <a:ext uri="{FF2B5EF4-FFF2-40B4-BE49-F238E27FC236}">
                <a16:creationId xmlns:a16="http://schemas.microsoft.com/office/drawing/2014/main" id="{7E3EE565-58DB-9E4A-A9F7-CCF8F5E33598}"/>
              </a:ext>
            </a:extLst>
          </p:cNvPr>
          <p:cNvGrpSpPr/>
          <p:nvPr/>
        </p:nvGrpSpPr>
        <p:grpSpPr>
          <a:xfrm>
            <a:off x="5029253" y="4427827"/>
            <a:ext cx="141781" cy="96256"/>
            <a:chOff x="900782" y="3431287"/>
            <a:chExt cx="141781" cy="96256"/>
          </a:xfrm>
        </p:grpSpPr>
        <p:sp>
          <p:nvSpPr>
            <p:cNvPr id="102" name="Oval 101">
              <a:extLst>
                <a:ext uri="{FF2B5EF4-FFF2-40B4-BE49-F238E27FC236}">
                  <a16:creationId xmlns:a16="http://schemas.microsoft.com/office/drawing/2014/main" id="{9717B485-F835-1149-AEBE-BAEA95D724D4}"/>
                </a:ext>
              </a:extLst>
            </p:cNvPr>
            <p:cNvSpPr/>
            <p:nvPr/>
          </p:nvSpPr>
          <p:spPr>
            <a:xfrm>
              <a:off x="900782" y="3431287"/>
              <a:ext cx="94169" cy="96256"/>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D483957-9AB9-2C40-92E6-1218D8636E11}"/>
                </a:ext>
              </a:extLst>
            </p:cNvPr>
            <p:cNvSpPr/>
            <p:nvPr/>
          </p:nvSpPr>
          <p:spPr>
            <a:xfrm>
              <a:off x="942465" y="3431287"/>
              <a:ext cx="100098" cy="96256"/>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2E4416CD-81BA-3F48-99AA-7B2CB5B7F993}"/>
              </a:ext>
            </a:extLst>
          </p:cNvPr>
          <p:cNvGrpSpPr/>
          <p:nvPr/>
        </p:nvGrpSpPr>
        <p:grpSpPr>
          <a:xfrm>
            <a:off x="5703128" y="4452003"/>
            <a:ext cx="182141" cy="68590"/>
            <a:chOff x="900782" y="3460029"/>
            <a:chExt cx="182141" cy="68590"/>
          </a:xfrm>
        </p:grpSpPr>
        <p:sp>
          <p:nvSpPr>
            <p:cNvPr id="112" name="Oval 111">
              <a:extLst>
                <a:ext uri="{FF2B5EF4-FFF2-40B4-BE49-F238E27FC236}">
                  <a16:creationId xmlns:a16="http://schemas.microsoft.com/office/drawing/2014/main" id="{C5F4CF60-0D8D-2E4A-AF25-7D6391AEAC64}"/>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40FC4E2-5ACE-B04F-ADB0-85E45B8907ED}"/>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A882AC0-9D20-884E-83FD-629C4F110811}"/>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66921401-0C80-7248-A200-CBEDCF4A1B01}"/>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BE710B45-FC42-7E45-AE38-E8252BF28FAD}"/>
              </a:ext>
            </a:extLst>
          </p:cNvPr>
          <p:cNvGrpSpPr/>
          <p:nvPr/>
        </p:nvGrpSpPr>
        <p:grpSpPr>
          <a:xfrm>
            <a:off x="6050099" y="4450953"/>
            <a:ext cx="182141" cy="68590"/>
            <a:chOff x="900782" y="3460029"/>
            <a:chExt cx="182141" cy="68590"/>
          </a:xfrm>
        </p:grpSpPr>
        <p:sp>
          <p:nvSpPr>
            <p:cNvPr id="117" name="Oval 116">
              <a:extLst>
                <a:ext uri="{FF2B5EF4-FFF2-40B4-BE49-F238E27FC236}">
                  <a16:creationId xmlns:a16="http://schemas.microsoft.com/office/drawing/2014/main" id="{F209C4FE-9675-DF49-8884-40050C2A5A3F}"/>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FC6C76FE-8C39-F74A-A1FC-3753F1FAF1AB}"/>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FA77A59-ADAE-A74C-A379-38E6F1520ACA}"/>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14D4AC3-A386-8E4B-9558-A483EE053F25}"/>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EE61A8C8-FC1D-824A-80A5-E2AEAF695C91}"/>
              </a:ext>
            </a:extLst>
          </p:cNvPr>
          <p:cNvGrpSpPr/>
          <p:nvPr/>
        </p:nvGrpSpPr>
        <p:grpSpPr>
          <a:xfrm>
            <a:off x="6460164" y="4449118"/>
            <a:ext cx="182141" cy="68590"/>
            <a:chOff x="900782" y="3460029"/>
            <a:chExt cx="182141" cy="68590"/>
          </a:xfrm>
        </p:grpSpPr>
        <p:sp>
          <p:nvSpPr>
            <p:cNvPr id="122" name="Oval 121">
              <a:extLst>
                <a:ext uri="{FF2B5EF4-FFF2-40B4-BE49-F238E27FC236}">
                  <a16:creationId xmlns:a16="http://schemas.microsoft.com/office/drawing/2014/main" id="{FBB1EE04-3CC9-0741-B876-2F09607B5EAD}"/>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64D011C-5D98-FC47-BFD0-C974C0E12E95}"/>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3153A0A9-F338-6C41-832C-608B298CC437}"/>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454FA05-9E4E-8642-9EEF-BD7CF8711820}"/>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296FFF3F-7036-5040-90D3-121D078AE96F}"/>
              </a:ext>
            </a:extLst>
          </p:cNvPr>
          <p:cNvGrpSpPr/>
          <p:nvPr/>
        </p:nvGrpSpPr>
        <p:grpSpPr>
          <a:xfrm>
            <a:off x="6808399" y="4447717"/>
            <a:ext cx="182141" cy="68590"/>
            <a:chOff x="900782" y="3460029"/>
            <a:chExt cx="182141" cy="68590"/>
          </a:xfrm>
        </p:grpSpPr>
        <p:sp>
          <p:nvSpPr>
            <p:cNvPr id="127" name="Oval 126">
              <a:extLst>
                <a:ext uri="{FF2B5EF4-FFF2-40B4-BE49-F238E27FC236}">
                  <a16:creationId xmlns:a16="http://schemas.microsoft.com/office/drawing/2014/main" id="{C7DBC59F-EB7D-C743-B810-B062253D9010}"/>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D71FA38D-DB25-0846-9CBC-18D514801568}"/>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44F5497-5405-544A-91DA-F7A03235B88E}"/>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1BE5AF4-0640-A540-B96F-510AA4814511}"/>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C42910B0-9A42-8042-A824-8A07AC1D0225}"/>
              </a:ext>
            </a:extLst>
          </p:cNvPr>
          <p:cNvGrpSpPr/>
          <p:nvPr/>
        </p:nvGrpSpPr>
        <p:grpSpPr>
          <a:xfrm>
            <a:off x="7167627" y="4427827"/>
            <a:ext cx="155614" cy="95923"/>
            <a:chOff x="954251" y="3435208"/>
            <a:chExt cx="155614" cy="95923"/>
          </a:xfrm>
        </p:grpSpPr>
        <p:sp>
          <p:nvSpPr>
            <p:cNvPr id="134" name="Oval 133">
              <a:extLst>
                <a:ext uri="{FF2B5EF4-FFF2-40B4-BE49-F238E27FC236}">
                  <a16:creationId xmlns:a16="http://schemas.microsoft.com/office/drawing/2014/main" id="{E9F329BD-37E4-274E-A2E7-8D8CA41E52CE}"/>
                </a:ext>
              </a:extLst>
            </p:cNvPr>
            <p:cNvSpPr/>
            <p:nvPr/>
          </p:nvSpPr>
          <p:spPr>
            <a:xfrm>
              <a:off x="954251" y="3435208"/>
              <a:ext cx="107300" cy="86110"/>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37A5F774-9F50-EA45-AC56-90E05F895371}"/>
                </a:ext>
              </a:extLst>
            </p:cNvPr>
            <p:cNvSpPr/>
            <p:nvPr/>
          </p:nvSpPr>
          <p:spPr>
            <a:xfrm>
              <a:off x="1015781" y="3435208"/>
              <a:ext cx="94084" cy="9592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a:extLst>
              <a:ext uri="{FF2B5EF4-FFF2-40B4-BE49-F238E27FC236}">
                <a16:creationId xmlns:a16="http://schemas.microsoft.com/office/drawing/2014/main" id="{4A96D46B-55FD-8947-B14E-705D3E9C8098}"/>
              </a:ext>
            </a:extLst>
          </p:cNvPr>
          <p:cNvSpPr/>
          <p:nvPr/>
        </p:nvSpPr>
        <p:spPr>
          <a:xfrm>
            <a:off x="4905640" y="4317600"/>
            <a:ext cx="747914" cy="285745"/>
          </a:xfrm>
          <a:prstGeom prst="ellipse">
            <a:avLst/>
          </a:pr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94979FD7-71FA-D04D-9356-4700AE0E6EA6}"/>
              </a:ext>
            </a:extLst>
          </p:cNvPr>
          <p:cNvSpPr/>
          <p:nvPr/>
        </p:nvSpPr>
        <p:spPr>
          <a:xfrm>
            <a:off x="4977867" y="3869128"/>
            <a:ext cx="603460" cy="289923"/>
          </a:xfrm>
          <a:prstGeom prst="ellipse">
            <a:avLst/>
          </a:pr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FFFA49B3-F817-5841-99BB-A5FDF25E25ED}"/>
              </a:ext>
            </a:extLst>
          </p:cNvPr>
          <p:cNvSpPr/>
          <p:nvPr/>
        </p:nvSpPr>
        <p:spPr>
          <a:xfrm>
            <a:off x="7038844" y="2542186"/>
            <a:ext cx="790347" cy="489773"/>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a:extLst>
              <a:ext uri="{FF2B5EF4-FFF2-40B4-BE49-F238E27FC236}">
                <a16:creationId xmlns:a16="http://schemas.microsoft.com/office/drawing/2014/main" id="{A59CA91B-B3B1-F64E-B53A-02EFCBF7C2F6}"/>
              </a:ext>
            </a:extLst>
          </p:cNvPr>
          <p:cNvSpPr txBox="1"/>
          <p:nvPr/>
        </p:nvSpPr>
        <p:spPr>
          <a:xfrm>
            <a:off x="1286600" y="3579531"/>
            <a:ext cx="2257720" cy="2123658"/>
          </a:xfrm>
          <a:prstGeom prst="rect">
            <a:avLst/>
          </a:prstGeom>
          <a:noFill/>
        </p:spPr>
        <p:txBody>
          <a:bodyPr wrap="square" rtlCol="0">
            <a:spAutoFit/>
          </a:bodyPr>
          <a:lstStyle/>
          <a:p>
            <a:r>
              <a:rPr lang="en-US" sz="1600" dirty="0"/>
              <a:t>Aggregation</a:t>
            </a:r>
          </a:p>
          <a:p>
            <a:r>
              <a:rPr lang="en-US" sz="1600" dirty="0">
                <a:solidFill>
                  <a:schemeClr val="accent6"/>
                </a:solidFill>
                <a:latin typeface="+mn-lt"/>
              </a:rPr>
              <a:t>Business Services</a:t>
            </a:r>
          </a:p>
          <a:p>
            <a:pPr marL="285750" indent="-285750">
              <a:buFont typeface="Arial" panose="020B0604020202020204" pitchFamily="34" charset="0"/>
              <a:buChar char="•"/>
            </a:pPr>
            <a:r>
              <a:rPr lang="en-US" sz="1200" dirty="0">
                <a:latin typeface="CiscoSans Thin" panose="020B0203020201020303" pitchFamily="34" charset="0"/>
              </a:rPr>
              <a:t>L2 Services – P2P, P2MP (VPWS/VPLS/EVPN)</a:t>
            </a:r>
          </a:p>
          <a:p>
            <a:pPr marL="285750" indent="-285750">
              <a:buFont typeface="Arial" panose="020B0604020202020204" pitchFamily="34" charset="0"/>
              <a:buChar char="•"/>
            </a:pPr>
            <a:r>
              <a:rPr lang="en-US" sz="1200" dirty="0">
                <a:latin typeface="CiscoSans Thin" panose="020B0203020201020303" pitchFamily="34" charset="0"/>
              </a:rPr>
              <a:t>Higher MAC Table </a:t>
            </a:r>
          </a:p>
          <a:p>
            <a:pPr marL="285750" indent="-285750">
              <a:buFont typeface="Arial" panose="020B0604020202020204" pitchFamily="34" charset="0"/>
              <a:buChar char="•"/>
            </a:pPr>
            <a:r>
              <a:rPr lang="en-US" sz="1200" dirty="0">
                <a:latin typeface="CiscoSans Thin" panose="020B0203020201020303" pitchFamily="34" charset="0"/>
              </a:rPr>
              <a:t>MPLS services label /SRTE/SRv6</a:t>
            </a:r>
          </a:p>
          <a:p>
            <a:pPr marL="285750" indent="-285750">
              <a:buFont typeface="Arial" panose="020B0604020202020204" pitchFamily="34" charset="0"/>
              <a:buChar char="•"/>
            </a:pPr>
            <a:r>
              <a:rPr lang="en-US" sz="1200" dirty="0">
                <a:latin typeface="CiscoSans Thin" panose="020B0203020201020303" pitchFamily="34" charset="0"/>
              </a:rPr>
              <a:t>Bridge domain/ BVI</a:t>
            </a:r>
          </a:p>
          <a:p>
            <a:pPr marL="285750" indent="-285750">
              <a:buFont typeface="Arial" panose="020B0604020202020204" pitchFamily="34" charset="0"/>
              <a:buChar char="•"/>
            </a:pPr>
            <a:r>
              <a:rPr lang="en-US" sz="1200" dirty="0">
                <a:latin typeface="CiscoSans Thin" panose="020B0203020201020303" pitchFamily="34" charset="0"/>
              </a:rPr>
              <a:t>L2 Sub-interface</a:t>
            </a:r>
          </a:p>
          <a:p>
            <a:endParaRPr lang="en-US" sz="1600" dirty="0">
              <a:latin typeface="+mn-lt"/>
            </a:endParaRPr>
          </a:p>
        </p:txBody>
      </p:sp>
      <p:sp>
        <p:nvSpPr>
          <p:cNvPr id="151" name="TextBox 150">
            <a:extLst>
              <a:ext uri="{FF2B5EF4-FFF2-40B4-BE49-F238E27FC236}">
                <a16:creationId xmlns:a16="http://schemas.microsoft.com/office/drawing/2014/main" id="{720458B6-4EBE-A54E-B43E-E37D88E61395}"/>
              </a:ext>
            </a:extLst>
          </p:cNvPr>
          <p:cNvSpPr txBox="1"/>
          <p:nvPr/>
        </p:nvSpPr>
        <p:spPr>
          <a:xfrm>
            <a:off x="9141451" y="3797719"/>
            <a:ext cx="2257720" cy="1938992"/>
          </a:xfrm>
          <a:prstGeom prst="rect">
            <a:avLst/>
          </a:prstGeom>
          <a:noFill/>
        </p:spPr>
        <p:txBody>
          <a:bodyPr wrap="square" rtlCol="0">
            <a:spAutoFit/>
          </a:bodyPr>
          <a:lstStyle/>
          <a:p>
            <a:r>
              <a:rPr lang="en-US" sz="1600" dirty="0"/>
              <a:t>Aggregation</a:t>
            </a:r>
          </a:p>
          <a:p>
            <a:r>
              <a:rPr lang="en-US" sz="1600" dirty="0">
                <a:solidFill>
                  <a:schemeClr val="accent2"/>
                </a:solidFill>
                <a:latin typeface="+mn-lt"/>
              </a:rPr>
              <a:t>Mobile Services</a:t>
            </a:r>
          </a:p>
          <a:p>
            <a:pPr marL="285750" indent="-285750">
              <a:buFont typeface="Arial" panose="020B0604020202020204" pitchFamily="34" charset="0"/>
              <a:buChar char="•"/>
            </a:pPr>
            <a:r>
              <a:rPr lang="en-US" sz="1200" dirty="0">
                <a:latin typeface="CiscoSans Thin" panose="020B0203020201020303" pitchFamily="34" charset="0"/>
              </a:rPr>
              <a:t>L3 Services – VRF, L3VPN</a:t>
            </a:r>
          </a:p>
          <a:p>
            <a:pPr marL="285750" indent="-285750">
              <a:buFont typeface="Arial" panose="020B0604020202020204" pitchFamily="34" charset="0"/>
              <a:buChar char="•"/>
            </a:pPr>
            <a:r>
              <a:rPr lang="en-US" sz="1200" dirty="0">
                <a:latin typeface="CiscoSans Thin" panose="020B0203020201020303" pitchFamily="34" charset="0"/>
              </a:rPr>
              <a:t>BGP LU</a:t>
            </a:r>
          </a:p>
          <a:p>
            <a:pPr marL="285750" indent="-285750">
              <a:buFont typeface="Arial" panose="020B0604020202020204" pitchFamily="34" charset="0"/>
              <a:buChar char="•"/>
            </a:pPr>
            <a:r>
              <a:rPr lang="en-US" sz="1200" dirty="0">
                <a:latin typeface="CiscoSans Thin" panose="020B0203020201020303" pitchFamily="34" charset="0"/>
              </a:rPr>
              <a:t>L3 Sub-interface </a:t>
            </a:r>
          </a:p>
          <a:p>
            <a:pPr marL="285750" indent="-285750">
              <a:buFont typeface="Arial" panose="020B0604020202020204" pitchFamily="34" charset="0"/>
              <a:buChar char="•"/>
            </a:pPr>
            <a:r>
              <a:rPr lang="en-US" sz="1200" dirty="0">
                <a:latin typeface="CiscoSans Thin" panose="020B0203020201020303" pitchFamily="34" charset="0"/>
              </a:rPr>
              <a:t>ARP scale</a:t>
            </a:r>
          </a:p>
          <a:p>
            <a:pPr marL="285750" indent="-285750">
              <a:buFont typeface="Arial" panose="020B0604020202020204" pitchFamily="34" charset="0"/>
              <a:buChar char="•"/>
            </a:pPr>
            <a:r>
              <a:rPr lang="en-US" sz="1200" dirty="0">
                <a:latin typeface="CiscoSans Thin" panose="020B0203020201020303" pitchFamily="34" charset="0"/>
              </a:rPr>
              <a:t>SRTE/SRv6 PIDs</a:t>
            </a:r>
          </a:p>
          <a:p>
            <a:pPr marL="285750" indent="-285750">
              <a:buFont typeface="Arial" panose="020B0604020202020204" pitchFamily="34" charset="0"/>
              <a:buChar char="•"/>
            </a:pPr>
            <a:endParaRPr lang="en-US" sz="1200" dirty="0">
              <a:latin typeface="CiscoSans Thin" panose="020B0203020201020303" pitchFamily="34" charset="0"/>
            </a:endParaRPr>
          </a:p>
          <a:p>
            <a:endParaRPr lang="en-US" sz="1600" dirty="0">
              <a:latin typeface="+mn-lt"/>
            </a:endParaRPr>
          </a:p>
        </p:txBody>
      </p:sp>
      <p:sp>
        <p:nvSpPr>
          <p:cNvPr id="152" name="Oval 151">
            <a:extLst>
              <a:ext uri="{FF2B5EF4-FFF2-40B4-BE49-F238E27FC236}">
                <a16:creationId xmlns:a16="http://schemas.microsoft.com/office/drawing/2014/main" id="{82079977-AFFD-FA43-B74D-90A60EAE0AC9}"/>
              </a:ext>
            </a:extLst>
          </p:cNvPr>
          <p:cNvSpPr/>
          <p:nvPr/>
        </p:nvSpPr>
        <p:spPr>
          <a:xfrm>
            <a:off x="7042717" y="4303319"/>
            <a:ext cx="747914" cy="27946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6CF93A94-81AC-0548-86CE-C7E14C561279}"/>
              </a:ext>
            </a:extLst>
          </p:cNvPr>
          <p:cNvSpPr/>
          <p:nvPr/>
        </p:nvSpPr>
        <p:spPr>
          <a:xfrm>
            <a:off x="7079585" y="3890031"/>
            <a:ext cx="649882" cy="269041"/>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25178A5E-1560-C548-9F65-D71647D9B2D4}"/>
              </a:ext>
            </a:extLst>
          </p:cNvPr>
          <p:cNvSpPr/>
          <p:nvPr/>
        </p:nvSpPr>
        <p:spPr>
          <a:xfrm>
            <a:off x="5384244" y="4429216"/>
            <a:ext cx="94169" cy="96256"/>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830BD56-8DFE-7543-BE0A-0535B46A2C32}"/>
              </a:ext>
            </a:extLst>
          </p:cNvPr>
          <p:cNvSpPr/>
          <p:nvPr/>
        </p:nvSpPr>
        <p:spPr>
          <a:xfrm>
            <a:off x="5425927" y="4429216"/>
            <a:ext cx="100098" cy="96256"/>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5EAE8035-2E15-E94B-9C6E-026BDC4BF0F8}"/>
              </a:ext>
            </a:extLst>
          </p:cNvPr>
          <p:cNvSpPr/>
          <p:nvPr/>
        </p:nvSpPr>
        <p:spPr>
          <a:xfrm>
            <a:off x="7512831" y="4424962"/>
            <a:ext cx="107300" cy="86110"/>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7762D3B5-67F8-DA46-AC34-6E843DE80415}"/>
              </a:ext>
            </a:extLst>
          </p:cNvPr>
          <p:cNvSpPr/>
          <p:nvPr/>
        </p:nvSpPr>
        <p:spPr>
          <a:xfrm>
            <a:off x="7574361" y="4424962"/>
            <a:ext cx="94084" cy="9592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0F19990-EA6A-F542-9C6A-16DD76A64806}"/>
              </a:ext>
            </a:extLst>
          </p:cNvPr>
          <p:cNvSpPr/>
          <p:nvPr/>
        </p:nvSpPr>
        <p:spPr>
          <a:xfrm>
            <a:off x="6178825" y="3000624"/>
            <a:ext cx="390078" cy="388387"/>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221D0119-8123-A84A-AF7C-78F460BA4B59}"/>
              </a:ext>
            </a:extLst>
          </p:cNvPr>
          <p:cNvSpPr txBox="1"/>
          <p:nvPr/>
        </p:nvSpPr>
        <p:spPr>
          <a:xfrm>
            <a:off x="2673002" y="1873966"/>
            <a:ext cx="2257720" cy="1200329"/>
          </a:xfrm>
          <a:prstGeom prst="rect">
            <a:avLst/>
          </a:prstGeom>
          <a:noFill/>
        </p:spPr>
        <p:txBody>
          <a:bodyPr wrap="square" rtlCol="0">
            <a:spAutoFit/>
          </a:bodyPr>
          <a:lstStyle/>
          <a:p>
            <a:r>
              <a:rPr lang="en-US" sz="1600" dirty="0"/>
              <a:t>Core &amp; Peering</a:t>
            </a:r>
          </a:p>
          <a:p>
            <a:r>
              <a:rPr lang="en-US" sz="1600" dirty="0">
                <a:solidFill>
                  <a:schemeClr val="accent2"/>
                </a:solidFill>
                <a:latin typeface="+mn-lt"/>
              </a:rPr>
              <a:t>LSR &amp; Internet scale</a:t>
            </a:r>
          </a:p>
          <a:p>
            <a:pPr marL="171450" indent="-171450">
              <a:buFont typeface="Arial" panose="020B0604020202020204" pitchFamily="34" charset="0"/>
              <a:buChar char="•"/>
            </a:pPr>
            <a:r>
              <a:rPr lang="en-US" sz="1200" dirty="0">
                <a:latin typeface="CiscoSans Thin" panose="020B0203020201020303" pitchFamily="34" charset="0"/>
              </a:rPr>
              <a:t>IPv4/ IPv6 L3 Route Table</a:t>
            </a:r>
          </a:p>
          <a:p>
            <a:pPr marL="171450" indent="-171450">
              <a:buFont typeface="Arial" panose="020B0604020202020204" pitchFamily="34" charset="0"/>
              <a:buChar char="•"/>
            </a:pPr>
            <a:r>
              <a:rPr lang="en-US" sz="1200" dirty="0">
                <a:latin typeface="CiscoSans Thin" panose="020B0203020201020303" pitchFamily="34" charset="0"/>
              </a:rPr>
              <a:t>Multicast route</a:t>
            </a:r>
          </a:p>
          <a:p>
            <a:endParaRPr lang="en-US" sz="1600" dirty="0">
              <a:latin typeface="+mn-lt"/>
            </a:endParaRPr>
          </a:p>
        </p:txBody>
      </p:sp>
    </p:spTree>
    <p:extLst>
      <p:ext uri="{BB962C8B-B14F-4D97-AF65-F5344CB8AC3E}">
        <p14:creationId xmlns:p14="http://schemas.microsoft.com/office/powerpoint/2010/main" val="313766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57CF6F-4360-A645-A44D-E39D54CDE62A}"/>
              </a:ext>
            </a:extLst>
          </p:cNvPr>
          <p:cNvSpPr/>
          <p:nvPr/>
        </p:nvSpPr>
        <p:spPr>
          <a:xfrm>
            <a:off x="3458762" y="4894285"/>
            <a:ext cx="3182011" cy="27925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0340822F-C221-E245-BC3F-4295FF98EDA9}"/>
              </a:ext>
            </a:extLst>
          </p:cNvPr>
          <p:cNvSpPr/>
          <p:nvPr/>
        </p:nvSpPr>
        <p:spPr>
          <a:xfrm>
            <a:off x="5527063" y="3200842"/>
            <a:ext cx="1435251" cy="634642"/>
          </a:xfrm>
          <a:prstGeom prst="roundRect">
            <a:avLst/>
          </a:prstGeom>
          <a:solidFill>
            <a:schemeClr val="bg2">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a:solidFill>
                <a:srgbClr val="282828"/>
              </a:solidFill>
              <a:latin typeface="CiscoSansTT ExtraLight"/>
            </a:endParaRPr>
          </a:p>
          <a:p>
            <a:pPr algn="ctr" defTabSz="457189">
              <a:defRPr/>
            </a:pPr>
            <a:endParaRPr lang="en-US" sz="1000">
              <a:solidFill>
                <a:srgbClr val="282828"/>
              </a:solidFill>
              <a:latin typeface="CiscoSansTT ExtraLight"/>
            </a:endParaRPr>
          </a:p>
        </p:txBody>
      </p:sp>
      <p:sp>
        <p:nvSpPr>
          <p:cNvPr id="4" name="Rounded Rectangle 3">
            <a:extLst>
              <a:ext uri="{FF2B5EF4-FFF2-40B4-BE49-F238E27FC236}">
                <a16:creationId xmlns:a16="http://schemas.microsoft.com/office/drawing/2014/main" id="{0A0B6464-4346-B643-BFD8-AFEB509F631B}"/>
              </a:ext>
            </a:extLst>
          </p:cNvPr>
          <p:cNvSpPr/>
          <p:nvPr/>
        </p:nvSpPr>
        <p:spPr>
          <a:xfrm>
            <a:off x="4050652" y="3198396"/>
            <a:ext cx="1435251" cy="634642"/>
          </a:xfrm>
          <a:prstGeom prst="roundRect">
            <a:avLst/>
          </a:prstGeom>
          <a:solidFill>
            <a:schemeClr val="bg2">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a:solidFill>
                <a:srgbClr val="282828"/>
              </a:solidFill>
              <a:latin typeface="CiscoSansTT ExtraLight"/>
            </a:endParaRPr>
          </a:p>
          <a:p>
            <a:pPr algn="ctr" defTabSz="457189">
              <a:defRPr/>
            </a:pPr>
            <a:endParaRPr lang="en-US" sz="1000">
              <a:solidFill>
                <a:srgbClr val="282828"/>
              </a:solidFill>
              <a:latin typeface="CiscoSansTT ExtraLight"/>
            </a:endParaRPr>
          </a:p>
        </p:txBody>
      </p:sp>
      <p:sp>
        <p:nvSpPr>
          <p:cNvPr id="5" name="Rectangle 4">
            <a:extLst>
              <a:ext uri="{FF2B5EF4-FFF2-40B4-BE49-F238E27FC236}">
                <a16:creationId xmlns:a16="http://schemas.microsoft.com/office/drawing/2014/main" id="{6318C9DB-FABB-5C44-84E6-3C2C2D5CE14F}"/>
              </a:ext>
            </a:extLst>
          </p:cNvPr>
          <p:cNvSpPr/>
          <p:nvPr/>
        </p:nvSpPr>
        <p:spPr>
          <a:xfrm>
            <a:off x="4174023" y="3650293"/>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A1FD01-061A-4142-8E32-6FF031D87C3A}"/>
              </a:ext>
            </a:extLst>
          </p:cNvPr>
          <p:cNvSpPr/>
          <p:nvPr/>
        </p:nvSpPr>
        <p:spPr>
          <a:xfrm>
            <a:off x="4260866" y="3251998"/>
            <a:ext cx="370461" cy="1198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503AA6-0524-804A-A0BB-06082D3784DF}"/>
              </a:ext>
            </a:extLst>
          </p:cNvPr>
          <p:cNvSpPr/>
          <p:nvPr/>
        </p:nvSpPr>
        <p:spPr>
          <a:xfrm>
            <a:off x="4951532" y="3251998"/>
            <a:ext cx="370461" cy="1298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F2FE87-6CF8-D446-8469-0DF6CAF5E328}"/>
              </a:ext>
            </a:extLst>
          </p:cNvPr>
          <p:cNvCxnSpPr>
            <a:cxnSpLocks/>
            <a:stCxn id="5" idx="0"/>
            <a:endCxn id="6" idx="2"/>
          </p:cNvCxnSpPr>
          <p:nvPr/>
        </p:nvCxnSpPr>
        <p:spPr>
          <a:xfrm flipV="1">
            <a:off x="4265627" y="3371847"/>
            <a:ext cx="180470" cy="27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19A66A-9242-9747-A6A8-599EA2048769}"/>
              </a:ext>
            </a:extLst>
          </p:cNvPr>
          <p:cNvCxnSpPr>
            <a:cxnSpLocks/>
            <a:stCxn id="15" idx="0"/>
            <a:endCxn id="6" idx="2"/>
          </p:cNvCxnSpPr>
          <p:nvPr/>
        </p:nvCxnSpPr>
        <p:spPr>
          <a:xfrm flipH="1" flipV="1">
            <a:off x="4446097" y="3371847"/>
            <a:ext cx="161114" cy="278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2778EA-6325-114D-A62C-4E340CA4A61D}"/>
              </a:ext>
            </a:extLst>
          </p:cNvPr>
          <p:cNvCxnSpPr>
            <a:cxnSpLocks/>
            <a:stCxn id="18" idx="0"/>
            <a:endCxn id="6" idx="2"/>
          </p:cNvCxnSpPr>
          <p:nvPr/>
        </p:nvCxnSpPr>
        <p:spPr>
          <a:xfrm flipH="1" flipV="1">
            <a:off x="4446097" y="3371847"/>
            <a:ext cx="851040" cy="27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6F0B6B-1DAC-AD4D-BB4A-B5D7E3DAB6CE}"/>
              </a:ext>
            </a:extLst>
          </p:cNvPr>
          <p:cNvCxnSpPr>
            <a:cxnSpLocks/>
            <a:stCxn id="17" idx="0"/>
            <a:endCxn id="6" idx="2"/>
          </p:cNvCxnSpPr>
          <p:nvPr/>
        </p:nvCxnSpPr>
        <p:spPr>
          <a:xfrm flipH="1" flipV="1">
            <a:off x="4446097" y="3371847"/>
            <a:ext cx="507806" cy="28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3C851B-2C00-0D4E-AEF5-5C08C273FCCD}"/>
              </a:ext>
            </a:extLst>
          </p:cNvPr>
          <p:cNvCxnSpPr>
            <a:cxnSpLocks/>
            <a:stCxn id="18" idx="0"/>
            <a:endCxn id="7" idx="2"/>
          </p:cNvCxnSpPr>
          <p:nvPr/>
        </p:nvCxnSpPr>
        <p:spPr>
          <a:xfrm flipH="1" flipV="1">
            <a:off x="5136763" y="3381836"/>
            <a:ext cx="160374" cy="26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DC557F-FE20-3240-8F80-F7BADE7E67B7}"/>
              </a:ext>
            </a:extLst>
          </p:cNvPr>
          <p:cNvCxnSpPr>
            <a:cxnSpLocks/>
            <a:stCxn id="15" idx="0"/>
            <a:endCxn id="7" idx="2"/>
          </p:cNvCxnSpPr>
          <p:nvPr/>
        </p:nvCxnSpPr>
        <p:spPr>
          <a:xfrm flipV="1">
            <a:off x="4607211" y="3381836"/>
            <a:ext cx="529552" cy="268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A70A96-0662-8C46-9EA7-F14491A4CBC0}"/>
              </a:ext>
            </a:extLst>
          </p:cNvPr>
          <p:cNvCxnSpPr>
            <a:cxnSpLocks/>
            <a:stCxn id="5" idx="0"/>
            <a:endCxn id="7" idx="2"/>
          </p:cNvCxnSpPr>
          <p:nvPr/>
        </p:nvCxnSpPr>
        <p:spPr>
          <a:xfrm flipV="1">
            <a:off x="4265627" y="3381836"/>
            <a:ext cx="871136" cy="26845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49A9422-D808-7C48-9B07-CE2C2775CDA8}"/>
              </a:ext>
            </a:extLst>
          </p:cNvPr>
          <p:cNvSpPr/>
          <p:nvPr/>
        </p:nvSpPr>
        <p:spPr>
          <a:xfrm>
            <a:off x="4515607" y="3650292"/>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F54A361-56BC-EC46-95C4-E099AB64F5E0}"/>
              </a:ext>
            </a:extLst>
          </p:cNvPr>
          <p:cNvCxnSpPr>
            <a:cxnSpLocks/>
            <a:stCxn id="17" idx="0"/>
            <a:endCxn id="7" idx="2"/>
          </p:cNvCxnSpPr>
          <p:nvPr/>
        </p:nvCxnSpPr>
        <p:spPr>
          <a:xfrm flipV="1">
            <a:off x="4953903" y="3381836"/>
            <a:ext cx="182860" cy="271939"/>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EC59AC7-5583-424D-A976-7DA57BF9403B}"/>
              </a:ext>
            </a:extLst>
          </p:cNvPr>
          <p:cNvSpPr/>
          <p:nvPr/>
        </p:nvSpPr>
        <p:spPr>
          <a:xfrm>
            <a:off x="4862299" y="3653775"/>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817B1D-467C-7F43-B079-649D1D36A57F}"/>
              </a:ext>
            </a:extLst>
          </p:cNvPr>
          <p:cNvSpPr/>
          <p:nvPr/>
        </p:nvSpPr>
        <p:spPr>
          <a:xfrm>
            <a:off x="5205533" y="3650291"/>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ED1F2B-1AB4-8647-8422-98AC16EB9601}"/>
              </a:ext>
            </a:extLst>
          </p:cNvPr>
          <p:cNvSpPr/>
          <p:nvPr/>
        </p:nvSpPr>
        <p:spPr>
          <a:xfrm>
            <a:off x="5618685" y="3650293"/>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1B4A7E-6AC1-3B4C-AE32-6C8F1B8D64F7}"/>
              </a:ext>
            </a:extLst>
          </p:cNvPr>
          <p:cNvSpPr/>
          <p:nvPr/>
        </p:nvSpPr>
        <p:spPr>
          <a:xfrm>
            <a:off x="5705528" y="3251998"/>
            <a:ext cx="370461" cy="1198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756838-48E9-B442-A8D3-90FFED43C4FA}"/>
              </a:ext>
            </a:extLst>
          </p:cNvPr>
          <p:cNvSpPr/>
          <p:nvPr/>
        </p:nvSpPr>
        <p:spPr>
          <a:xfrm>
            <a:off x="6396194" y="3251998"/>
            <a:ext cx="370461" cy="1298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67EBB72-DDC1-2640-AE32-326F79225B29}"/>
              </a:ext>
            </a:extLst>
          </p:cNvPr>
          <p:cNvCxnSpPr>
            <a:cxnSpLocks/>
            <a:stCxn id="19" idx="0"/>
            <a:endCxn id="20" idx="2"/>
          </p:cNvCxnSpPr>
          <p:nvPr/>
        </p:nvCxnSpPr>
        <p:spPr>
          <a:xfrm flipV="1">
            <a:off x="5710289" y="3371847"/>
            <a:ext cx="180470" cy="27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90865D-941D-1648-BACC-0708984FE75B}"/>
              </a:ext>
            </a:extLst>
          </p:cNvPr>
          <p:cNvCxnSpPr>
            <a:cxnSpLocks/>
            <a:stCxn id="29" idx="0"/>
            <a:endCxn id="20" idx="2"/>
          </p:cNvCxnSpPr>
          <p:nvPr/>
        </p:nvCxnSpPr>
        <p:spPr>
          <a:xfrm flipH="1" flipV="1">
            <a:off x="5890759" y="3371847"/>
            <a:ext cx="161114" cy="278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E35EB2-E67D-644F-B119-3B0333C7BE9C}"/>
              </a:ext>
            </a:extLst>
          </p:cNvPr>
          <p:cNvCxnSpPr>
            <a:cxnSpLocks/>
            <a:stCxn id="32" idx="0"/>
            <a:endCxn id="20" idx="2"/>
          </p:cNvCxnSpPr>
          <p:nvPr/>
        </p:nvCxnSpPr>
        <p:spPr>
          <a:xfrm flipH="1" flipV="1">
            <a:off x="5890759" y="3371847"/>
            <a:ext cx="851040" cy="27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C962D6-D0F9-4045-9462-E8824DFE3958}"/>
              </a:ext>
            </a:extLst>
          </p:cNvPr>
          <p:cNvCxnSpPr>
            <a:cxnSpLocks/>
            <a:stCxn id="31" idx="0"/>
            <a:endCxn id="20" idx="2"/>
          </p:cNvCxnSpPr>
          <p:nvPr/>
        </p:nvCxnSpPr>
        <p:spPr>
          <a:xfrm flipH="1" flipV="1">
            <a:off x="5890759" y="3371847"/>
            <a:ext cx="507806" cy="28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99B9A9-5A73-FE45-A494-330404222744}"/>
              </a:ext>
            </a:extLst>
          </p:cNvPr>
          <p:cNvCxnSpPr>
            <a:cxnSpLocks/>
            <a:stCxn id="32" idx="0"/>
            <a:endCxn id="21" idx="2"/>
          </p:cNvCxnSpPr>
          <p:nvPr/>
        </p:nvCxnSpPr>
        <p:spPr>
          <a:xfrm flipH="1" flipV="1">
            <a:off x="6581425" y="3381836"/>
            <a:ext cx="160374" cy="26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39146C-FD6F-DD45-B2A2-9BBE9FA0EA3D}"/>
              </a:ext>
            </a:extLst>
          </p:cNvPr>
          <p:cNvCxnSpPr>
            <a:cxnSpLocks/>
            <a:stCxn id="29" idx="0"/>
            <a:endCxn id="21" idx="2"/>
          </p:cNvCxnSpPr>
          <p:nvPr/>
        </p:nvCxnSpPr>
        <p:spPr>
          <a:xfrm flipV="1">
            <a:off x="6051873" y="3381836"/>
            <a:ext cx="529552" cy="268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4A684B-5B40-6D4B-B0BE-6EA00D6421CA}"/>
              </a:ext>
            </a:extLst>
          </p:cNvPr>
          <p:cNvCxnSpPr>
            <a:cxnSpLocks/>
            <a:stCxn id="19" idx="0"/>
            <a:endCxn id="21" idx="2"/>
          </p:cNvCxnSpPr>
          <p:nvPr/>
        </p:nvCxnSpPr>
        <p:spPr>
          <a:xfrm flipV="1">
            <a:off x="5710289" y="3381836"/>
            <a:ext cx="871136" cy="26845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31F0D4D-A6C9-2648-902F-B44CF06AFCFB}"/>
              </a:ext>
            </a:extLst>
          </p:cNvPr>
          <p:cNvSpPr/>
          <p:nvPr/>
        </p:nvSpPr>
        <p:spPr>
          <a:xfrm>
            <a:off x="5960269" y="3650292"/>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25311B6E-7DF8-4A45-A51B-0028E3C1357F}"/>
              </a:ext>
            </a:extLst>
          </p:cNvPr>
          <p:cNvCxnSpPr>
            <a:cxnSpLocks/>
            <a:stCxn id="31" idx="0"/>
            <a:endCxn id="21" idx="2"/>
          </p:cNvCxnSpPr>
          <p:nvPr/>
        </p:nvCxnSpPr>
        <p:spPr>
          <a:xfrm flipV="1">
            <a:off x="6398565" y="3381836"/>
            <a:ext cx="182860" cy="271939"/>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88EDE44-E55E-AB45-95C1-0B3041275E08}"/>
              </a:ext>
            </a:extLst>
          </p:cNvPr>
          <p:cNvSpPr/>
          <p:nvPr/>
        </p:nvSpPr>
        <p:spPr>
          <a:xfrm>
            <a:off x="6306961" y="3653775"/>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744A000-60DB-7F45-87E0-8C9BDBBC1867}"/>
              </a:ext>
            </a:extLst>
          </p:cNvPr>
          <p:cNvSpPr/>
          <p:nvPr/>
        </p:nvSpPr>
        <p:spPr>
          <a:xfrm>
            <a:off x="6650195" y="3650291"/>
            <a:ext cx="183207" cy="1198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40FB177-6652-0746-9891-07D897029B2F}"/>
              </a:ext>
            </a:extLst>
          </p:cNvPr>
          <p:cNvSpPr/>
          <p:nvPr/>
        </p:nvSpPr>
        <p:spPr>
          <a:xfrm>
            <a:off x="5085634" y="2667348"/>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29C805-C6AA-C14A-99A4-70DFEEE57E52}"/>
              </a:ext>
            </a:extLst>
          </p:cNvPr>
          <p:cNvSpPr/>
          <p:nvPr/>
        </p:nvSpPr>
        <p:spPr>
          <a:xfrm>
            <a:off x="5749793" y="2661432"/>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DA55D29-B7A9-C549-987F-B48296D0006D}"/>
              </a:ext>
            </a:extLst>
          </p:cNvPr>
          <p:cNvSpPr/>
          <p:nvPr/>
        </p:nvSpPr>
        <p:spPr>
          <a:xfrm>
            <a:off x="5085634" y="2172102"/>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49A3963-612F-FF4B-876C-5901676755A5}"/>
              </a:ext>
            </a:extLst>
          </p:cNvPr>
          <p:cNvCxnSpPr>
            <a:cxnSpLocks/>
            <a:stCxn id="33" idx="3"/>
            <a:endCxn id="34" idx="1"/>
          </p:cNvCxnSpPr>
          <p:nvPr/>
        </p:nvCxnSpPr>
        <p:spPr>
          <a:xfrm flipV="1">
            <a:off x="5302187" y="2729521"/>
            <a:ext cx="447606" cy="5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B03E35-D282-614F-BD36-6D24C1FF7A2D}"/>
              </a:ext>
            </a:extLst>
          </p:cNvPr>
          <p:cNvCxnSpPr>
            <a:cxnSpLocks/>
            <a:stCxn id="35" idx="2"/>
            <a:endCxn id="33" idx="0"/>
          </p:cNvCxnSpPr>
          <p:nvPr/>
        </p:nvCxnSpPr>
        <p:spPr>
          <a:xfrm>
            <a:off x="5193911" y="2308280"/>
            <a:ext cx="0" cy="35906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404FE23-894C-E84D-ADAA-AFF78657D56B}"/>
              </a:ext>
            </a:extLst>
          </p:cNvPr>
          <p:cNvSpPr/>
          <p:nvPr/>
        </p:nvSpPr>
        <p:spPr>
          <a:xfrm>
            <a:off x="5745765" y="2172102"/>
            <a:ext cx="216553" cy="1361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C6C8EC7A-7450-2C42-9036-7AD4B4A16421}"/>
              </a:ext>
            </a:extLst>
          </p:cNvPr>
          <p:cNvCxnSpPr>
            <a:cxnSpLocks/>
            <a:stCxn id="35" idx="3"/>
            <a:endCxn id="38" idx="1"/>
          </p:cNvCxnSpPr>
          <p:nvPr/>
        </p:nvCxnSpPr>
        <p:spPr>
          <a:xfrm>
            <a:off x="5302187" y="2240191"/>
            <a:ext cx="4435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D8EDD0-D6C5-A845-8BB8-B204CE7920FA}"/>
              </a:ext>
            </a:extLst>
          </p:cNvPr>
          <p:cNvCxnSpPr>
            <a:cxnSpLocks/>
            <a:endCxn id="34" idx="0"/>
          </p:cNvCxnSpPr>
          <p:nvPr/>
        </p:nvCxnSpPr>
        <p:spPr>
          <a:xfrm>
            <a:off x="5854042" y="2308280"/>
            <a:ext cx="4028" cy="353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7FDCD6-494A-7D40-B076-8E17C6D05DAF}"/>
              </a:ext>
            </a:extLst>
          </p:cNvPr>
          <p:cNvCxnSpPr>
            <a:cxnSpLocks/>
            <a:stCxn id="6" idx="0"/>
            <a:endCxn id="33" idx="2"/>
          </p:cNvCxnSpPr>
          <p:nvPr/>
        </p:nvCxnSpPr>
        <p:spPr>
          <a:xfrm flipV="1">
            <a:off x="4446097" y="2803526"/>
            <a:ext cx="747814" cy="4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A316DE-5D8F-034F-A3D4-0EA167395566}"/>
              </a:ext>
            </a:extLst>
          </p:cNvPr>
          <p:cNvCxnSpPr>
            <a:cxnSpLocks/>
            <a:stCxn id="21" idx="0"/>
            <a:endCxn id="34" idx="2"/>
          </p:cNvCxnSpPr>
          <p:nvPr/>
        </p:nvCxnSpPr>
        <p:spPr>
          <a:xfrm flipH="1" flipV="1">
            <a:off x="5858070" y="2797610"/>
            <a:ext cx="723355" cy="454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493E9E2-5C32-F54B-BFD7-4BB086F229FA}"/>
              </a:ext>
            </a:extLst>
          </p:cNvPr>
          <p:cNvCxnSpPr>
            <a:cxnSpLocks/>
            <a:stCxn id="20" idx="0"/>
            <a:endCxn id="33" idx="2"/>
          </p:cNvCxnSpPr>
          <p:nvPr/>
        </p:nvCxnSpPr>
        <p:spPr>
          <a:xfrm flipH="1" flipV="1">
            <a:off x="5193911" y="2803526"/>
            <a:ext cx="696848" cy="4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6F9AE7-30D4-6647-A42B-49C4CED547F4}"/>
              </a:ext>
            </a:extLst>
          </p:cNvPr>
          <p:cNvCxnSpPr>
            <a:cxnSpLocks/>
            <a:stCxn id="7" idx="0"/>
            <a:endCxn id="34" idx="2"/>
          </p:cNvCxnSpPr>
          <p:nvPr/>
        </p:nvCxnSpPr>
        <p:spPr>
          <a:xfrm flipV="1">
            <a:off x="5136763" y="2797610"/>
            <a:ext cx="721307" cy="454388"/>
          </a:xfrm>
          <a:prstGeom prst="line">
            <a:avLst/>
          </a:prstGeom>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91B3385A-E84F-0D4B-890E-839A90717322}"/>
              </a:ext>
            </a:extLst>
          </p:cNvPr>
          <p:cNvSpPr/>
          <p:nvPr/>
        </p:nvSpPr>
        <p:spPr>
          <a:xfrm>
            <a:off x="7230910" y="1923375"/>
            <a:ext cx="1140743" cy="261610"/>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Content Provider</a:t>
            </a:r>
          </a:p>
        </p:txBody>
      </p:sp>
      <p:sp>
        <p:nvSpPr>
          <p:cNvPr id="48" name="Rounded Rectangle 47">
            <a:extLst>
              <a:ext uri="{FF2B5EF4-FFF2-40B4-BE49-F238E27FC236}">
                <a16:creationId xmlns:a16="http://schemas.microsoft.com/office/drawing/2014/main" id="{9B7F0FCA-CD0D-E949-8D1F-6EA916A72D41}"/>
              </a:ext>
            </a:extLst>
          </p:cNvPr>
          <p:cNvSpPr/>
          <p:nvPr/>
        </p:nvSpPr>
        <p:spPr>
          <a:xfrm>
            <a:off x="7237946" y="2489648"/>
            <a:ext cx="1140743" cy="261610"/>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Private Cloud</a:t>
            </a:r>
          </a:p>
        </p:txBody>
      </p:sp>
      <p:sp>
        <p:nvSpPr>
          <p:cNvPr id="49" name="Rounded Rectangle 48">
            <a:extLst>
              <a:ext uri="{FF2B5EF4-FFF2-40B4-BE49-F238E27FC236}">
                <a16:creationId xmlns:a16="http://schemas.microsoft.com/office/drawing/2014/main" id="{C2485851-C456-7C42-AA45-C27100D4A795}"/>
              </a:ext>
            </a:extLst>
          </p:cNvPr>
          <p:cNvSpPr/>
          <p:nvPr/>
        </p:nvSpPr>
        <p:spPr>
          <a:xfrm>
            <a:off x="4924060" y="2006966"/>
            <a:ext cx="1184723" cy="942753"/>
          </a:xfrm>
          <a:prstGeom prst="roundRect">
            <a:avLst/>
          </a:prstGeom>
          <a:noFill/>
          <a:ln w="12700">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7A2F641-CE93-0247-8709-49084AABBBE5}"/>
              </a:ext>
            </a:extLst>
          </p:cNvPr>
          <p:cNvSpPr txBox="1"/>
          <p:nvPr/>
        </p:nvSpPr>
        <p:spPr>
          <a:xfrm>
            <a:off x="6214889" y="1625757"/>
            <a:ext cx="1022358" cy="33855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Peering / </a:t>
            </a:r>
          </a:p>
          <a:p>
            <a:pPr algn="ctr"/>
            <a:r>
              <a:rPr lang="en-US" sz="800" i="1">
                <a:solidFill>
                  <a:schemeClr val="tx1"/>
                </a:solidFill>
              </a:rPr>
              <a:t>Direct Connect</a:t>
            </a:r>
            <a:endParaRPr lang="en-US" sz="800" i="1">
              <a:solidFill>
                <a:schemeClr val="tx1"/>
              </a:solidFill>
              <a:latin typeface="+mn-lt"/>
            </a:endParaRPr>
          </a:p>
        </p:txBody>
      </p:sp>
      <p:sp>
        <p:nvSpPr>
          <p:cNvPr id="51" name="Rounded Rectangle 50">
            <a:extLst>
              <a:ext uri="{FF2B5EF4-FFF2-40B4-BE49-F238E27FC236}">
                <a16:creationId xmlns:a16="http://schemas.microsoft.com/office/drawing/2014/main" id="{B14C303D-8AA1-D649-996C-CBB89819529A}"/>
              </a:ext>
            </a:extLst>
          </p:cNvPr>
          <p:cNvSpPr/>
          <p:nvPr/>
        </p:nvSpPr>
        <p:spPr>
          <a:xfrm>
            <a:off x="7230910" y="2196139"/>
            <a:ext cx="1140743" cy="261611"/>
          </a:xfrm>
          <a:prstGeom prst="roundRect">
            <a:avLst/>
          </a:pr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Public Cloud</a:t>
            </a:r>
          </a:p>
        </p:txBody>
      </p:sp>
      <p:sp>
        <p:nvSpPr>
          <p:cNvPr id="52" name="Round Same Side Corner Rectangle 228">
            <a:extLst>
              <a:ext uri="{FF2B5EF4-FFF2-40B4-BE49-F238E27FC236}">
                <a16:creationId xmlns:a16="http://schemas.microsoft.com/office/drawing/2014/main" id="{1685C5BE-F68E-B040-AD94-A894A100330C}"/>
              </a:ext>
            </a:extLst>
          </p:cNvPr>
          <p:cNvSpPr/>
          <p:nvPr/>
        </p:nvSpPr>
        <p:spPr>
          <a:xfrm rot="16200000">
            <a:off x="6584144" y="1628416"/>
            <a:ext cx="283850" cy="886768"/>
          </a:xfrm>
          <a:prstGeom prst="round2SameRect">
            <a:avLst>
              <a:gd name="adj1" fmla="val 0"/>
              <a:gd name="adj2" fmla="val 0"/>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NCS5504/08/16</a:t>
            </a:r>
          </a:p>
          <a:p>
            <a:pPr algn="ctr" defTabSz="342848"/>
            <a:r>
              <a:rPr lang="en-US" sz="500">
                <a:solidFill>
                  <a:schemeClr val="bg2"/>
                </a:solidFill>
                <a:latin typeface="CiscoSans" panose="020B0503020201020303" pitchFamily="34" charset="0"/>
              </a:rPr>
              <a:t>NC57 -SE Line cards</a:t>
            </a:r>
          </a:p>
        </p:txBody>
      </p:sp>
      <p:sp>
        <p:nvSpPr>
          <p:cNvPr id="53" name="Round Same Side Corner Rectangle 228">
            <a:extLst>
              <a:ext uri="{FF2B5EF4-FFF2-40B4-BE49-F238E27FC236}">
                <a16:creationId xmlns:a16="http://schemas.microsoft.com/office/drawing/2014/main" id="{EFE4F3A2-6EAA-164D-AB8C-F53268869517}"/>
              </a:ext>
            </a:extLst>
          </p:cNvPr>
          <p:cNvSpPr/>
          <p:nvPr/>
        </p:nvSpPr>
        <p:spPr>
          <a:xfrm rot="16200000">
            <a:off x="6628476" y="1873985"/>
            <a:ext cx="195185" cy="886768"/>
          </a:xfrm>
          <a:prstGeom prst="round2SameRect">
            <a:avLst>
              <a:gd name="adj1" fmla="val 0"/>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NCS-57B1 -SE</a:t>
            </a:r>
          </a:p>
        </p:txBody>
      </p:sp>
      <p:sp>
        <p:nvSpPr>
          <p:cNvPr id="54" name="Round Same Side Corner Rectangle 228">
            <a:extLst>
              <a:ext uri="{FF2B5EF4-FFF2-40B4-BE49-F238E27FC236}">
                <a16:creationId xmlns:a16="http://schemas.microsoft.com/office/drawing/2014/main" id="{4381FE41-CA3E-E44E-8015-C01D68223C27}"/>
              </a:ext>
            </a:extLst>
          </p:cNvPr>
          <p:cNvSpPr/>
          <p:nvPr/>
        </p:nvSpPr>
        <p:spPr>
          <a:xfrm rot="16200000">
            <a:off x="6628477" y="2072934"/>
            <a:ext cx="195185" cy="886768"/>
          </a:xfrm>
          <a:prstGeom prst="round2SameRect">
            <a:avLst>
              <a:gd name="adj1" fmla="val 0"/>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NCS-57C3 -SE</a:t>
            </a:r>
          </a:p>
        </p:txBody>
      </p:sp>
      <p:sp>
        <p:nvSpPr>
          <p:cNvPr id="55" name="Round Same Side Corner Rectangle 228">
            <a:extLst>
              <a:ext uri="{FF2B5EF4-FFF2-40B4-BE49-F238E27FC236}">
                <a16:creationId xmlns:a16="http://schemas.microsoft.com/office/drawing/2014/main" id="{31E56025-7C94-2C48-A7CD-E803A802FBDB}"/>
              </a:ext>
            </a:extLst>
          </p:cNvPr>
          <p:cNvSpPr/>
          <p:nvPr/>
        </p:nvSpPr>
        <p:spPr>
          <a:xfrm rot="16200000">
            <a:off x="4125585" y="1637177"/>
            <a:ext cx="283850" cy="886768"/>
          </a:xfrm>
          <a:prstGeom prst="round2SameRect">
            <a:avLst>
              <a:gd name="adj1" fmla="val 0"/>
              <a:gd name="adj2" fmla="val 0"/>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NCS5504/08/16</a:t>
            </a:r>
          </a:p>
          <a:p>
            <a:pPr algn="ctr" defTabSz="342848"/>
            <a:r>
              <a:rPr lang="en-US" sz="500">
                <a:solidFill>
                  <a:schemeClr val="bg2"/>
                </a:solidFill>
                <a:latin typeface="CiscoSans" panose="020B0503020201020303" pitchFamily="34" charset="0"/>
              </a:rPr>
              <a:t>NC57 Line card</a:t>
            </a:r>
          </a:p>
        </p:txBody>
      </p:sp>
      <p:sp>
        <p:nvSpPr>
          <p:cNvPr id="56" name="Round Same Side Corner Rectangle 228">
            <a:extLst>
              <a:ext uri="{FF2B5EF4-FFF2-40B4-BE49-F238E27FC236}">
                <a16:creationId xmlns:a16="http://schemas.microsoft.com/office/drawing/2014/main" id="{2F302D66-B979-FE4D-8B19-2705FCA3F265}"/>
              </a:ext>
            </a:extLst>
          </p:cNvPr>
          <p:cNvSpPr/>
          <p:nvPr/>
        </p:nvSpPr>
        <p:spPr>
          <a:xfrm rot="16200000">
            <a:off x="4169917" y="1882746"/>
            <a:ext cx="195185" cy="886768"/>
          </a:xfrm>
          <a:prstGeom prst="round2SameRect">
            <a:avLst>
              <a:gd name="adj1" fmla="val 0"/>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NCS-57B1</a:t>
            </a:r>
          </a:p>
        </p:txBody>
      </p:sp>
      <p:sp>
        <p:nvSpPr>
          <p:cNvPr id="57" name="Round Same Side Corner Rectangle 228">
            <a:extLst>
              <a:ext uri="{FF2B5EF4-FFF2-40B4-BE49-F238E27FC236}">
                <a16:creationId xmlns:a16="http://schemas.microsoft.com/office/drawing/2014/main" id="{CBFBF4B2-012A-0849-BF3D-660C13E08BB4}"/>
              </a:ext>
            </a:extLst>
          </p:cNvPr>
          <p:cNvSpPr/>
          <p:nvPr/>
        </p:nvSpPr>
        <p:spPr>
          <a:xfrm rot="16200000">
            <a:off x="4169918" y="2081695"/>
            <a:ext cx="195185" cy="886768"/>
          </a:xfrm>
          <a:prstGeom prst="round2SameRect">
            <a:avLst>
              <a:gd name="adj1" fmla="val 0"/>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NCS-57C3</a:t>
            </a:r>
          </a:p>
        </p:txBody>
      </p:sp>
      <p:sp>
        <p:nvSpPr>
          <p:cNvPr id="58" name="Round Same Side Corner Rectangle 228">
            <a:extLst>
              <a:ext uri="{FF2B5EF4-FFF2-40B4-BE49-F238E27FC236}">
                <a16:creationId xmlns:a16="http://schemas.microsoft.com/office/drawing/2014/main" id="{F8472838-2FF9-AD4B-9EC7-4C6B398B6B07}"/>
              </a:ext>
            </a:extLst>
          </p:cNvPr>
          <p:cNvSpPr/>
          <p:nvPr/>
        </p:nvSpPr>
        <p:spPr>
          <a:xfrm rot="16200000">
            <a:off x="7370109" y="2633352"/>
            <a:ext cx="195185" cy="886768"/>
          </a:xfrm>
          <a:prstGeom prst="round2SameRect">
            <a:avLst>
              <a:gd name="adj1" fmla="val 0"/>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NCS-57B1</a:t>
            </a:r>
          </a:p>
        </p:txBody>
      </p:sp>
      <p:sp>
        <p:nvSpPr>
          <p:cNvPr id="59" name="Round Same Side Corner Rectangle 228">
            <a:extLst>
              <a:ext uri="{FF2B5EF4-FFF2-40B4-BE49-F238E27FC236}">
                <a16:creationId xmlns:a16="http://schemas.microsoft.com/office/drawing/2014/main" id="{E4C36694-32F2-7E40-B041-4F393AF4BA1B}"/>
              </a:ext>
            </a:extLst>
          </p:cNvPr>
          <p:cNvSpPr/>
          <p:nvPr/>
        </p:nvSpPr>
        <p:spPr>
          <a:xfrm rot="16200000">
            <a:off x="7370110" y="2832301"/>
            <a:ext cx="195185" cy="886768"/>
          </a:xfrm>
          <a:prstGeom prst="round2SameRect">
            <a:avLst>
              <a:gd name="adj1" fmla="val 0"/>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NCS-57C3</a:t>
            </a:r>
          </a:p>
        </p:txBody>
      </p:sp>
      <p:sp>
        <p:nvSpPr>
          <p:cNvPr id="60" name="Round Same Side Corner Rectangle 228">
            <a:extLst>
              <a:ext uri="{FF2B5EF4-FFF2-40B4-BE49-F238E27FC236}">
                <a16:creationId xmlns:a16="http://schemas.microsoft.com/office/drawing/2014/main" id="{E7704688-C357-C647-83DB-AF2D2A67CA95}"/>
              </a:ext>
            </a:extLst>
          </p:cNvPr>
          <p:cNvSpPr/>
          <p:nvPr/>
        </p:nvSpPr>
        <p:spPr>
          <a:xfrm rot="16200000">
            <a:off x="7381495" y="3333621"/>
            <a:ext cx="195185" cy="886768"/>
          </a:xfrm>
          <a:prstGeom prst="round2SameRect">
            <a:avLst>
              <a:gd name="adj1" fmla="val 0"/>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r>
              <a:rPr lang="en-US" sz="700" b="1">
                <a:solidFill>
                  <a:schemeClr val="bg2"/>
                </a:solidFill>
                <a:latin typeface="CiscoSans" panose="020B0503020201020303" pitchFamily="34" charset="0"/>
              </a:rPr>
              <a:t>NCS-57C3</a:t>
            </a:r>
          </a:p>
        </p:txBody>
      </p:sp>
      <p:sp>
        <p:nvSpPr>
          <p:cNvPr id="61" name="TextBox 60">
            <a:extLst>
              <a:ext uri="{FF2B5EF4-FFF2-40B4-BE49-F238E27FC236}">
                <a16:creationId xmlns:a16="http://schemas.microsoft.com/office/drawing/2014/main" id="{BA034E02-37D3-5340-BD43-3CE2E92CB99D}"/>
              </a:ext>
            </a:extLst>
          </p:cNvPr>
          <p:cNvSpPr txBox="1"/>
          <p:nvPr/>
        </p:nvSpPr>
        <p:spPr>
          <a:xfrm>
            <a:off x="3772427" y="1754001"/>
            <a:ext cx="1022358"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Core</a:t>
            </a:r>
          </a:p>
        </p:txBody>
      </p:sp>
      <p:sp>
        <p:nvSpPr>
          <p:cNvPr id="62" name="TextBox 61">
            <a:extLst>
              <a:ext uri="{FF2B5EF4-FFF2-40B4-BE49-F238E27FC236}">
                <a16:creationId xmlns:a16="http://schemas.microsoft.com/office/drawing/2014/main" id="{23B5EEF4-658B-684C-9EE4-C5EFFF2731CD}"/>
              </a:ext>
            </a:extLst>
          </p:cNvPr>
          <p:cNvSpPr txBox="1"/>
          <p:nvPr/>
        </p:nvSpPr>
        <p:spPr>
          <a:xfrm>
            <a:off x="6920168" y="2806487"/>
            <a:ext cx="1022358"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Aggregation</a:t>
            </a:r>
          </a:p>
        </p:txBody>
      </p:sp>
      <p:sp>
        <p:nvSpPr>
          <p:cNvPr id="63" name="TextBox 62">
            <a:extLst>
              <a:ext uri="{FF2B5EF4-FFF2-40B4-BE49-F238E27FC236}">
                <a16:creationId xmlns:a16="http://schemas.microsoft.com/office/drawing/2014/main" id="{D3B6DE39-15C6-2442-99E1-C3470F83C33B}"/>
              </a:ext>
            </a:extLst>
          </p:cNvPr>
          <p:cNvSpPr txBox="1"/>
          <p:nvPr/>
        </p:nvSpPr>
        <p:spPr>
          <a:xfrm>
            <a:off x="6988653" y="3495118"/>
            <a:ext cx="1022358"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800" i="1">
                <a:solidFill>
                  <a:schemeClr val="tx1"/>
                </a:solidFill>
                <a:latin typeface="+mn-lt"/>
              </a:rPr>
              <a:t>Pre-Aggregation</a:t>
            </a:r>
          </a:p>
        </p:txBody>
      </p:sp>
      <p:grpSp>
        <p:nvGrpSpPr>
          <p:cNvPr id="175" name="Group 174">
            <a:extLst>
              <a:ext uri="{FF2B5EF4-FFF2-40B4-BE49-F238E27FC236}">
                <a16:creationId xmlns:a16="http://schemas.microsoft.com/office/drawing/2014/main" id="{D9AD0730-6FA6-A54F-A60E-AB1D56C28183}"/>
              </a:ext>
            </a:extLst>
          </p:cNvPr>
          <p:cNvGrpSpPr/>
          <p:nvPr/>
        </p:nvGrpSpPr>
        <p:grpSpPr>
          <a:xfrm>
            <a:off x="714002" y="1706344"/>
            <a:ext cx="2686796" cy="3252544"/>
            <a:chOff x="320722" y="1706344"/>
            <a:chExt cx="2686796" cy="3252544"/>
          </a:xfrm>
        </p:grpSpPr>
        <p:sp>
          <p:nvSpPr>
            <p:cNvPr id="65" name="Round Same Side Corner Rectangle 228">
              <a:extLst>
                <a:ext uri="{FF2B5EF4-FFF2-40B4-BE49-F238E27FC236}">
                  <a16:creationId xmlns:a16="http://schemas.microsoft.com/office/drawing/2014/main" id="{0EA1A255-2C98-9842-894E-6486E42E2BB2}"/>
                </a:ext>
              </a:extLst>
            </p:cNvPr>
            <p:cNvSpPr/>
            <p:nvPr/>
          </p:nvSpPr>
          <p:spPr>
            <a:xfrm>
              <a:off x="337323" y="4178627"/>
              <a:ext cx="1006655" cy="780261"/>
            </a:xfrm>
            <a:prstGeom prst="round2Same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endParaRPr lang="en-US" sz="1000" b="1">
                <a:solidFill>
                  <a:srgbClr val="FBAB18">
                    <a:lumMod val="50000"/>
                  </a:srgbClr>
                </a:solidFill>
                <a:latin typeface="CiscoSans" panose="020B0503020201020303" pitchFamily="34" charset="0"/>
              </a:endParaRPr>
            </a:p>
          </p:txBody>
        </p:sp>
        <p:sp>
          <p:nvSpPr>
            <p:cNvPr id="66" name="Round Same Side Corner Rectangle 228">
              <a:extLst>
                <a:ext uri="{FF2B5EF4-FFF2-40B4-BE49-F238E27FC236}">
                  <a16:creationId xmlns:a16="http://schemas.microsoft.com/office/drawing/2014/main" id="{0D422863-289E-944E-9AD4-7242AFFCCD1F}"/>
                </a:ext>
              </a:extLst>
            </p:cNvPr>
            <p:cNvSpPr/>
            <p:nvPr/>
          </p:nvSpPr>
          <p:spPr>
            <a:xfrm>
              <a:off x="336176" y="3312493"/>
              <a:ext cx="1006655" cy="689441"/>
            </a:xfrm>
            <a:prstGeom prst="round2Same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endParaRPr lang="en-US" sz="1000" b="1">
                <a:solidFill>
                  <a:srgbClr val="FBAB18">
                    <a:lumMod val="50000"/>
                  </a:srgbClr>
                </a:solidFill>
                <a:latin typeface="CiscoSans" panose="020B0503020201020303" pitchFamily="34" charset="0"/>
              </a:endParaRPr>
            </a:p>
          </p:txBody>
        </p:sp>
        <p:sp>
          <p:nvSpPr>
            <p:cNvPr id="67" name="Round Same Side Corner Rectangle 228">
              <a:extLst>
                <a:ext uri="{FF2B5EF4-FFF2-40B4-BE49-F238E27FC236}">
                  <a16:creationId xmlns:a16="http://schemas.microsoft.com/office/drawing/2014/main" id="{A8690F6D-7798-034A-9600-AA6B75B5593F}"/>
                </a:ext>
              </a:extLst>
            </p:cNvPr>
            <p:cNvSpPr/>
            <p:nvPr/>
          </p:nvSpPr>
          <p:spPr>
            <a:xfrm>
              <a:off x="333185" y="1736570"/>
              <a:ext cx="1006655" cy="1383738"/>
            </a:xfrm>
            <a:prstGeom prst="round2Same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51442" tIns="25721" rIns="51442" bIns="25721" rtlCol="0" anchor="ctr"/>
            <a:lstStyle/>
            <a:p>
              <a:pPr algn="ctr" defTabSz="342848"/>
              <a:endParaRPr lang="en-US" sz="1000" b="1">
                <a:solidFill>
                  <a:srgbClr val="FBAB18">
                    <a:lumMod val="50000"/>
                  </a:srgbClr>
                </a:solidFill>
                <a:latin typeface="CiscoSans" panose="020B0503020201020303" pitchFamily="34" charset="0"/>
              </a:endParaRPr>
            </a:p>
          </p:txBody>
        </p:sp>
        <p:sp>
          <p:nvSpPr>
            <p:cNvPr id="68" name="Rectangle 67">
              <a:extLst>
                <a:ext uri="{FF2B5EF4-FFF2-40B4-BE49-F238E27FC236}">
                  <a16:creationId xmlns:a16="http://schemas.microsoft.com/office/drawing/2014/main" id="{032C786F-6DFF-1A44-B280-1996964C99A6}"/>
                </a:ext>
              </a:extLst>
            </p:cNvPr>
            <p:cNvSpPr/>
            <p:nvPr/>
          </p:nvSpPr>
          <p:spPr>
            <a:xfrm>
              <a:off x="424234" y="2336705"/>
              <a:ext cx="810585" cy="7316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A picture containing text, computer, accordion&#10;&#10;Description automatically generated">
              <a:extLst>
                <a:ext uri="{FF2B5EF4-FFF2-40B4-BE49-F238E27FC236}">
                  <a16:creationId xmlns:a16="http://schemas.microsoft.com/office/drawing/2014/main" id="{E855D3D2-54DA-0247-B47C-529B5F15703E}"/>
                </a:ext>
              </a:extLst>
            </p:cNvPr>
            <p:cNvPicPr>
              <a:picLocks noChangeAspect="1"/>
            </p:cNvPicPr>
            <p:nvPr/>
          </p:nvPicPr>
          <p:blipFill>
            <a:blip r:embed="rId3"/>
            <a:stretch>
              <a:fillRect/>
            </a:stretch>
          </p:blipFill>
          <p:spPr>
            <a:xfrm>
              <a:off x="593100" y="4561234"/>
              <a:ext cx="541622" cy="253772"/>
            </a:xfrm>
            <a:prstGeom prst="rect">
              <a:avLst/>
            </a:prstGeom>
          </p:spPr>
        </p:pic>
        <p:pic>
          <p:nvPicPr>
            <p:cNvPr id="70" name="Picture 69">
              <a:extLst>
                <a:ext uri="{FF2B5EF4-FFF2-40B4-BE49-F238E27FC236}">
                  <a16:creationId xmlns:a16="http://schemas.microsoft.com/office/drawing/2014/main" id="{4EF47DC3-FEE0-0C4C-A701-ADB3D57574A4}"/>
                </a:ext>
              </a:extLst>
            </p:cNvPr>
            <p:cNvPicPr>
              <a:picLocks noChangeAspect="1"/>
            </p:cNvPicPr>
            <p:nvPr/>
          </p:nvPicPr>
          <p:blipFill>
            <a:blip r:embed="rId4"/>
            <a:stretch>
              <a:fillRect/>
            </a:stretch>
          </p:blipFill>
          <p:spPr>
            <a:xfrm>
              <a:off x="467425" y="2753503"/>
              <a:ext cx="729861" cy="89119"/>
            </a:xfrm>
            <a:prstGeom prst="rect">
              <a:avLst/>
            </a:prstGeom>
          </p:spPr>
        </p:pic>
        <p:pic>
          <p:nvPicPr>
            <p:cNvPr id="71" name="Picture 8">
              <a:extLst>
                <a:ext uri="{FF2B5EF4-FFF2-40B4-BE49-F238E27FC236}">
                  <a16:creationId xmlns:a16="http://schemas.microsoft.com/office/drawing/2014/main" id="{12EE6DDE-A487-9F49-AE7F-4324249B8759}"/>
                </a:ext>
              </a:extLst>
            </p:cNvPr>
            <p:cNvPicPr>
              <a:picLocks noChangeAspect="1"/>
            </p:cNvPicPr>
            <p:nvPr/>
          </p:nvPicPr>
          <p:blipFill>
            <a:blip r:embed="rId5"/>
            <a:stretch>
              <a:fillRect/>
            </a:stretch>
          </p:blipFill>
          <p:spPr>
            <a:xfrm>
              <a:off x="441588" y="2419715"/>
              <a:ext cx="785969" cy="123402"/>
            </a:xfrm>
            <a:prstGeom prst="rect">
              <a:avLst/>
            </a:prstGeom>
          </p:spPr>
        </p:pic>
        <p:pic>
          <p:nvPicPr>
            <p:cNvPr id="72" name="Picture 71">
              <a:extLst>
                <a:ext uri="{FF2B5EF4-FFF2-40B4-BE49-F238E27FC236}">
                  <a16:creationId xmlns:a16="http://schemas.microsoft.com/office/drawing/2014/main" id="{1401D4DD-38F3-2F45-B445-4541AAB44F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587" y="2594487"/>
              <a:ext cx="781537" cy="100744"/>
            </a:xfrm>
            <a:prstGeom prst="rect">
              <a:avLst/>
            </a:prstGeom>
          </p:spPr>
        </p:pic>
        <p:pic>
          <p:nvPicPr>
            <p:cNvPr id="73" name="Picture 4" descr="A picture containing large, front, side, oven&#10;&#10;Description automatically generated">
              <a:extLst>
                <a:ext uri="{FF2B5EF4-FFF2-40B4-BE49-F238E27FC236}">
                  <a16:creationId xmlns:a16="http://schemas.microsoft.com/office/drawing/2014/main" id="{12E5E0AE-84D5-964C-B257-0EF2535EC8A8}"/>
                </a:ext>
              </a:extLst>
            </p:cNvPr>
            <p:cNvPicPr>
              <a:picLocks noChangeAspect="1"/>
            </p:cNvPicPr>
            <p:nvPr/>
          </p:nvPicPr>
          <p:blipFill rotWithShape="1">
            <a:blip r:embed="rId7"/>
            <a:srcRect l="9245" t="8739" r="9566" b="9088"/>
            <a:stretch/>
          </p:blipFill>
          <p:spPr>
            <a:xfrm>
              <a:off x="469863" y="2918420"/>
              <a:ext cx="729861" cy="85380"/>
            </a:xfrm>
            <a:prstGeom prst="rect">
              <a:avLst/>
            </a:prstGeom>
          </p:spPr>
        </p:pic>
        <p:cxnSp>
          <p:nvCxnSpPr>
            <p:cNvPr id="74" name="Straight Connector 73">
              <a:extLst>
                <a:ext uri="{FF2B5EF4-FFF2-40B4-BE49-F238E27FC236}">
                  <a16:creationId xmlns:a16="http://schemas.microsoft.com/office/drawing/2014/main" id="{F0B13469-7B35-AA46-AAE7-42EA7705C720}"/>
                </a:ext>
              </a:extLst>
            </p:cNvPr>
            <p:cNvCxnSpPr>
              <a:cxnSpLocks/>
            </p:cNvCxnSpPr>
            <p:nvPr/>
          </p:nvCxnSpPr>
          <p:spPr>
            <a:xfrm flipH="1" flipV="1">
              <a:off x="3007517" y="1748069"/>
              <a:ext cx="1" cy="3141436"/>
            </a:xfrm>
            <a:prstGeom prst="line">
              <a:avLst/>
            </a:prstGeom>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C4BBCC0-5741-5E44-BA80-0C240AC5DDA9}"/>
                </a:ext>
              </a:extLst>
            </p:cNvPr>
            <p:cNvSpPr/>
            <p:nvPr/>
          </p:nvSpPr>
          <p:spPr>
            <a:xfrm>
              <a:off x="326182" y="1706344"/>
              <a:ext cx="997559" cy="400110"/>
            </a:xfrm>
            <a:prstGeom prst="rect">
              <a:avLst/>
            </a:prstGeom>
          </p:spPr>
          <p:txBody>
            <a:bodyPr wrap="square" anchor="b">
              <a:spAutoFit/>
            </a:bodyPr>
            <a:lstStyle/>
            <a:p>
              <a:pPr algn="ctr" defTabSz="685732">
                <a:defRPr/>
              </a:pPr>
              <a:r>
                <a:rPr lang="en-US" sz="1000" b="1" kern="0" dirty="0">
                  <a:solidFill>
                    <a:srgbClr val="FFFFFF"/>
                  </a:solidFill>
                  <a:latin typeface="CiscoSansTT ExtraLight"/>
                  <a:ea typeface="ＭＳ Ｐゴシック" charset="0"/>
                  <a:cs typeface="CiscoSansTT Light" panose="020B0503020201020303" pitchFamily="34" charset="0"/>
                </a:rPr>
                <a:t>NCS 5504/08/16</a:t>
              </a:r>
            </a:p>
          </p:txBody>
        </p:sp>
        <p:sp>
          <p:nvSpPr>
            <p:cNvPr id="76" name="TextBox 75">
              <a:extLst>
                <a:ext uri="{FF2B5EF4-FFF2-40B4-BE49-F238E27FC236}">
                  <a16:creationId xmlns:a16="http://schemas.microsoft.com/office/drawing/2014/main" id="{4030FA0F-D2F1-CA4B-A136-5D147544D32C}"/>
                </a:ext>
              </a:extLst>
            </p:cNvPr>
            <p:cNvSpPr txBox="1"/>
            <p:nvPr/>
          </p:nvSpPr>
          <p:spPr>
            <a:xfrm>
              <a:off x="338716" y="2032350"/>
              <a:ext cx="997560" cy="307777"/>
            </a:xfrm>
            <a:prstGeom prst="rect">
              <a:avLst/>
            </a:prstGeom>
            <a:noFill/>
          </p:spPr>
          <p:txBody>
            <a:bodyPr wrap="square" rtlCol="0">
              <a:spAutoFit/>
            </a:bodyPr>
            <a:lstStyle/>
            <a:p>
              <a:pPr algn="ctr" defTabSz="685732">
                <a:defRPr/>
              </a:pPr>
              <a:r>
                <a:rPr lang="en-US" sz="700" b="1" kern="0">
                  <a:solidFill>
                    <a:srgbClr val="FFFFFF"/>
                  </a:solidFill>
                  <a:latin typeface="CiscoSansTT ExtraLight"/>
                  <a:cs typeface="CiscoSansTT" panose="020B0503020201020303" pitchFamily="34" charset="0"/>
                </a:rPr>
                <a:t>Modular:  up to 9.6T/slot </a:t>
              </a:r>
              <a:endParaRPr lang="en-US" sz="700" b="1" kern="0">
                <a:solidFill>
                  <a:srgbClr val="FFFFFF"/>
                </a:solidFill>
                <a:latin typeface="CiscoSansTT ExtraLight"/>
                <a:ea typeface="ＭＳ Ｐゴシック" charset="0"/>
              </a:endParaRPr>
            </a:p>
            <a:p>
              <a:pPr algn="ctr" defTabSz="685732">
                <a:defRPr/>
              </a:pPr>
              <a:r>
                <a:rPr lang="en-US" sz="700" b="1" kern="0">
                  <a:solidFill>
                    <a:srgbClr val="FFFFFF"/>
                  </a:solidFill>
                  <a:latin typeface="CiscoSansTT ExtraLight"/>
                  <a:ea typeface="ＭＳ Ｐゴシック" charset="0"/>
                </a:rPr>
                <a:t>153.6Tb System</a:t>
              </a:r>
            </a:p>
          </p:txBody>
        </p:sp>
        <p:sp>
          <p:nvSpPr>
            <p:cNvPr id="77" name="TextBox 76">
              <a:extLst>
                <a:ext uri="{FF2B5EF4-FFF2-40B4-BE49-F238E27FC236}">
                  <a16:creationId xmlns:a16="http://schemas.microsoft.com/office/drawing/2014/main" id="{DAD08663-98DC-864E-8A3D-3018C38D9B8B}"/>
                </a:ext>
              </a:extLst>
            </p:cNvPr>
            <p:cNvSpPr txBox="1"/>
            <p:nvPr/>
          </p:nvSpPr>
          <p:spPr>
            <a:xfrm>
              <a:off x="345724" y="3561289"/>
              <a:ext cx="1006652" cy="135102"/>
            </a:xfrm>
            <a:prstGeom prst="rect">
              <a:avLst/>
            </a:prstGeom>
            <a:solidFill>
              <a:srgbClr val="FBAB18">
                <a:alpha val="0"/>
              </a:srgbClr>
            </a:solidFill>
            <a:ln w="38100">
              <a:noFill/>
            </a:ln>
          </p:spPr>
          <p:txBody>
            <a:bodyPr wrap="square" lIns="68580" tIns="6858" rIns="68580" bIns="6858" rtlCol="0">
              <a:spAutoFit/>
            </a:bodyPr>
            <a:lstStyle/>
            <a:p>
              <a:pPr algn="ctr" defTabSz="685732">
                <a:defRPr/>
              </a:pPr>
              <a:r>
                <a:rPr lang="en-US" sz="788" b="1" kern="0">
                  <a:solidFill>
                    <a:srgbClr val="FFFFFF"/>
                  </a:solidFill>
                  <a:latin typeface="CiscoSansTT ExtraLight"/>
                  <a:ea typeface="ＭＳ Ｐゴシック" charset="0"/>
                  <a:cs typeface="CiscoSansTT" panose="020B0503020201020303" pitchFamily="34" charset="0"/>
                </a:rPr>
                <a:t>Fixed: Up to 4.8T               </a:t>
              </a:r>
            </a:p>
          </p:txBody>
        </p:sp>
        <p:pic>
          <p:nvPicPr>
            <p:cNvPr id="78" name="Picture 77">
              <a:extLst>
                <a:ext uri="{FF2B5EF4-FFF2-40B4-BE49-F238E27FC236}">
                  <a16:creationId xmlns:a16="http://schemas.microsoft.com/office/drawing/2014/main" id="{F1BC369B-80E6-3B48-A30D-2E4BF76FE6B2}"/>
                </a:ext>
              </a:extLst>
            </p:cNvPr>
            <p:cNvPicPr>
              <a:picLocks noChangeAspect="1"/>
            </p:cNvPicPr>
            <p:nvPr/>
          </p:nvPicPr>
          <p:blipFill>
            <a:blip r:embed="rId8" cstate="screen">
              <a:extLst>
                <a:ext uri="{BEBA8EAE-BF5A-486C-A8C5-ECC9F3942E4B}">
                  <a14:imgProps xmlns:a14="http://schemas.microsoft.com/office/drawing/2010/main">
                    <a14:imgLayer r:embed="rId9">
                      <a14:imgEffect>
                        <a14:sharpenSoften amount="10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a:off x="487875" y="3764483"/>
              <a:ext cx="729862" cy="97321"/>
            </a:xfrm>
            <a:prstGeom prst="rect">
              <a:avLst/>
            </a:prstGeom>
          </p:spPr>
        </p:pic>
        <p:sp>
          <p:nvSpPr>
            <p:cNvPr id="79" name="Rectangle 78">
              <a:extLst>
                <a:ext uri="{FF2B5EF4-FFF2-40B4-BE49-F238E27FC236}">
                  <a16:creationId xmlns:a16="http://schemas.microsoft.com/office/drawing/2014/main" id="{5867CFD7-4CF6-6644-B44C-7A4A9726F4CD}"/>
                </a:ext>
              </a:extLst>
            </p:cNvPr>
            <p:cNvSpPr/>
            <p:nvPr/>
          </p:nvSpPr>
          <p:spPr>
            <a:xfrm>
              <a:off x="320722" y="3331695"/>
              <a:ext cx="997559" cy="253916"/>
            </a:xfrm>
            <a:prstGeom prst="rect">
              <a:avLst/>
            </a:prstGeom>
          </p:spPr>
          <p:txBody>
            <a:bodyPr wrap="square" anchor="b">
              <a:spAutoFit/>
            </a:bodyPr>
            <a:lstStyle/>
            <a:p>
              <a:pPr algn="ctr" defTabSz="685732">
                <a:defRPr/>
              </a:pPr>
              <a:r>
                <a:rPr lang="en-US" sz="1000" b="1" kern="0" dirty="0">
                  <a:solidFill>
                    <a:srgbClr val="FFFFFF"/>
                  </a:solidFill>
                  <a:latin typeface="CiscoSansTT ExtraLight"/>
                  <a:ea typeface="ＭＳ Ｐゴシック" charset="0"/>
                  <a:cs typeface="CiscoSansTT Light" panose="020B0503020201020303" pitchFamily="34" charset="0"/>
                </a:rPr>
                <a:t>NCS 57B1</a:t>
              </a:r>
            </a:p>
          </p:txBody>
        </p:sp>
        <p:sp>
          <p:nvSpPr>
            <p:cNvPr id="80" name="Rectangle 79">
              <a:extLst>
                <a:ext uri="{FF2B5EF4-FFF2-40B4-BE49-F238E27FC236}">
                  <a16:creationId xmlns:a16="http://schemas.microsoft.com/office/drawing/2014/main" id="{9B077305-FBAA-6247-BFB6-AFBE5307AABE}"/>
                </a:ext>
              </a:extLst>
            </p:cNvPr>
            <p:cNvSpPr/>
            <p:nvPr/>
          </p:nvSpPr>
          <p:spPr>
            <a:xfrm>
              <a:off x="331827" y="4152785"/>
              <a:ext cx="997559" cy="253916"/>
            </a:xfrm>
            <a:prstGeom prst="rect">
              <a:avLst/>
            </a:prstGeom>
          </p:spPr>
          <p:txBody>
            <a:bodyPr wrap="square" anchor="b">
              <a:spAutoFit/>
            </a:bodyPr>
            <a:lstStyle/>
            <a:p>
              <a:pPr algn="ctr" defTabSz="685732">
                <a:defRPr/>
              </a:pPr>
              <a:r>
                <a:rPr lang="en-US" sz="1000" b="1" kern="0" dirty="0">
                  <a:solidFill>
                    <a:srgbClr val="FFFFFF"/>
                  </a:solidFill>
                  <a:latin typeface="CiscoSansTT ExtraLight"/>
                  <a:ea typeface="ＭＳ Ｐゴシック" charset="0"/>
                  <a:cs typeface="CiscoSansTT Light" panose="020B0503020201020303" pitchFamily="34" charset="0"/>
                </a:rPr>
                <a:t>NCS 57C3</a:t>
              </a:r>
            </a:p>
          </p:txBody>
        </p:sp>
        <p:sp>
          <p:nvSpPr>
            <p:cNvPr id="81" name="TextBox 80">
              <a:extLst>
                <a:ext uri="{FF2B5EF4-FFF2-40B4-BE49-F238E27FC236}">
                  <a16:creationId xmlns:a16="http://schemas.microsoft.com/office/drawing/2014/main" id="{9EC395BC-21BE-C841-82BD-F450E1A66FD9}"/>
                </a:ext>
              </a:extLst>
            </p:cNvPr>
            <p:cNvSpPr txBox="1"/>
            <p:nvPr/>
          </p:nvSpPr>
          <p:spPr>
            <a:xfrm>
              <a:off x="333855" y="4368030"/>
              <a:ext cx="1006652" cy="135102"/>
            </a:xfrm>
            <a:prstGeom prst="rect">
              <a:avLst/>
            </a:prstGeom>
            <a:solidFill>
              <a:srgbClr val="FBAB18">
                <a:alpha val="0"/>
              </a:srgbClr>
            </a:solidFill>
            <a:ln w="38100">
              <a:noFill/>
            </a:ln>
          </p:spPr>
          <p:txBody>
            <a:bodyPr wrap="square" lIns="68580" tIns="6858" rIns="68580" bIns="6858" rtlCol="0">
              <a:spAutoFit/>
            </a:bodyPr>
            <a:lstStyle/>
            <a:p>
              <a:pPr algn="ctr" defTabSz="685732">
                <a:defRPr/>
              </a:pPr>
              <a:r>
                <a:rPr lang="en-US" sz="788" b="1" kern="0">
                  <a:solidFill>
                    <a:srgbClr val="FFFFFF"/>
                  </a:solidFill>
                  <a:latin typeface="CiscoSansTT ExtraLight"/>
                  <a:ea typeface="ＭＳ Ｐゴシック" charset="0"/>
                  <a:cs typeface="CiscoSansTT" panose="020B0503020201020303" pitchFamily="34" charset="0"/>
                </a:rPr>
                <a:t>Fixed: Up to 4T               </a:t>
              </a:r>
            </a:p>
          </p:txBody>
        </p:sp>
        <p:sp>
          <p:nvSpPr>
            <p:cNvPr id="82" name="Rectangle 81">
              <a:extLst>
                <a:ext uri="{FF2B5EF4-FFF2-40B4-BE49-F238E27FC236}">
                  <a16:creationId xmlns:a16="http://schemas.microsoft.com/office/drawing/2014/main" id="{F4181E3A-A333-2844-BD53-7B8B41406F98}"/>
                </a:ext>
              </a:extLst>
            </p:cNvPr>
            <p:cNvSpPr/>
            <p:nvPr/>
          </p:nvSpPr>
          <p:spPr>
            <a:xfrm>
              <a:off x="1336275" y="1964644"/>
              <a:ext cx="1434457" cy="1143460"/>
            </a:xfrm>
            <a:prstGeom prst="rec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164EBCB-3AD3-3C43-BE2E-45C302CA30A8}"/>
                </a:ext>
              </a:extLst>
            </p:cNvPr>
            <p:cNvSpPr/>
            <p:nvPr/>
          </p:nvSpPr>
          <p:spPr>
            <a:xfrm>
              <a:off x="1342832" y="3458653"/>
              <a:ext cx="1434457" cy="543281"/>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F9F5F6A-A88D-D24E-BA30-1F697AD933B0}"/>
                </a:ext>
              </a:extLst>
            </p:cNvPr>
            <p:cNvSpPr/>
            <p:nvPr/>
          </p:nvSpPr>
          <p:spPr>
            <a:xfrm>
              <a:off x="1340507" y="4294216"/>
              <a:ext cx="1434457" cy="664672"/>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2A09895A-D6CB-3240-A07C-2A7F79C9690E}"/>
                </a:ext>
              </a:extLst>
            </p:cNvPr>
            <p:cNvSpPr txBox="1"/>
            <p:nvPr/>
          </p:nvSpPr>
          <p:spPr>
            <a:xfrm>
              <a:off x="1460403" y="2140998"/>
              <a:ext cx="1256773" cy="707886"/>
            </a:xfrm>
            <a:prstGeom prst="rect">
              <a:avLst/>
            </a:prstGeom>
            <a:noFill/>
          </p:spPr>
          <p:txBody>
            <a:bodyPr wrap="square" rtlCol="0">
              <a:spAutoFit/>
            </a:bodyPr>
            <a:lstStyle/>
            <a:p>
              <a:r>
                <a:rPr lang="en-US" sz="1000">
                  <a:latin typeface="+mn-lt"/>
                </a:rPr>
                <a:t>NC57-24DD</a:t>
              </a:r>
            </a:p>
            <a:p>
              <a:r>
                <a:rPr lang="en-US" sz="1000">
                  <a:latin typeface="+mn-lt"/>
                </a:rPr>
                <a:t>NCS57-18DD-SE</a:t>
              </a:r>
            </a:p>
            <a:p>
              <a:r>
                <a:rPr lang="en-US" sz="1000">
                  <a:latin typeface="+mn-lt"/>
                </a:rPr>
                <a:t>NC57-36H-SE</a:t>
              </a:r>
            </a:p>
            <a:p>
              <a:r>
                <a:rPr lang="en-US" sz="1000">
                  <a:latin typeface="+mn-lt"/>
                </a:rPr>
                <a:t>NC57-36H6D-S</a:t>
              </a:r>
            </a:p>
          </p:txBody>
        </p:sp>
        <p:sp>
          <p:nvSpPr>
            <p:cNvPr id="86" name="TextBox 85">
              <a:extLst>
                <a:ext uri="{FF2B5EF4-FFF2-40B4-BE49-F238E27FC236}">
                  <a16:creationId xmlns:a16="http://schemas.microsoft.com/office/drawing/2014/main" id="{CA8B341D-462A-CB4E-9187-23D3CE3C0CBB}"/>
                </a:ext>
              </a:extLst>
            </p:cNvPr>
            <p:cNvSpPr txBox="1"/>
            <p:nvPr/>
          </p:nvSpPr>
          <p:spPr>
            <a:xfrm>
              <a:off x="1467927" y="3515717"/>
              <a:ext cx="1256774" cy="461665"/>
            </a:xfrm>
            <a:prstGeom prst="rect">
              <a:avLst/>
            </a:prstGeom>
            <a:noFill/>
          </p:spPr>
          <p:txBody>
            <a:bodyPr wrap="square" rtlCol="0">
              <a:spAutoFit/>
            </a:bodyPr>
            <a:lstStyle>
              <a:defPPr>
                <a:defRPr lang="en-US"/>
              </a:defPPr>
              <a:lvl1pPr>
                <a:defRPr sz="1000">
                  <a:latin typeface="+mn-lt"/>
                </a:defRPr>
              </a:lvl1pPr>
            </a:lstStyle>
            <a:p>
              <a:r>
                <a:rPr lang="en-US"/>
                <a:t>NCS-57B1-6D24H</a:t>
              </a:r>
            </a:p>
            <a:p>
              <a:r>
                <a:rPr lang="en-US"/>
                <a:t>NCS-57B1-5D24H-SE</a:t>
              </a:r>
            </a:p>
          </p:txBody>
        </p:sp>
        <p:sp>
          <p:nvSpPr>
            <p:cNvPr id="87" name="TextBox 86">
              <a:extLst>
                <a:ext uri="{FF2B5EF4-FFF2-40B4-BE49-F238E27FC236}">
                  <a16:creationId xmlns:a16="http://schemas.microsoft.com/office/drawing/2014/main" id="{02C98D3D-B7D6-9345-8FD2-E82E0E4AB104}"/>
                </a:ext>
              </a:extLst>
            </p:cNvPr>
            <p:cNvSpPr txBox="1"/>
            <p:nvPr/>
          </p:nvSpPr>
          <p:spPr>
            <a:xfrm>
              <a:off x="1479209" y="4307777"/>
              <a:ext cx="1256774" cy="646331"/>
            </a:xfrm>
            <a:prstGeom prst="rect">
              <a:avLst/>
            </a:prstGeom>
            <a:noFill/>
          </p:spPr>
          <p:txBody>
            <a:bodyPr wrap="square" rtlCol="0">
              <a:spAutoFit/>
            </a:bodyPr>
            <a:lstStyle>
              <a:defPPr>
                <a:defRPr lang="en-US"/>
              </a:defPPr>
              <a:lvl1pPr>
                <a:defRPr sz="1000">
                  <a:latin typeface="+mn-lt"/>
                </a:defRPr>
              </a:lvl1pPr>
            </a:lstStyle>
            <a:p>
              <a:r>
                <a:rPr lang="en-US" dirty="0"/>
                <a:t>NCS-57C3-MOD</a:t>
              </a:r>
            </a:p>
            <a:p>
              <a:r>
                <a:rPr lang="en-US" dirty="0"/>
                <a:t>NCS-57C3-MOD-SE</a:t>
              </a:r>
            </a:p>
            <a:p>
              <a:r>
                <a:rPr lang="en-US" dirty="0"/>
                <a:t>NC57-MPA-2D4H</a:t>
              </a:r>
            </a:p>
          </p:txBody>
        </p:sp>
      </p:grpSp>
      <p:sp>
        <p:nvSpPr>
          <p:cNvPr id="89" name="Rounded Rectangle 88">
            <a:extLst>
              <a:ext uri="{FF2B5EF4-FFF2-40B4-BE49-F238E27FC236}">
                <a16:creationId xmlns:a16="http://schemas.microsoft.com/office/drawing/2014/main" id="{D1585183-3913-0044-A433-574F40CAA67D}"/>
              </a:ext>
            </a:extLst>
          </p:cNvPr>
          <p:cNvSpPr/>
          <p:nvPr/>
        </p:nvSpPr>
        <p:spPr>
          <a:xfrm>
            <a:off x="3482168" y="4251948"/>
            <a:ext cx="4123884" cy="372221"/>
          </a:xfrm>
          <a:prstGeom prst="roundRect">
            <a:avLst/>
          </a:prstGeom>
          <a:solidFill>
            <a:schemeClr val="bg2">
              <a:lumMod val="95000"/>
            </a:schemeClr>
          </a:solidFill>
          <a:ln w="254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a:solidFill>
                <a:srgbClr val="005073"/>
              </a:solidFill>
              <a:latin typeface="CiscoSansTT ExtraLight"/>
            </a:endParaRPr>
          </a:p>
        </p:txBody>
      </p:sp>
      <p:sp>
        <p:nvSpPr>
          <p:cNvPr id="90" name="Rounded Rectangle 89">
            <a:extLst>
              <a:ext uri="{FF2B5EF4-FFF2-40B4-BE49-F238E27FC236}">
                <a16:creationId xmlns:a16="http://schemas.microsoft.com/office/drawing/2014/main" id="{E78106A7-49B8-3843-BC35-DBA6FCA61931}"/>
              </a:ext>
            </a:extLst>
          </p:cNvPr>
          <p:cNvSpPr/>
          <p:nvPr/>
        </p:nvSpPr>
        <p:spPr>
          <a:xfrm>
            <a:off x="7107271" y="4315749"/>
            <a:ext cx="434975"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91" name="Rounded Rectangle 90">
            <a:extLst>
              <a:ext uri="{FF2B5EF4-FFF2-40B4-BE49-F238E27FC236}">
                <a16:creationId xmlns:a16="http://schemas.microsoft.com/office/drawing/2014/main" id="{CA352FE3-24C0-7A40-A6E9-37392DA8A91F}"/>
              </a:ext>
            </a:extLst>
          </p:cNvPr>
          <p:cNvSpPr/>
          <p:nvPr/>
        </p:nvSpPr>
        <p:spPr>
          <a:xfrm>
            <a:off x="3568796" y="4326259"/>
            <a:ext cx="313092" cy="252796"/>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92" name="Rounded Rectangle 91">
            <a:extLst>
              <a:ext uri="{FF2B5EF4-FFF2-40B4-BE49-F238E27FC236}">
                <a16:creationId xmlns:a16="http://schemas.microsoft.com/office/drawing/2014/main" id="{706CF03F-60DD-7A49-950D-99425D80F8E1}"/>
              </a:ext>
            </a:extLst>
          </p:cNvPr>
          <p:cNvSpPr/>
          <p:nvPr/>
        </p:nvSpPr>
        <p:spPr>
          <a:xfrm>
            <a:off x="4795885" y="4320584"/>
            <a:ext cx="1769485"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93" name="Rounded Rectangle 92">
            <a:extLst>
              <a:ext uri="{FF2B5EF4-FFF2-40B4-BE49-F238E27FC236}">
                <a16:creationId xmlns:a16="http://schemas.microsoft.com/office/drawing/2014/main" id="{54736DD8-ED81-DC41-AB15-083A39FA3581}"/>
              </a:ext>
            </a:extLst>
          </p:cNvPr>
          <p:cNvSpPr/>
          <p:nvPr/>
        </p:nvSpPr>
        <p:spPr>
          <a:xfrm>
            <a:off x="6600809" y="4320584"/>
            <a:ext cx="403670" cy="267732"/>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94" name="Left-Right Arrow 19">
            <a:extLst>
              <a:ext uri="{FF2B5EF4-FFF2-40B4-BE49-F238E27FC236}">
                <a16:creationId xmlns:a16="http://schemas.microsoft.com/office/drawing/2014/main" id="{EA27DB4B-DD95-3F46-8C85-E1DD36BEA1B7}"/>
              </a:ext>
            </a:extLst>
          </p:cNvPr>
          <p:cNvSpPr/>
          <p:nvPr/>
        </p:nvSpPr>
        <p:spPr>
          <a:xfrm>
            <a:off x="3568796" y="4645182"/>
            <a:ext cx="1186497" cy="338209"/>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Residential</a:t>
            </a:r>
          </a:p>
        </p:txBody>
      </p:sp>
      <p:sp>
        <p:nvSpPr>
          <p:cNvPr id="95" name="Left-Right Arrow 20">
            <a:extLst>
              <a:ext uri="{FF2B5EF4-FFF2-40B4-BE49-F238E27FC236}">
                <a16:creationId xmlns:a16="http://schemas.microsoft.com/office/drawing/2014/main" id="{7C34BC8C-4F4C-2445-8EA5-7C1A499244EE}"/>
              </a:ext>
            </a:extLst>
          </p:cNvPr>
          <p:cNvSpPr/>
          <p:nvPr/>
        </p:nvSpPr>
        <p:spPr>
          <a:xfrm>
            <a:off x="4772433" y="4651684"/>
            <a:ext cx="1792937" cy="331707"/>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Business</a:t>
            </a:r>
          </a:p>
        </p:txBody>
      </p:sp>
      <p:sp>
        <p:nvSpPr>
          <p:cNvPr id="96" name="Left-Right Arrow 21">
            <a:extLst>
              <a:ext uri="{FF2B5EF4-FFF2-40B4-BE49-F238E27FC236}">
                <a16:creationId xmlns:a16="http://schemas.microsoft.com/office/drawing/2014/main" id="{AAA0013E-E038-924F-98FA-C0CC7029BAC1}"/>
              </a:ext>
            </a:extLst>
          </p:cNvPr>
          <p:cNvSpPr/>
          <p:nvPr/>
        </p:nvSpPr>
        <p:spPr>
          <a:xfrm>
            <a:off x="6582510" y="4651684"/>
            <a:ext cx="959736" cy="338209"/>
          </a:xfrm>
          <a:prstGeom prst="leftRightArrow">
            <a:avLst/>
          </a:prstGeom>
          <a:solidFill>
            <a:schemeClr val="accent4">
              <a:lumMod val="20000"/>
              <a:lumOff val="80000"/>
            </a:schemeClr>
          </a:solidFill>
          <a:ln w="9525">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defTabSz="457189">
              <a:defRPr/>
            </a:pPr>
            <a:r>
              <a:rPr lang="en-US" sz="1050" b="1" i="1">
                <a:solidFill>
                  <a:srgbClr val="282828"/>
                </a:solidFill>
                <a:latin typeface="CiscoSansTT ExtraLight"/>
                <a:ea typeface="CiscoSans" charset="0"/>
                <a:cs typeface="CiscoSans" charset="0"/>
              </a:rPr>
              <a:t>Mobile</a:t>
            </a:r>
          </a:p>
        </p:txBody>
      </p:sp>
      <p:sp>
        <p:nvSpPr>
          <p:cNvPr id="97" name="Rounded Rectangle 96">
            <a:extLst>
              <a:ext uri="{FF2B5EF4-FFF2-40B4-BE49-F238E27FC236}">
                <a16:creationId xmlns:a16="http://schemas.microsoft.com/office/drawing/2014/main" id="{10F2A7B0-DE82-144E-B978-ABB4C790DB14}"/>
              </a:ext>
            </a:extLst>
          </p:cNvPr>
          <p:cNvSpPr/>
          <p:nvPr/>
        </p:nvSpPr>
        <p:spPr>
          <a:xfrm>
            <a:off x="4130496" y="3987330"/>
            <a:ext cx="536799" cy="213627"/>
          </a:xfrm>
          <a:prstGeom prst="round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000">
              <a:solidFill>
                <a:srgbClr val="282828"/>
              </a:solidFill>
              <a:latin typeface="CiscoSansTT ExtraLight"/>
            </a:endParaRPr>
          </a:p>
          <a:p>
            <a:pPr algn="ctr" defTabSz="457189">
              <a:defRPr/>
            </a:pPr>
            <a:r>
              <a:rPr lang="en-US" sz="1100">
                <a:solidFill>
                  <a:srgbClr val="282828"/>
                </a:solidFill>
                <a:latin typeface="CiscoSansTT ExtraLight"/>
              </a:rPr>
              <a:t>Cable</a:t>
            </a:r>
          </a:p>
          <a:p>
            <a:pPr algn="ctr" defTabSz="457189">
              <a:defRPr/>
            </a:pPr>
            <a:endParaRPr lang="en-US" sz="1000">
              <a:solidFill>
                <a:srgbClr val="282828"/>
              </a:solidFill>
              <a:latin typeface="CiscoSansTT ExtraLight"/>
            </a:endParaRPr>
          </a:p>
        </p:txBody>
      </p:sp>
      <p:sp>
        <p:nvSpPr>
          <p:cNvPr id="98" name="Rounded Rectangle 97">
            <a:extLst>
              <a:ext uri="{FF2B5EF4-FFF2-40B4-BE49-F238E27FC236}">
                <a16:creationId xmlns:a16="http://schemas.microsoft.com/office/drawing/2014/main" id="{83BA7856-0595-5445-9A16-7C027608B988}"/>
              </a:ext>
            </a:extLst>
          </p:cNvPr>
          <p:cNvSpPr/>
          <p:nvPr/>
        </p:nvSpPr>
        <p:spPr>
          <a:xfrm>
            <a:off x="4728439" y="3990886"/>
            <a:ext cx="500299" cy="213627"/>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50">
                <a:solidFill>
                  <a:srgbClr val="282828"/>
                </a:solidFill>
                <a:latin typeface="CiscoSansTT ExtraLight"/>
              </a:rPr>
              <a:t>FTTH</a:t>
            </a:r>
          </a:p>
        </p:txBody>
      </p:sp>
      <p:sp>
        <p:nvSpPr>
          <p:cNvPr id="99" name="Rounded Rectangle 98">
            <a:extLst>
              <a:ext uri="{FF2B5EF4-FFF2-40B4-BE49-F238E27FC236}">
                <a16:creationId xmlns:a16="http://schemas.microsoft.com/office/drawing/2014/main" id="{FCCC4DE9-EEC0-3F4A-8AB1-0B6C1A1952ED}"/>
              </a:ext>
            </a:extLst>
          </p:cNvPr>
          <p:cNvSpPr/>
          <p:nvPr/>
        </p:nvSpPr>
        <p:spPr>
          <a:xfrm>
            <a:off x="6042649" y="3927408"/>
            <a:ext cx="1190375" cy="288158"/>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00">
                <a:solidFill>
                  <a:srgbClr val="282828"/>
                </a:solidFill>
                <a:latin typeface="CiscoSansTT ExtraLight"/>
              </a:rPr>
              <a:t>Mobile Backhaul</a:t>
            </a:r>
          </a:p>
        </p:txBody>
      </p:sp>
      <p:sp>
        <p:nvSpPr>
          <p:cNvPr id="100" name="Rounded Rectangle 99">
            <a:extLst>
              <a:ext uri="{FF2B5EF4-FFF2-40B4-BE49-F238E27FC236}">
                <a16:creationId xmlns:a16="http://schemas.microsoft.com/office/drawing/2014/main" id="{28194939-E6D1-D049-AE94-0EE80DBEAABA}"/>
              </a:ext>
            </a:extLst>
          </p:cNvPr>
          <p:cNvSpPr/>
          <p:nvPr/>
        </p:nvSpPr>
        <p:spPr>
          <a:xfrm>
            <a:off x="5289882" y="3912799"/>
            <a:ext cx="691623" cy="288158"/>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00">
                <a:solidFill>
                  <a:srgbClr val="282828"/>
                </a:solidFill>
                <a:latin typeface="CiscoSansTT ExtraLight"/>
              </a:rPr>
              <a:t>Metro Ethernet</a:t>
            </a:r>
          </a:p>
        </p:txBody>
      </p:sp>
      <p:grpSp>
        <p:nvGrpSpPr>
          <p:cNvPr id="101" name="Group 100">
            <a:extLst>
              <a:ext uri="{FF2B5EF4-FFF2-40B4-BE49-F238E27FC236}">
                <a16:creationId xmlns:a16="http://schemas.microsoft.com/office/drawing/2014/main" id="{C5F0B7DA-533C-D045-8570-533538F65FC7}"/>
              </a:ext>
            </a:extLst>
          </p:cNvPr>
          <p:cNvGrpSpPr/>
          <p:nvPr/>
        </p:nvGrpSpPr>
        <p:grpSpPr>
          <a:xfrm>
            <a:off x="3637150" y="4389255"/>
            <a:ext cx="172257" cy="138395"/>
            <a:chOff x="1802969" y="2054755"/>
            <a:chExt cx="145913" cy="117229"/>
          </a:xfrm>
          <a:solidFill>
            <a:schemeClr val="accent1"/>
          </a:solidFill>
        </p:grpSpPr>
        <p:sp>
          <p:nvSpPr>
            <p:cNvPr id="131" name="Freeform 36">
              <a:extLst>
                <a:ext uri="{FF2B5EF4-FFF2-40B4-BE49-F238E27FC236}">
                  <a16:creationId xmlns:a16="http://schemas.microsoft.com/office/drawing/2014/main" id="{EA956D55-A560-6047-8F5A-7DC5EFB9ED56}"/>
                </a:ext>
              </a:extLst>
            </p:cNvPr>
            <p:cNvSpPr>
              <a:spLocks/>
            </p:cNvSpPr>
            <p:nvPr/>
          </p:nvSpPr>
          <p:spPr bwMode="auto">
            <a:xfrm>
              <a:off x="1802969" y="2054755"/>
              <a:ext cx="145913" cy="48014"/>
            </a:xfrm>
            <a:custGeom>
              <a:avLst/>
              <a:gdLst>
                <a:gd name="T0" fmla="*/ 234 w 469"/>
                <a:gd name="T1" fmla="*/ 0 h 154"/>
                <a:gd name="T2" fmla="*/ 172 w 469"/>
                <a:gd name="T3" fmla="*/ 6 h 154"/>
                <a:gd name="T4" fmla="*/ 113 w 469"/>
                <a:gd name="T5" fmla="*/ 24 h 154"/>
                <a:gd name="T6" fmla="*/ 59 w 469"/>
                <a:gd name="T7" fmla="*/ 54 h 154"/>
                <a:gd name="T8" fmla="*/ 10 w 469"/>
                <a:gd name="T9" fmla="*/ 94 h 154"/>
                <a:gd name="T10" fmla="*/ 6 w 469"/>
                <a:gd name="T11" fmla="*/ 99 h 154"/>
                <a:gd name="T12" fmla="*/ 0 w 469"/>
                <a:gd name="T13" fmla="*/ 111 h 154"/>
                <a:gd name="T14" fmla="*/ 0 w 469"/>
                <a:gd name="T15" fmla="*/ 126 h 154"/>
                <a:gd name="T16" fmla="*/ 6 w 469"/>
                <a:gd name="T17" fmla="*/ 139 h 154"/>
                <a:gd name="T18" fmla="*/ 10 w 469"/>
                <a:gd name="T19" fmla="*/ 143 h 154"/>
                <a:gd name="T20" fmla="*/ 22 w 469"/>
                <a:gd name="T21" fmla="*/ 151 h 154"/>
                <a:gd name="T22" fmla="*/ 35 w 469"/>
                <a:gd name="T23" fmla="*/ 154 h 154"/>
                <a:gd name="T24" fmla="*/ 48 w 469"/>
                <a:gd name="T25" fmla="*/ 151 h 154"/>
                <a:gd name="T26" fmla="*/ 61 w 469"/>
                <a:gd name="T27" fmla="*/ 143 h 154"/>
                <a:gd name="T28" fmla="*/ 78 w 469"/>
                <a:gd name="T29" fmla="*/ 127 h 154"/>
                <a:gd name="T30" fmla="*/ 118 w 469"/>
                <a:gd name="T31" fmla="*/ 100 h 154"/>
                <a:gd name="T32" fmla="*/ 163 w 469"/>
                <a:gd name="T33" fmla="*/ 83 h 154"/>
                <a:gd name="T34" fmla="*/ 209 w 469"/>
                <a:gd name="T35" fmla="*/ 73 h 154"/>
                <a:gd name="T36" fmla="*/ 234 w 469"/>
                <a:gd name="T37" fmla="*/ 72 h 154"/>
                <a:gd name="T38" fmla="*/ 282 w 469"/>
                <a:gd name="T39" fmla="*/ 76 h 154"/>
                <a:gd name="T40" fmla="*/ 329 w 469"/>
                <a:gd name="T41" fmla="*/ 91 h 154"/>
                <a:gd name="T42" fmla="*/ 370 w 469"/>
                <a:gd name="T43" fmla="*/ 113 h 154"/>
                <a:gd name="T44" fmla="*/ 408 w 469"/>
                <a:gd name="T45" fmla="*/ 143 h 154"/>
                <a:gd name="T46" fmla="*/ 413 w 469"/>
                <a:gd name="T47" fmla="*/ 148 h 154"/>
                <a:gd name="T48" fmla="*/ 426 w 469"/>
                <a:gd name="T49" fmla="*/ 153 h 154"/>
                <a:gd name="T50" fmla="*/ 434 w 469"/>
                <a:gd name="T51" fmla="*/ 154 h 154"/>
                <a:gd name="T52" fmla="*/ 446 w 469"/>
                <a:gd name="T53" fmla="*/ 151 h 154"/>
                <a:gd name="T54" fmla="*/ 458 w 469"/>
                <a:gd name="T55" fmla="*/ 143 h 154"/>
                <a:gd name="T56" fmla="*/ 462 w 469"/>
                <a:gd name="T57" fmla="*/ 139 h 154"/>
                <a:gd name="T58" fmla="*/ 467 w 469"/>
                <a:gd name="T59" fmla="*/ 126 h 154"/>
                <a:gd name="T60" fmla="*/ 467 w 469"/>
                <a:gd name="T61" fmla="*/ 111 h 154"/>
                <a:gd name="T62" fmla="*/ 462 w 469"/>
                <a:gd name="T63" fmla="*/ 99 h 154"/>
                <a:gd name="T64" fmla="*/ 458 w 469"/>
                <a:gd name="T65" fmla="*/ 94 h 154"/>
                <a:gd name="T66" fmla="*/ 410 w 469"/>
                <a:gd name="T67" fmla="*/ 54 h 154"/>
                <a:gd name="T68" fmla="*/ 356 w 469"/>
                <a:gd name="T69" fmla="*/ 24 h 154"/>
                <a:gd name="T70" fmla="*/ 297 w 469"/>
                <a:gd name="T71" fmla="*/ 6 h 154"/>
                <a:gd name="T72" fmla="*/ 234 w 469"/>
                <a:gd name="T7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154">
                  <a:moveTo>
                    <a:pt x="234" y="0"/>
                  </a:moveTo>
                  <a:lnTo>
                    <a:pt x="234" y="0"/>
                  </a:lnTo>
                  <a:lnTo>
                    <a:pt x="203" y="1"/>
                  </a:lnTo>
                  <a:lnTo>
                    <a:pt x="172" y="6"/>
                  </a:lnTo>
                  <a:lnTo>
                    <a:pt x="142" y="14"/>
                  </a:lnTo>
                  <a:lnTo>
                    <a:pt x="113" y="24"/>
                  </a:lnTo>
                  <a:lnTo>
                    <a:pt x="85" y="38"/>
                  </a:lnTo>
                  <a:lnTo>
                    <a:pt x="59" y="54"/>
                  </a:lnTo>
                  <a:lnTo>
                    <a:pt x="34" y="72"/>
                  </a:lnTo>
                  <a:lnTo>
                    <a:pt x="10" y="94"/>
                  </a:lnTo>
                  <a:lnTo>
                    <a:pt x="10" y="94"/>
                  </a:lnTo>
                  <a:lnTo>
                    <a:pt x="6" y="99"/>
                  </a:lnTo>
                  <a:lnTo>
                    <a:pt x="2" y="105"/>
                  </a:lnTo>
                  <a:lnTo>
                    <a:pt x="0" y="111"/>
                  </a:lnTo>
                  <a:lnTo>
                    <a:pt x="0" y="118"/>
                  </a:lnTo>
                  <a:lnTo>
                    <a:pt x="0" y="126"/>
                  </a:lnTo>
                  <a:lnTo>
                    <a:pt x="2" y="132"/>
                  </a:lnTo>
                  <a:lnTo>
                    <a:pt x="6" y="139"/>
                  </a:lnTo>
                  <a:lnTo>
                    <a:pt x="10" y="143"/>
                  </a:lnTo>
                  <a:lnTo>
                    <a:pt x="10" y="143"/>
                  </a:lnTo>
                  <a:lnTo>
                    <a:pt x="16" y="148"/>
                  </a:lnTo>
                  <a:lnTo>
                    <a:pt x="22" y="151"/>
                  </a:lnTo>
                  <a:lnTo>
                    <a:pt x="29" y="153"/>
                  </a:lnTo>
                  <a:lnTo>
                    <a:pt x="35" y="154"/>
                  </a:lnTo>
                  <a:lnTo>
                    <a:pt x="41" y="153"/>
                  </a:lnTo>
                  <a:lnTo>
                    <a:pt x="48" y="151"/>
                  </a:lnTo>
                  <a:lnTo>
                    <a:pt x="54" y="148"/>
                  </a:lnTo>
                  <a:lnTo>
                    <a:pt x="61" y="143"/>
                  </a:lnTo>
                  <a:lnTo>
                    <a:pt x="61" y="143"/>
                  </a:lnTo>
                  <a:lnTo>
                    <a:pt x="78" y="127"/>
                  </a:lnTo>
                  <a:lnTo>
                    <a:pt x="97" y="113"/>
                  </a:lnTo>
                  <a:lnTo>
                    <a:pt x="118" y="100"/>
                  </a:lnTo>
                  <a:lnTo>
                    <a:pt x="140" y="91"/>
                  </a:lnTo>
                  <a:lnTo>
                    <a:pt x="163" y="83"/>
                  </a:lnTo>
                  <a:lnTo>
                    <a:pt x="185" y="76"/>
                  </a:lnTo>
                  <a:lnTo>
                    <a:pt x="209" y="73"/>
                  </a:lnTo>
                  <a:lnTo>
                    <a:pt x="234" y="72"/>
                  </a:lnTo>
                  <a:lnTo>
                    <a:pt x="234" y="72"/>
                  </a:lnTo>
                  <a:lnTo>
                    <a:pt x="258" y="73"/>
                  </a:lnTo>
                  <a:lnTo>
                    <a:pt x="282" y="76"/>
                  </a:lnTo>
                  <a:lnTo>
                    <a:pt x="306" y="83"/>
                  </a:lnTo>
                  <a:lnTo>
                    <a:pt x="329" y="91"/>
                  </a:lnTo>
                  <a:lnTo>
                    <a:pt x="349" y="100"/>
                  </a:lnTo>
                  <a:lnTo>
                    <a:pt x="370" y="113"/>
                  </a:lnTo>
                  <a:lnTo>
                    <a:pt x="389" y="127"/>
                  </a:lnTo>
                  <a:lnTo>
                    <a:pt x="408" y="143"/>
                  </a:lnTo>
                  <a:lnTo>
                    <a:pt x="408" y="143"/>
                  </a:lnTo>
                  <a:lnTo>
                    <a:pt x="413" y="148"/>
                  </a:lnTo>
                  <a:lnTo>
                    <a:pt x="419" y="151"/>
                  </a:lnTo>
                  <a:lnTo>
                    <a:pt x="426" y="153"/>
                  </a:lnTo>
                  <a:lnTo>
                    <a:pt x="434" y="154"/>
                  </a:lnTo>
                  <a:lnTo>
                    <a:pt x="434" y="154"/>
                  </a:lnTo>
                  <a:lnTo>
                    <a:pt x="440" y="153"/>
                  </a:lnTo>
                  <a:lnTo>
                    <a:pt x="446" y="151"/>
                  </a:lnTo>
                  <a:lnTo>
                    <a:pt x="453" y="148"/>
                  </a:lnTo>
                  <a:lnTo>
                    <a:pt x="458" y="143"/>
                  </a:lnTo>
                  <a:lnTo>
                    <a:pt x="458" y="143"/>
                  </a:lnTo>
                  <a:lnTo>
                    <a:pt x="462" y="139"/>
                  </a:lnTo>
                  <a:lnTo>
                    <a:pt x="466" y="132"/>
                  </a:lnTo>
                  <a:lnTo>
                    <a:pt x="467" y="126"/>
                  </a:lnTo>
                  <a:lnTo>
                    <a:pt x="469" y="118"/>
                  </a:lnTo>
                  <a:lnTo>
                    <a:pt x="467" y="111"/>
                  </a:lnTo>
                  <a:lnTo>
                    <a:pt x="466" y="105"/>
                  </a:lnTo>
                  <a:lnTo>
                    <a:pt x="462" y="99"/>
                  </a:lnTo>
                  <a:lnTo>
                    <a:pt x="458" y="94"/>
                  </a:lnTo>
                  <a:lnTo>
                    <a:pt x="458" y="94"/>
                  </a:lnTo>
                  <a:lnTo>
                    <a:pt x="435" y="72"/>
                  </a:lnTo>
                  <a:lnTo>
                    <a:pt x="410" y="54"/>
                  </a:lnTo>
                  <a:lnTo>
                    <a:pt x="383" y="38"/>
                  </a:lnTo>
                  <a:lnTo>
                    <a:pt x="356" y="24"/>
                  </a:lnTo>
                  <a:lnTo>
                    <a:pt x="327" y="14"/>
                  </a:lnTo>
                  <a:lnTo>
                    <a:pt x="297" y="6"/>
                  </a:lnTo>
                  <a:lnTo>
                    <a:pt x="266" y="1"/>
                  </a:lnTo>
                  <a:lnTo>
                    <a:pt x="234" y="0"/>
                  </a:lnTo>
                  <a:lnTo>
                    <a:pt x="2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32" name="Freeform 37">
              <a:extLst>
                <a:ext uri="{FF2B5EF4-FFF2-40B4-BE49-F238E27FC236}">
                  <a16:creationId xmlns:a16="http://schemas.microsoft.com/office/drawing/2014/main" id="{913F25C5-E800-A643-8F07-6AAD49A001A3}"/>
                </a:ext>
              </a:extLst>
            </p:cNvPr>
            <p:cNvSpPr>
              <a:spLocks/>
            </p:cNvSpPr>
            <p:nvPr/>
          </p:nvSpPr>
          <p:spPr bwMode="auto">
            <a:xfrm>
              <a:off x="1831652" y="2095286"/>
              <a:ext cx="88545" cy="36166"/>
            </a:xfrm>
            <a:custGeom>
              <a:avLst/>
              <a:gdLst>
                <a:gd name="T0" fmla="*/ 9 w 283"/>
                <a:gd name="T1" fmla="*/ 54 h 114"/>
                <a:gd name="T2" fmla="*/ 1 w 283"/>
                <a:gd name="T3" fmla="*/ 67 h 114"/>
                <a:gd name="T4" fmla="*/ 0 w 283"/>
                <a:gd name="T5" fmla="*/ 79 h 114"/>
                <a:gd name="T6" fmla="*/ 1 w 283"/>
                <a:gd name="T7" fmla="*/ 92 h 114"/>
                <a:gd name="T8" fmla="*/ 9 w 283"/>
                <a:gd name="T9" fmla="*/ 105 h 114"/>
                <a:gd name="T10" fmla="*/ 15 w 283"/>
                <a:gd name="T11" fmla="*/ 110 h 114"/>
                <a:gd name="T12" fmla="*/ 28 w 283"/>
                <a:gd name="T13" fmla="*/ 114 h 114"/>
                <a:gd name="T14" fmla="*/ 41 w 283"/>
                <a:gd name="T15" fmla="*/ 114 h 114"/>
                <a:gd name="T16" fmla="*/ 54 w 283"/>
                <a:gd name="T17" fmla="*/ 110 h 114"/>
                <a:gd name="T18" fmla="*/ 60 w 283"/>
                <a:gd name="T19" fmla="*/ 105 h 114"/>
                <a:gd name="T20" fmla="*/ 78 w 283"/>
                <a:gd name="T21" fmla="*/ 90 h 114"/>
                <a:gd name="T22" fmla="*/ 98 w 283"/>
                <a:gd name="T23" fmla="*/ 79 h 114"/>
                <a:gd name="T24" fmla="*/ 119 w 283"/>
                <a:gd name="T25" fmla="*/ 73 h 114"/>
                <a:gd name="T26" fmla="*/ 141 w 283"/>
                <a:gd name="T27" fmla="*/ 71 h 114"/>
                <a:gd name="T28" fmla="*/ 164 w 283"/>
                <a:gd name="T29" fmla="*/ 73 h 114"/>
                <a:gd name="T30" fmla="*/ 184 w 283"/>
                <a:gd name="T31" fmla="*/ 79 h 114"/>
                <a:gd name="T32" fmla="*/ 205 w 283"/>
                <a:gd name="T33" fmla="*/ 90 h 114"/>
                <a:gd name="T34" fmla="*/ 223 w 283"/>
                <a:gd name="T35" fmla="*/ 105 h 114"/>
                <a:gd name="T36" fmla="*/ 229 w 283"/>
                <a:gd name="T37" fmla="*/ 110 h 114"/>
                <a:gd name="T38" fmla="*/ 242 w 283"/>
                <a:gd name="T39" fmla="*/ 114 h 114"/>
                <a:gd name="T40" fmla="*/ 248 w 283"/>
                <a:gd name="T41" fmla="*/ 114 h 114"/>
                <a:gd name="T42" fmla="*/ 261 w 283"/>
                <a:gd name="T43" fmla="*/ 113 h 114"/>
                <a:gd name="T44" fmla="*/ 274 w 283"/>
                <a:gd name="T45" fmla="*/ 105 h 114"/>
                <a:gd name="T46" fmla="*/ 277 w 283"/>
                <a:gd name="T47" fmla="*/ 98 h 114"/>
                <a:gd name="T48" fmla="*/ 283 w 283"/>
                <a:gd name="T49" fmla="*/ 86 h 114"/>
                <a:gd name="T50" fmla="*/ 283 w 283"/>
                <a:gd name="T51" fmla="*/ 73 h 114"/>
                <a:gd name="T52" fmla="*/ 277 w 283"/>
                <a:gd name="T53" fmla="*/ 60 h 114"/>
                <a:gd name="T54" fmla="*/ 274 w 283"/>
                <a:gd name="T55" fmla="*/ 54 h 114"/>
                <a:gd name="T56" fmla="*/ 243 w 283"/>
                <a:gd name="T57" fmla="*/ 30 h 114"/>
                <a:gd name="T58" fmla="*/ 212 w 283"/>
                <a:gd name="T59" fmla="*/ 14 h 114"/>
                <a:gd name="T60" fmla="*/ 177 w 283"/>
                <a:gd name="T61" fmla="*/ 3 h 114"/>
                <a:gd name="T62" fmla="*/ 141 w 283"/>
                <a:gd name="T63" fmla="*/ 0 h 114"/>
                <a:gd name="T64" fmla="*/ 105 w 283"/>
                <a:gd name="T65" fmla="*/ 3 h 114"/>
                <a:gd name="T66" fmla="*/ 71 w 283"/>
                <a:gd name="T67" fmla="*/ 14 h 114"/>
                <a:gd name="T68" fmla="*/ 38 w 283"/>
                <a:gd name="T69" fmla="*/ 30 h 114"/>
                <a:gd name="T70" fmla="*/ 9 w 283"/>
                <a:gd name="T71"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14">
                  <a:moveTo>
                    <a:pt x="9" y="54"/>
                  </a:moveTo>
                  <a:lnTo>
                    <a:pt x="9" y="54"/>
                  </a:lnTo>
                  <a:lnTo>
                    <a:pt x="4" y="60"/>
                  </a:lnTo>
                  <a:lnTo>
                    <a:pt x="1" y="67"/>
                  </a:lnTo>
                  <a:lnTo>
                    <a:pt x="0" y="73"/>
                  </a:lnTo>
                  <a:lnTo>
                    <a:pt x="0" y="79"/>
                  </a:lnTo>
                  <a:lnTo>
                    <a:pt x="0" y="86"/>
                  </a:lnTo>
                  <a:lnTo>
                    <a:pt x="1" y="92"/>
                  </a:lnTo>
                  <a:lnTo>
                    <a:pt x="4" y="98"/>
                  </a:lnTo>
                  <a:lnTo>
                    <a:pt x="9" y="105"/>
                  </a:lnTo>
                  <a:lnTo>
                    <a:pt x="9" y="105"/>
                  </a:lnTo>
                  <a:lnTo>
                    <a:pt x="15" y="110"/>
                  </a:lnTo>
                  <a:lnTo>
                    <a:pt x="20" y="113"/>
                  </a:lnTo>
                  <a:lnTo>
                    <a:pt x="28" y="114"/>
                  </a:lnTo>
                  <a:lnTo>
                    <a:pt x="35" y="114"/>
                  </a:lnTo>
                  <a:lnTo>
                    <a:pt x="41" y="114"/>
                  </a:lnTo>
                  <a:lnTo>
                    <a:pt x="47" y="113"/>
                  </a:lnTo>
                  <a:lnTo>
                    <a:pt x="54" y="110"/>
                  </a:lnTo>
                  <a:lnTo>
                    <a:pt x="60" y="105"/>
                  </a:lnTo>
                  <a:lnTo>
                    <a:pt x="60" y="105"/>
                  </a:lnTo>
                  <a:lnTo>
                    <a:pt x="68" y="97"/>
                  </a:lnTo>
                  <a:lnTo>
                    <a:pt x="78" y="90"/>
                  </a:lnTo>
                  <a:lnTo>
                    <a:pt x="87" y="84"/>
                  </a:lnTo>
                  <a:lnTo>
                    <a:pt x="98" y="79"/>
                  </a:lnTo>
                  <a:lnTo>
                    <a:pt x="108" y="76"/>
                  </a:lnTo>
                  <a:lnTo>
                    <a:pt x="119" y="73"/>
                  </a:lnTo>
                  <a:lnTo>
                    <a:pt x="130" y="71"/>
                  </a:lnTo>
                  <a:lnTo>
                    <a:pt x="141" y="71"/>
                  </a:lnTo>
                  <a:lnTo>
                    <a:pt x="153" y="71"/>
                  </a:lnTo>
                  <a:lnTo>
                    <a:pt x="164" y="73"/>
                  </a:lnTo>
                  <a:lnTo>
                    <a:pt x="173" y="76"/>
                  </a:lnTo>
                  <a:lnTo>
                    <a:pt x="184" y="79"/>
                  </a:lnTo>
                  <a:lnTo>
                    <a:pt x="196" y="84"/>
                  </a:lnTo>
                  <a:lnTo>
                    <a:pt x="205" y="90"/>
                  </a:lnTo>
                  <a:lnTo>
                    <a:pt x="215" y="97"/>
                  </a:lnTo>
                  <a:lnTo>
                    <a:pt x="223" y="105"/>
                  </a:lnTo>
                  <a:lnTo>
                    <a:pt x="223" y="105"/>
                  </a:lnTo>
                  <a:lnTo>
                    <a:pt x="229" y="110"/>
                  </a:lnTo>
                  <a:lnTo>
                    <a:pt x="234" y="113"/>
                  </a:lnTo>
                  <a:lnTo>
                    <a:pt x="242" y="114"/>
                  </a:lnTo>
                  <a:lnTo>
                    <a:pt x="248" y="114"/>
                  </a:lnTo>
                  <a:lnTo>
                    <a:pt x="248" y="114"/>
                  </a:lnTo>
                  <a:lnTo>
                    <a:pt x="255" y="114"/>
                  </a:lnTo>
                  <a:lnTo>
                    <a:pt x="261" y="113"/>
                  </a:lnTo>
                  <a:lnTo>
                    <a:pt x="267" y="110"/>
                  </a:lnTo>
                  <a:lnTo>
                    <a:pt x="274" y="105"/>
                  </a:lnTo>
                  <a:lnTo>
                    <a:pt x="274" y="105"/>
                  </a:lnTo>
                  <a:lnTo>
                    <a:pt x="277" y="98"/>
                  </a:lnTo>
                  <a:lnTo>
                    <a:pt x="280" y="92"/>
                  </a:lnTo>
                  <a:lnTo>
                    <a:pt x="283" y="86"/>
                  </a:lnTo>
                  <a:lnTo>
                    <a:pt x="283" y="79"/>
                  </a:lnTo>
                  <a:lnTo>
                    <a:pt x="283" y="73"/>
                  </a:lnTo>
                  <a:lnTo>
                    <a:pt x="280" y="67"/>
                  </a:lnTo>
                  <a:lnTo>
                    <a:pt x="277" y="60"/>
                  </a:lnTo>
                  <a:lnTo>
                    <a:pt x="274" y="54"/>
                  </a:lnTo>
                  <a:lnTo>
                    <a:pt x="274" y="54"/>
                  </a:lnTo>
                  <a:lnTo>
                    <a:pt x="259" y="41"/>
                  </a:lnTo>
                  <a:lnTo>
                    <a:pt x="243" y="30"/>
                  </a:lnTo>
                  <a:lnTo>
                    <a:pt x="228" y="20"/>
                  </a:lnTo>
                  <a:lnTo>
                    <a:pt x="212" y="14"/>
                  </a:lnTo>
                  <a:lnTo>
                    <a:pt x="194" y="8"/>
                  </a:lnTo>
                  <a:lnTo>
                    <a:pt x="177" y="3"/>
                  </a:lnTo>
                  <a:lnTo>
                    <a:pt x="159" y="1"/>
                  </a:lnTo>
                  <a:lnTo>
                    <a:pt x="141" y="0"/>
                  </a:lnTo>
                  <a:lnTo>
                    <a:pt x="124" y="1"/>
                  </a:lnTo>
                  <a:lnTo>
                    <a:pt x="105" y="3"/>
                  </a:lnTo>
                  <a:lnTo>
                    <a:pt x="87" y="8"/>
                  </a:lnTo>
                  <a:lnTo>
                    <a:pt x="71" y="14"/>
                  </a:lnTo>
                  <a:lnTo>
                    <a:pt x="54" y="20"/>
                  </a:lnTo>
                  <a:lnTo>
                    <a:pt x="38" y="30"/>
                  </a:lnTo>
                  <a:lnTo>
                    <a:pt x="23" y="41"/>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33" name="Freeform 38">
              <a:extLst>
                <a:ext uri="{FF2B5EF4-FFF2-40B4-BE49-F238E27FC236}">
                  <a16:creationId xmlns:a16="http://schemas.microsoft.com/office/drawing/2014/main" id="{6AAD1D96-1523-1645-8AAB-EF66A174BFEF}"/>
                </a:ext>
              </a:extLst>
            </p:cNvPr>
            <p:cNvSpPr>
              <a:spLocks/>
            </p:cNvSpPr>
            <p:nvPr/>
          </p:nvSpPr>
          <p:spPr bwMode="auto">
            <a:xfrm>
              <a:off x="1860336" y="2141430"/>
              <a:ext cx="30554" cy="30554"/>
            </a:xfrm>
            <a:custGeom>
              <a:avLst/>
              <a:gdLst>
                <a:gd name="T0" fmla="*/ 49 w 97"/>
                <a:gd name="T1" fmla="*/ 0 h 99"/>
                <a:gd name="T2" fmla="*/ 49 w 97"/>
                <a:gd name="T3" fmla="*/ 0 h 99"/>
                <a:gd name="T4" fmla="*/ 40 w 97"/>
                <a:gd name="T5" fmla="*/ 2 h 99"/>
                <a:gd name="T6" fmla="*/ 30 w 97"/>
                <a:gd name="T7" fmla="*/ 5 h 99"/>
                <a:gd name="T8" fmla="*/ 22 w 97"/>
                <a:gd name="T9" fmla="*/ 10 h 99"/>
                <a:gd name="T10" fmla="*/ 14 w 97"/>
                <a:gd name="T11" fmla="*/ 15 h 99"/>
                <a:gd name="T12" fmla="*/ 8 w 97"/>
                <a:gd name="T13" fmla="*/ 23 h 99"/>
                <a:gd name="T14" fmla="*/ 5 w 97"/>
                <a:gd name="T15" fmla="*/ 31 h 99"/>
                <a:gd name="T16" fmla="*/ 2 w 97"/>
                <a:gd name="T17" fmla="*/ 40 h 99"/>
                <a:gd name="T18" fmla="*/ 0 w 97"/>
                <a:gd name="T19" fmla="*/ 50 h 99"/>
                <a:gd name="T20" fmla="*/ 0 w 97"/>
                <a:gd name="T21" fmla="*/ 50 h 99"/>
                <a:gd name="T22" fmla="*/ 2 w 97"/>
                <a:gd name="T23" fmla="*/ 59 h 99"/>
                <a:gd name="T24" fmla="*/ 5 w 97"/>
                <a:gd name="T25" fmla="*/ 69 h 99"/>
                <a:gd name="T26" fmla="*/ 8 w 97"/>
                <a:gd name="T27" fmla="*/ 77 h 99"/>
                <a:gd name="T28" fmla="*/ 14 w 97"/>
                <a:gd name="T29" fmla="*/ 85 h 99"/>
                <a:gd name="T30" fmla="*/ 22 w 97"/>
                <a:gd name="T31" fmla="*/ 90 h 99"/>
                <a:gd name="T32" fmla="*/ 30 w 97"/>
                <a:gd name="T33" fmla="*/ 94 h 99"/>
                <a:gd name="T34" fmla="*/ 40 w 97"/>
                <a:gd name="T35" fmla="*/ 98 h 99"/>
                <a:gd name="T36" fmla="*/ 49 w 97"/>
                <a:gd name="T37" fmla="*/ 99 h 99"/>
                <a:gd name="T38" fmla="*/ 49 w 97"/>
                <a:gd name="T39" fmla="*/ 99 h 99"/>
                <a:gd name="T40" fmla="*/ 59 w 97"/>
                <a:gd name="T41" fmla="*/ 98 h 99"/>
                <a:gd name="T42" fmla="*/ 69 w 97"/>
                <a:gd name="T43" fmla="*/ 94 h 99"/>
                <a:gd name="T44" fmla="*/ 77 w 97"/>
                <a:gd name="T45" fmla="*/ 90 h 99"/>
                <a:gd name="T46" fmla="*/ 83 w 97"/>
                <a:gd name="T47" fmla="*/ 85 h 99"/>
                <a:gd name="T48" fmla="*/ 89 w 97"/>
                <a:gd name="T49" fmla="*/ 77 h 99"/>
                <a:gd name="T50" fmla="*/ 94 w 97"/>
                <a:gd name="T51" fmla="*/ 69 h 99"/>
                <a:gd name="T52" fmla="*/ 97 w 97"/>
                <a:gd name="T53" fmla="*/ 59 h 99"/>
                <a:gd name="T54" fmla="*/ 97 w 97"/>
                <a:gd name="T55" fmla="*/ 50 h 99"/>
                <a:gd name="T56" fmla="*/ 97 w 97"/>
                <a:gd name="T57" fmla="*/ 50 h 99"/>
                <a:gd name="T58" fmla="*/ 97 w 97"/>
                <a:gd name="T59" fmla="*/ 40 h 99"/>
                <a:gd name="T60" fmla="*/ 94 w 97"/>
                <a:gd name="T61" fmla="*/ 31 h 99"/>
                <a:gd name="T62" fmla="*/ 89 w 97"/>
                <a:gd name="T63" fmla="*/ 23 h 99"/>
                <a:gd name="T64" fmla="*/ 83 w 97"/>
                <a:gd name="T65" fmla="*/ 15 h 99"/>
                <a:gd name="T66" fmla="*/ 77 w 97"/>
                <a:gd name="T67" fmla="*/ 10 h 99"/>
                <a:gd name="T68" fmla="*/ 69 w 97"/>
                <a:gd name="T69" fmla="*/ 5 h 99"/>
                <a:gd name="T70" fmla="*/ 59 w 97"/>
                <a:gd name="T71" fmla="*/ 2 h 99"/>
                <a:gd name="T72" fmla="*/ 49 w 97"/>
                <a:gd name="T73" fmla="*/ 0 h 99"/>
                <a:gd name="T74" fmla="*/ 49 w 97"/>
                <a:gd name="T7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9">
                  <a:moveTo>
                    <a:pt x="49" y="0"/>
                  </a:moveTo>
                  <a:lnTo>
                    <a:pt x="49" y="0"/>
                  </a:lnTo>
                  <a:lnTo>
                    <a:pt x="40" y="2"/>
                  </a:lnTo>
                  <a:lnTo>
                    <a:pt x="30" y="5"/>
                  </a:lnTo>
                  <a:lnTo>
                    <a:pt x="22" y="10"/>
                  </a:lnTo>
                  <a:lnTo>
                    <a:pt x="14" y="15"/>
                  </a:lnTo>
                  <a:lnTo>
                    <a:pt x="8" y="23"/>
                  </a:lnTo>
                  <a:lnTo>
                    <a:pt x="5" y="31"/>
                  </a:lnTo>
                  <a:lnTo>
                    <a:pt x="2" y="40"/>
                  </a:lnTo>
                  <a:lnTo>
                    <a:pt x="0" y="50"/>
                  </a:lnTo>
                  <a:lnTo>
                    <a:pt x="0" y="50"/>
                  </a:lnTo>
                  <a:lnTo>
                    <a:pt x="2" y="59"/>
                  </a:lnTo>
                  <a:lnTo>
                    <a:pt x="5" y="69"/>
                  </a:lnTo>
                  <a:lnTo>
                    <a:pt x="8" y="77"/>
                  </a:lnTo>
                  <a:lnTo>
                    <a:pt x="14" y="85"/>
                  </a:lnTo>
                  <a:lnTo>
                    <a:pt x="22" y="90"/>
                  </a:lnTo>
                  <a:lnTo>
                    <a:pt x="30" y="94"/>
                  </a:lnTo>
                  <a:lnTo>
                    <a:pt x="40" y="98"/>
                  </a:lnTo>
                  <a:lnTo>
                    <a:pt x="49" y="99"/>
                  </a:lnTo>
                  <a:lnTo>
                    <a:pt x="49" y="99"/>
                  </a:lnTo>
                  <a:lnTo>
                    <a:pt x="59" y="98"/>
                  </a:lnTo>
                  <a:lnTo>
                    <a:pt x="69" y="94"/>
                  </a:lnTo>
                  <a:lnTo>
                    <a:pt x="77" y="90"/>
                  </a:lnTo>
                  <a:lnTo>
                    <a:pt x="83" y="85"/>
                  </a:lnTo>
                  <a:lnTo>
                    <a:pt x="89" y="77"/>
                  </a:lnTo>
                  <a:lnTo>
                    <a:pt x="94" y="69"/>
                  </a:lnTo>
                  <a:lnTo>
                    <a:pt x="97" y="59"/>
                  </a:lnTo>
                  <a:lnTo>
                    <a:pt x="97" y="50"/>
                  </a:lnTo>
                  <a:lnTo>
                    <a:pt x="97" y="50"/>
                  </a:lnTo>
                  <a:lnTo>
                    <a:pt x="97" y="40"/>
                  </a:lnTo>
                  <a:lnTo>
                    <a:pt x="94" y="31"/>
                  </a:lnTo>
                  <a:lnTo>
                    <a:pt x="89" y="23"/>
                  </a:lnTo>
                  <a:lnTo>
                    <a:pt x="83" y="15"/>
                  </a:lnTo>
                  <a:lnTo>
                    <a:pt x="77" y="10"/>
                  </a:lnTo>
                  <a:lnTo>
                    <a:pt x="69" y="5"/>
                  </a:lnTo>
                  <a:lnTo>
                    <a:pt x="59" y="2"/>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grpSp>
      <p:pic>
        <p:nvPicPr>
          <p:cNvPr id="102" name="Picture 101">
            <a:extLst>
              <a:ext uri="{FF2B5EF4-FFF2-40B4-BE49-F238E27FC236}">
                <a16:creationId xmlns:a16="http://schemas.microsoft.com/office/drawing/2014/main" id="{4318DE7F-2377-8C47-96EC-3FA0FF9F411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27449" y="4360856"/>
            <a:ext cx="203576" cy="205392"/>
          </a:xfrm>
          <a:prstGeom prst="rect">
            <a:avLst/>
          </a:prstGeom>
        </p:spPr>
      </p:pic>
      <p:pic>
        <p:nvPicPr>
          <p:cNvPr id="103" name="Picture 102">
            <a:extLst>
              <a:ext uri="{FF2B5EF4-FFF2-40B4-BE49-F238E27FC236}">
                <a16:creationId xmlns:a16="http://schemas.microsoft.com/office/drawing/2014/main" id="{1D1A7053-088C-F241-A0CC-79B1B7698A1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31974" y="4359320"/>
            <a:ext cx="203576" cy="205392"/>
          </a:xfrm>
          <a:prstGeom prst="rect">
            <a:avLst/>
          </a:prstGeom>
        </p:spPr>
      </p:pic>
      <p:sp>
        <p:nvSpPr>
          <p:cNvPr id="104" name="Freeform 41">
            <a:extLst>
              <a:ext uri="{FF2B5EF4-FFF2-40B4-BE49-F238E27FC236}">
                <a16:creationId xmlns:a16="http://schemas.microsoft.com/office/drawing/2014/main" id="{8CAC1FF5-F500-9544-BA21-5711C9FDD0C6}"/>
              </a:ext>
            </a:extLst>
          </p:cNvPr>
          <p:cNvSpPr>
            <a:spLocks noEditPoints="1"/>
          </p:cNvSpPr>
          <p:nvPr/>
        </p:nvSpPr>
        <p:spPr bwMode="auto">
          <a:xfrm>
            <a:off x="6641401" y="4408601"/>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105" name="Freeform 41">
            <a:extLst>
              <a:ext uri="{FF2B5EF4-FFF2-40B4-BE49-F238E27FC236}">
                <a16:creationId xmlns:a16="http://schemas.microsoft.com/office/drawing/2014/main" id="{60825AC7-1E75-AA4C-8A82-984BDEEC8D57}"/>
              </a:ext>
            </a:extLst>
          </p:cNvPr>
          <p:cNvSpPr>
            <a:spLocks noEditPoints="1"/>
          </p:cNvSpPr>
          <p:nvPr/>
        </p:nvSpPr>
        <p:spPr bwMode="auto">
          <a:xfrm>
            <a:off x="6855585" y="4420137"/>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106" name="Freeform 41">
            <a:extLst>
              <a:ext uri="{FF2B5EF4-FFF2-40B4-BE49-F238E27FC236}">
                <a16:creationId xmlns:a16="http://schemas.microsoft.com/office/drawing/2014/main" id="{0797EC9A-9BC3-EB4F-9404-B0B259E95363}"/>
              </a:ext>
            </a:extLst>
          </p:cNvPr>
          <p:cNvSpPr>
            <a:spLocks noEditPoints="1"/>
          </p:cNvSpPr>
          <p:nvPr/>
        </p:nvSpPr>
        <p:spPr bwMode="auto">
          <a:xfrm>
            <a:off x="6758257" y="4351183"/>
            <a:ext cx="111392" cy="108942"/>
          </a:xfrm>
          <a:custGeom>
            <a:avLst/>
            <a:gdLst/>
            <a:ahLst/>
            <a:cxnLst>
              <a:cxn ang="0">
                <a:pos x="1096" y="796"/>
              </a:cxn>
              <a:cxn ang="0">
                <a:pos x="1096" y="290"/>
              </a:cxn>
              <a:cxn ang="0">
                <a:pos x="1024" y="362"/>
              </a:cxn>
              <a:cxn ang="0">
                <a:pos x="1024" y="724"/>
              </a:cxn>
              <a:cxn ang="0">
                <a:pos x="1096" y="796"/>
              </a:cxn>
              <a:cxn ang="0">
                <a:pos x="744" y="665"/>
              </a:cxn>
              <a:cxn ang="0">
                <a:pos x="461" y="1419"/>
              </a:cxn>
              <a:cxn ang="0">
                <a:pos x="1224" y="1419"/>
              </a:cxn>
              <a:cxn ang="0">
                <a:pos x="941" y="665"/>
              </a:cxn>
              <a:cxn ang="0">
                <a:pos x="996" y="548"/>
              </a:cxn>
              <a:cxn ang="0">
                <a:pos x="843" y="395"/>
              </a:cxn>
              <a:cxn ang="0">
                <a:pos x="689" y="548"/>
              </a:cxn>
              <a:cxn ang="0">
                <a:pos x="744" y="665"/>
              </a:cxn>
              <a:cxn ang="0">
                <a:pos x="978" y="1055"/>
              </a:cxn>
              <a:cxn ang="0">
                <a:pos x="1076" y="1316"/>
              </a:cxn>
              <a:cxn ang="0">
                <a:pos x="609" y="1316"/>
              </a:cxn>
              <a:cxn ang="0">
                <a:pos x="707" y="1055"/>
              </a:cxn>
              <a:cxn ang="0">
                <a:pos x="978" y="1055"/>
              </a:cxn>
              <a:cxn ang="0">
                <a:pos x="840" y="701"/>
              </a:cxn>
              <a:cxn ang="0">
                <a:pos x="843" y="702"/>
              </a:cxn>
              <a:cxn ang="0">
                <a:pos x="845" y="701"/>
              </a:cxn>
              <a:cxn ang="0">
                <a:pos x="940" y="953"/>
              </a:cxn>
              <a:cxn ang="0">
                <a:pos x="746" y="953"/>
              </a:cxn>
              <a:cxn ang="0">
                <a:pos x="840" y="701"/>
              </a:cxn>
              <a:cxn ang="0">
                <a:pos x="1168" y="869"/>
              </a:cxn>
              <a:cxn ang="0">
                <a:pos x="1241" y="941"/>
              </a:cxn>
              <a:cxn ang="0">
                <a:pos x="1241" y="145"/>
              </a:cxn>
              <a:cxn ang="0">
                <a:pos x="1168" y="217"/>
              </a:cxn>
              <a:cxn ang="0">
                <a:pos x="1168" y="869"/>
              </a:cxn>
              <a:cxn ang="0">
                <a:pos x="433" y="1572"/>
              </a:cxn>
              <a:cxn ang="0">
                <a:pos x="1252" y="1572"/>
              </a:cxn>
              <a:cxn ang="0">
                <a:pos x="1252" y="1470"/>
              </a:cxn>
              <a:cxn ang="0">
                <a:pos x="433" y="1470"/>
              </a:cxn>
              <a:cxn ang="0">
                <a:pos x="433" y="1572"/>
              </a:cxn>
              <a:cxn ang="0">
                <a:pos x="372" y="72"/>
              </a:cxn>
              <a:cxn ang="0">
                <a:pos x="300" y="0"/>
              </a:cxn>
              <a:cxn ang="0">
                <a:pos x="300" y="1086"/>
              </a:cxn>
              <a:cxn ang="0">
                <a:pos x="372" y="1014"/>
              </a:cxn>
              <a:cxn ang="0">
                <a:pos x="372" y="72"/>
              </a:cxn>
              <a:cxn ang="0">
                <a:pos x="1386" y="0"/>
              </a:cxn>
              <a:cxn ang="0">
                <a:pos x="1313" y="72"/>
              </a:cxn>
              <a:cxn ang="0">
                <a:pos x="1313" y="1014"/>
              </a:cxn>
              <a:cxn ang="0">
                <a:pos x="1386" y="1086"/>
              </a:cxn>
              <a:cxn ang="0">
                <a:pos x="1386" y="0"/>
              </a:cxn>
              <a:cxn ang="0">
                <a:pos x="444" y="941"/>
              </a:cxn>
              <a:cxn ang="0">
                <a:pos x="517" y="869"/>
              </a:cxn>
              <a:cxn ang="0">
                <a:pos x="517" y="217"/>
              </a:cxn>
              <a:cxn ang="0">
                <a:pos x="444" y="145"/>
              </a:cxn>
              <a:cxn ang="0">
                <a:pos x="444" y="941"/>
              </a:cxn>
              <a:cxn ang="0">
                <a:pos x="589" y="796"/>
              </a:cxn>
              <a:cxn ang="0">
                <a:pos x="662" y="724"/>
              </a:cxn>
              <a:cxn ang="0">
                <a:pos x="662" y="362"/>
              </a:cxn>
              <a:cxn ang="0">
                <a:pos x="589" y="290"/>
              </a:cxn>
              <a:cxn ang="0">
                <a:pos x="589" y="796"/>
              </a:cxn>
            </a:cxnLst>
            <a:rect l="0" t="0" r="r" b="b"/>
            <a:pathLst>
              <a:path w="1685" h="1572">
                <a:moveTo>
                  <a:pt x="1096" y="796"/>
                </a:moveTo>
                <a:cubicBezTo>
                  <a:pt x="1236" y="657"/>
                  <a:pt x="1236" y="429"/>
                  <a:pt x="1096" y="290"/>
                </a:cubicBezTo>
                <a:cubicBezTo>
                  <a:pt x="1024" y="362"/>
                  <a:pt x="1024" y="362"/>
                  <a:pt x="1024" y="362"/>
                </a:cubicBezTo>
                <a:cubicBezTo>
                  <a:pt x="1123" y="462"/>
                  <a:pt x="1123" y="624"/>
                  <a:pt x="1024" y="724"/>
                </a:cubicBezTo>
                <a:lnTo>
                  <a:pt x="1096" y="796"/>
                </a:lnTo>
                <a:close/>
                <a:moveTo>
                  <a:pt x="744" y="665"/>
                </a:moveTo>
                <a:cubicBezTo>
                  <a:pt x="461" y="1419"/>
                  <a:pt x="461" y="1419"/>
                  <a:pt x="461" y="1419"/>
                </a:cubicBezTo>
                <a:cubicBezTo>
                  <a:pt x="1224" y="1419"/>
                  <a:pt x="1224" y="1419"/>
                  <a:pt x="1224" y="1419"/>
                </a:cubicBezTo>
                <a:cubicBezTo>
                  <a:pt x="941" y="665"/>
                  <a:pt x="941" y="665"/>
                  <a:pt x="941" y="665"/>
                </a:cubicBezTo>
                <a:cubicBezTo>
                  <a:pt x="974" y="637"/>
                  <a:pt x="996" y="595"/>
                  <a:pt x="996" y="548"/>
                </a:cubicBezTo>
                <a:cubicBezTo>
                  <a:pt x="996" y="463"/>
                  <a:pt x="927" y="395"/>
                  <a:pt x="843" y="395"/>
                </a:cubicBezTo>
                <a:cubicBezTo>
                  <a:pt x="758" y="395"/>
                  <a:pt x="689" y="463"/>
                  <a:pt x="689" y="548"/>
                </a:cubicBezTo>
                <a:cubicBezTo>
                  <a:pt x="689" y="595"/>
                  <a:pt x="711" y="637"/>
                  <a:pt x="744" y="665"/>
                </a:cubicBezTo>
                <a:close/>
                <a:moveTo>
                  <a:pt x="978" y="1055"/>
                </a:moveTo>
                <a:cubicBezTo>
                  <a:pt x="1076" y="1316"/>
                  <a:pt x="1076" y="1316"/>
                  <a:pt x="1076" y="1316"/>
                </a:cubicBezTo>
                <a:cubicBezTo>
                  <a:pt x="609" y="1316"/>
                  <a:pt x="609" y="1316"/>
                  <a:pt x="609" y="1316"/>
                </a:cubicBezTo>
                <a:cubicBezTo>
                  <a:pt x="707" y="1055"/>
                  <a:pt x="707" y="1055"/>
                  <a:pt x="707" y="1055"/>
                </a:cubicBezTo>
                <a:lnTo>
                  <a:pt x="978" y="1055"/>
                </a:lnTo>
                <a:close/>
                <a:moveTo>
                  <a:pt x="840" y="701"/>
                </a:moveTo>
                <a:cubicBezTo>
                  <a:pt x="841" y="702"/>
                  <a:pt x="842" y="702"/>
                  <a:pt x="843" y="702"/>
                </a:cubicBezTo>
                <a:cubicBezTo>
                  <a:pt x="844" y="702"/>
                  <a:pt x="844" y="702"/>
                  <a:pt x="845" y="701"/>
                </a:cubicBezTo>
                <a:cubicBezTo>
                  <a:pt x="940" y="953"/>
                  <a:pt x="940" y="953"/>
                  <a:pt x="940" y="953"/>
                </a:cubicBezTo>
                <a:cubicBezTo>
                  <a:pt x="746" y="953"/>
                  <a:pt x="746" y="953"/>
                  <a:pt x="746" y="953"/>
                </a:cubicBezTo>
                <a:lnTo>
                  <a:pt x="840" y="701"/>
                </a:lnTo>
                <a:close/>
                <a:moveTo>
                  <a:pt x="1168" y="869"/>
                </a:moveTo>
                <a:cubicBezTo>
                  <a:pt x="1241" y="941"/>
                  <a:pt x="1241" y="941"/>
                  <a:pt x="1241" y="941"/>
                </a:cubicBezTo>
                <a:cubicBezTo>
                  <a:pt x="1460" y="722"/>
                  <a:pt x="1460" y="364"/>
                  <a:pt x="1241" y="145"/>
                </a:cubicBezTo>
                <a:cubicBezTo>
                  <a:pt x="1168" y="217"/>
                  <a:pt x="1168" y="217"/>
                  <a:pt x="1168" y="217"/>
                </a:cubicBezTo>
                <a:cubicBezTo>
                  <a:pt x="1348" y="397"/>
                  <a:pt x="1348" y="689"/>
                  <a:pt x="1168" y="869"/>
                </a:cubicBezTo>
                <a:close/>
                <a:moveTo>
                  <a:pt x="433" y="1572"/>
                </a:moveTo>
                <a:cubicBezTo>
                  <a:pt x="1252" y="1572"/>
                  <a:pt x="1252" y="1572"/>
                  <a:pt x="1252" y="1572"/>
                </a:cubicBezTo>
                <a:cubicBezTo>
                  <a:pt x="1252" y="1470"/>
                  <a:pt x="1252" y="1470"/>
                  <a:pt x="1252" y="1470"/>
                </a:cubicBezTo>
                <a:cubicBezTo>
                  <a:pt x="433" y="1470"/>
                  <a:pt x="433" y="1470"/>
                  <a:pt x="433" y="1470"/>
                </a:cubicBezTo>
                <a:lnTo>
                  <a:pt x="433" y="1572"/>
                </a:lnTo>
                <a:close/>
                <a:moveTo>
                  <a:pt x="372" y="72"/>
                </a:moveTo>
                <a:cubicBezTo>
                  <a:pt x="300" y="0"/>
                  <a:pt x="300" y="0"/>
                  <a:pt x="300" y="0"/>
                </a:cubicBezTo>
                <a:cubicBezTo>
                  <a:pt x="0" y="299"/>
                  <a:pt x="0" y="787"/>
                  <a:pt x="300" y="1086"/>
                </a:cubicBezTo>
                <a:cubicBezTo>
                  <a:pt x="372" y="1014"/>
                  <a:pt x="372" y="1014"/>
                  <a:pt x="372" y="1014"/>
                </a:cubicBezTo>
                <a:cubicBezTo>
                  <a:pt x="113" y="754"/>
                  <a:pt x="113" y="332"/>
                  <a:pt x="372" y="72"/>
                </a:cubicBezTo>
                <a:close/>
                <a:moveTo>
                  <a:pt x="1386" y="0"/>
                </a:moveTo>
                <a:cubicBezTo>
                  <a:pt x="1313" y="72"/>
                  <a:pt x="1313" y="72"/>
                  <a:pt x="1313" y="72"/>
                </a:cubicBezTo>
                <a:cubicBezTo>
                  <a:pt x="1573" y="332"/>
                  <a:pt x="1573" y="754"/>
                  <a:pt x="1313" y="1014"/>
                </a:cubicBezTo>
                <a:cubicBezTo>
                  <a:pt x="1386" y="1086"/>
                  <a:pt x="1386" y="1086"/>
                  <a:pt x="1386" y="1086"/>
                </a:cubicBezTo>
                <a:cubicBezTo>
                  <a:pt x="1685" y="787"/>
                  <a:pt x="1685" y="299"/>
                  <a:pt x="1386" y="0"/>
                </a:cubicBezTo>
                <a:close/>
                <a:moveTo>
                  <a:pt x="444" y="941"/>
                </a:moveTo>
                <a:cubicBezTo>
                  <a:pt x="517" y="869"/>
                  <a:pt x="517" y="869"/>
                  <a:pt x="517" y="869"/>
                </a:cubicBezTo>
                <a:cubicBezTo>
                  <a:pt x="337" y="689"/>
                  <a:pt x="337" y="397"/>
                  <a:pt x="517" y="217"/>
                </a:cubicBezTo>
                <a:cubicBezTo>
                  <a:pt x="444" y="145"/>
                  <a:pt x="444" y="145"/>
                  <a:pt x="444" y="145"/>
                </a:cubicBezTo>
                <a:cubicBezTo>
                  <a:pt x="225" y="364"/>
                  <a:pt x="225" y="722"/>
                  <a:pt x="444" y="941"/>
                </a:cubicBezTo>
                <a:close/>
                <a:moveTo>
                  <a:pt x="589" y="796"/>
                </a:moveTo>
                <a:cubicBezTo>
                  <a:pt x="662" y="724"/>
                  <a:pt x="662" y="724"/>
                  <a:pt x="662" y="724"/>
                </a:cubicBezTo>
                <a:cubicBezTo>
                  <a:pt x="562" y="624"/>
                  <a:pt x="562" y="462"/>
                  <a:pt x="662" y="362"/>
                </a:cubicBezTo>
                <a:cubicBezTo>
                  <a:pt x="589" y="290"/>
                  <a:pt x="589" y="290"/>
                  <a:pt x="589" y="290"/>
                </a:cubicBezTo>
                <a:cubicBezTo>
                  <a:pt x="450" y="429"/>
                  <a:pt x="450" y="657"/>
                  <a:pt x="589" y="796"/>
                </a:cubicBezTo>
                <a:close/>
              </a:path>
            </a:pathLst>
          </a:custGeom>
          <a:solidFill>
            <a:schemeClr val="tx2"/>
          </a:solidFill>
          <a:ln w="9525">
            <a:noFill/>
            <a:round/>
            <a:headEnd/>
            <a:tailEnd/>
          </a:ln>
        </p:spPr>
        <p:txBody>
          <a:bodyPr vert="horz" wrap="square" lIns="51435" tIns="25718" rIns="51435" bIns="25718" numCol="1" anchor="t" anchorCtr="0" compatLnSpc="1">
            <a:prstTxWarp prst="textNoShape">
              <a:avLst/>
            </a:prstTxWarp>
          </a:bodyPr>
          <a:lstStyle/>
          <a:p>
            <a:pPr defTabSz="342697" fontAlgn="auto">
              <a:spcBef>
                <a:spcPts val="0"/>
              </a:spcBef>
              <a:spcAft>
                <a:spcPts val="0"/>
              </a:spcAft>
              <a:defRPr/>
            </a:pPr>
            <a:endParaRPr lang="en-US" sz="1013">
              <a:solidFill>
                <a:srgbClr val="39393B"/>
              </a:solidFill>
              <a:latin typeface="Arial"/>
              <a:ea typeface=""/>
              <a:cs typeface=""/>
            </a:endParaRPr>
          </a:p>
        </p:txBody>
      </p:sp>
      <p:sp>
        <p:nvSpPr>
          <p:cNvPr id="107" name="Freeform 39">
            <a:extLst>
              <a:ext uri="{FF2B5EF4-FFF2-40B4-BE49-F238E27FC236}">
                <a16:creationId xmlns:a16="http://schemas.microsoft.com/office/drawing/2014/main" id="{B89D209B-DB12-5842-961B-341899CACD3C}"/>
              </a:ext>
            </a:extLst>
          </p:cNvPr>
          <p:cNvSpPr>
            <a:spLocks noEditPoints="1"/>
          </p:cNvSpPr>
          <p:nvPr/>
        </p:nvSpPr>
        <p:spPr bwMode="auto">
          <a:xfrm rot="16200000">
            <a:off x="5821453" y="4366254"/>
            <a:ext cx="130352" cy="216787"/>
          </a:xfrm>
          <a:custGeom>
            <a:avLst/>
            <a:gdLst>
              <a:gd name="T0" fmla="*/ 375 w 375"/>
              <a:gd name="T1" fmla="*/ 346 h 624"/>
              <a:gd name="T2" fmla="*/ 375 w 375"/>
              <a:gd name="T3" fmla="*/ 353 h 624"/>
              <a:gd name="T4" fmla="*/ 370 w 375"/>
              <a:gd name="T5" fmla="*/ 366 h 624"/>
              <a:gd name="T6" fmla="*/ 361 w 375"/>
              <a:gd name="T7" fmla="*/ 377 h 624"/>
              <a:gd name="T8" fmla="*/ 348 w 375"/>
              <a:gd name="T9" fmla="*/ 383 h 624"/>
              <a:gd name="T10" fmla="*/ 340 w 375"/>
              <a:gd name="T11" fmla="*/ 482 h 624"/>
              <a:gd name="T12" fmla="*/ 338 w 375"/>
              <a:gd name="T13" fmla="*/ 492 h 624"/>
              <a:gd name="T14" fmla="*/ 332 w 375"/>
              <a:gd name="T15" fmla="*/ 506 h 624"/>
              <a:gd name="T16" fmla="*/ 321 w 375"/>
              <a:gd name="T17" fmla="*/ 517 h 624"/>
              <a:gd name="T18" fmla="*/ 307 w 375"/>
              <a:gd name="T19" fmla="*/ 523 h 624"/>
              <a:gd name="T20" fmla="*/ 257 w 375"/>
              <a:gd name="T21" fmla="*/ 525 h 624"/>
              <a:gd name="T22" fmla="*/ 257 w 375"/>
              <a:gd name="T23" fmla="*/ 581 h 624"/>
              <a:gd name="T24" fmla="*/ 254 w 375"/>
              <a:gd name="T25" fmla="*/ 598 h 624"/>
              <a:gd name="T26" fmla="*/ 244 w 375"/>
              <a:gd name="T27" fmla="*/ 611 h 624"/>
              <a:gd name="T28" fmla="*/ 232 w 375"/>
              <a:gd name="T29" fmla="*/ 621 h 624"/>
              <a:gd name="T30" fmla="*/ 214 w 375"/>
              <a:gd name="T31" fmla="*/ 624 h 624"/>
              <a:gd name="T32" fmla="*/ 125 w 375"/>
              <a:gd name="T33" fmla="*/ 624 h 624"/>
              <a:gd name="T34" fmla="*/ 109 w 375"/>
              <a:gd name="T35" fmla="*/ 621 h 624"/>
              <a:gd name="T36" fmla="*/ 96 w 375"/>
              <a:gd name="T37" fmla="*/ 611 h 624"/>
              <a:gd name="T38" fmla="*/ 86 w 375"/>
              <a:gd name="T39" fmla="*/ 598 h 624"/>
              <a:gd name="T40" fmla="*/ 83 w 375"/>
              <a:gd name="T41" fmla="*/ 581 h 624"/>
              <a:gd name="T42" fmla="*/ 42 w 375"/>
              <a:gd name="T43" fmla="*/ 525 h 624"/>
              <a:gd name="T44" fmla="*/ 34 w 375"/>
              <a:gd name="T45" fmla="*/ 523 h 624"/>
              <a:gd name="T46" fmla="*/ 18 w 375"/>
              <a:gd name="T47" fmla="*/ 517 h 624"/>
              <a:gd name="T48" fmla="*/ 7 w 375"/>
              <a:gd name="T49" fmla="*/ 506 h 624"/>
              <a:gd name="T50" fmla="*/ 0 w 375"/>
              <a:gd name="T51" fmla="*/ 492 h 624"/>
              <a:gd name="T52" fmla="*/ 0 w 375"/>
              <a:gd name="T53" fmla="*/ 142 h 624"/>
              <a:gd name="T54" fmla="*/ 0 w 375"/>
              <a:gd name="T55" fmla="*/ 134 h 624"/>
              <a:gd name="T56" fmla="*/ 7 w 375"/>
              <a:gd name="T57" fmla="*/ 118 h 624"/>
              <a:gd name="T58" fmla="*/ 18 w 375"/>
              <a:gd name="T59" fmla="*/ 107 h 624"/>
              <a:gd name="T60" fmla="*/ 34 w 375"/>
              <a:gd name="T61" fmla="*/ 101 h 624"/>
              <a:gd name="T62" fmla="*/ 83 w 375"/>
              <a:gd name="T63" fmla="*/ 99 h 624"/>
              <a:gd name="T64" fmla="*/ 83 w 375"/>
              <a:gd name="T65" fmla="*/ 44 h 624"/>
              <a:gd name="T66" fmla="*/ 86 w 375"/>
              <a:gd name="T67" fmla="*/ 28 h 624"/>
              <a:gd name="T68" fmla="*/ 96 w 375"/>
              <a:gd name="T69" fmla="*/ 13 h 624"/>
              <a:gd name="T70" fmla="*/ 109 w 375"/>
              <a:gd name="T71" fmla="*/ 4 h 624"/>
              <a:gd name="T72" fmla="*/ 125 w 375"/>
              <a:gd name="T73" fmla="*/ 0 h 624"/>
              <a:gd name="T74" fmla="*/ 214 w 375"/>
              <a:gd name="T75" fmla="*/ 0 h 624"/>
              <a:gd name="T76" fmla="*/ 232 w 375"/>
              <a:gd name="T77" fmla="*/ 4 h 624"/>
              <a:gd name="T78" fmla="*/ 244 w 375"/>
              <a:gd name="T79" fmla="*/ 13 h 624"/>
              <a:gd name="T80" fmla="*/ 254 w 375"/>
              <a:gd name="T81" fmla="*/ 28 h 624"/>
              <a:gd name="T82" fmla="*/ 257 w 375"/>
              <a:gd name="T83" fmla="*/ 44 h 624"/>
              <a:gd name="T84" fmla="*/ 297 w 375"/>
              <a:gd name="T85" fmla="*/ 99 h 624"/>
              <a:gd name="T86" fmla="*/ 307 w 375"/>
              <a:gd name="T87" fmla="*/ 101 h 624"/>
              <a:gd name="T88" fmla="*/ 321 w 375"/>
              <a:gd name="T89" fmla="*/ 107 h 624"/>
              <a:gd name="T90" fmla="*/ 332 w 375"/>
              <a:gd name="T91" fmla="*/ 118 h 624"/>
              <a:gd name="T92" fmla="*/ 338 w 375"/>
              <a:gd name="T93" fmla="*/ 134 h 624"/>
              <a:gd name="T94" fmla="*/ 340 w 375"/>
              <a:gd name="T95" fmla="*/ 241 h 624"/>
              <a:gd name="T96" fmla="*/ 348 w 375"/>
              <a:gd name="T97" fmla="*/ 243 h 624"/>
              <a:gd name="T98" fmla="*/ 361 w 375"/>
              <a:gd name="T99" fmla="*/ 248 h 624"/>
              <a:gd name="T100" fmla="*/ 370 w 375"/>
              <a:gd name="T101" fmla="*/ 259 h 624"/>
              <a:gd name="T102" fmla="*/ 375 w 375"/>
              <a:gd name="T103" fmla="*/ 272 h 624"/>
              <a:gd name="T104" fmla="*/ 375 w 375"/>
              <a:gd name="T105" fmla="*/ 279 h 624"/>
              <a:gd name="T106" fmla="*/ 66 w 375"/>
              <a:gd name="T107" fmla="*/ 171 h 624"/>
              <a:gd name="T108" fmla="*/ 275 w 375"/>
              <a:gd name="T109" fmla="*/ 45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5" h="624">
                <a:moveTo>
                  <a:pt x="375" y="279"/>
                </a:moveTo>
                <a:lnTo>
                  <a:pt x="375" y="346"/>
                </a:lnTo>
                <a:lnTo>
                  <a:pt x="375" y="346"/>
                </a:lnTo>
                <a:lnTo>
                  <a:pt x="375" y="353"/>
                </a:lnTo>
                <a:lnTo>
                  <a:pt x="373" y="359"/>
                </a:lnTo>
                <a:lnTo>
                  <a:pt x="370" y="366"/>
                </a:lnTo>
                <a:lnTo>
                  <a:pt x="365" y="372"/>
                </a:lnTo>
                <a:lnTo>
                  <a:pt x="361" y="377"/>
                </a:lnTo>
                <a:lnTo>
                  <a:pt x="354" y="380"/>
                </a:lnTo>
                <a:lnTo>
                  <a:pt x="348" y="383"/>
                </a:lnTo>
                <a:lnTo>
                  <a:pt x="340" y="383"/>
                </a:lnTo>
                <a:lnTo>
                  <a:pt x="340" y="482"/>
                </a:lnTo>
                <a:lnTo>
                  <a:pt x="340" y="482"/>
                </a:lnTo>
                <a:lnTo>
                  <a:pt x="338" y="492"/>
                </a:lnTo>
                <a:lnTo>
                  <a:pt x="337" y="500"/>
                </a:lnTo>
                <a:lnTo>
                  <a:pt x="332" y="506"/>
                </a:lnTo>
                <a:lnTo>
                  <a:pt x="327" y="512"/>
                </a:lnTo>
                <a:lnTo>
                  <a:pt x="321" y="517"/>
                </a:lnTo>
                <a:lnTo>
                  <a:pt x="314" y="522"/>
                </a:lnTo>
                <a:lnTo>
                  <a:pt x="307" y="523"/>
                </a:lnTo>
                <a:lnTo>
                  <a:pt x="297" y="525"/>
                </a:lnTo>
                <a:lnTo>
                  <a:pt x="257" y="525"/>
                </a:lnTo>
                <a:lnTo>
                  <a:pt x="257" y="581"/>
                </a:lnTo>
                <a:lnTo>
                  <a:pt x="257" y="581"/>
                </a:lnTo>
                <a:lnTo>
                  <a:pt x="255" y="590"/>
                </a:lnTo>
                <a:lnTo>
                  <a:pt x="254" y="598"/>
                </a:lnTo>
                <a:lnTo>
                  <a:pt x="249" y="605"/>
                </a:lnTo>
                <a:lnTo>
                  <a:pt x="244" y="611"/>
                </a:lnTo>
                <a:lnTo>
                  <a:pt x="238" y="616"/>
                </a:lnTo>
                <a:lnTo>
                  <a:pt x="232" y="621"/>
                </a:lnTo>
                <a:lnTo>
                  <a:pt x="224" y="622"/>
                </a:lnTo>
                <a:lnTo>
                  <a:pt x="214" y="624"/>
                </a:lnTo>
                <a:lnTo>
                  <a:pt x="125" y="624"/>
                </a:lnTo>
                <a:lnTo>
                  <a:pt x="125" y="624"/>
                </a:lnTo>
                <a:lnTo>
                  <a:pt x="117" y="622"/>
                </a:lnTo>
                <a:lnTo>
                  <a:pt x="109" y="621"/>
                </a:lnTo>
                <a:lnTo>
                  <a:pt x="102" y="616"/>
                </a:lnTo>
                <a:lnTo>
                  <a:pt x="96" y="611"/>
                </a:lnTo>
                <a:lnTo>
                  <a:pt x="90" y="605"/>
                </a:lnTo>
                <a:lnTo>
                  <a:pt x="86" y="598"/>
                </a:lnTo>
                <a:lnTo>
                  <a:pt x="83" y="590"/>
                </a:lnTo>
                <a:lnTo>
                  <a:pt x="83" y="581"/>
                </a:lnTo>
                <a:lnTo>
                  <a:pt x="83" y="525"/>
                </a:lnTo>
                <a:lnTo>
                  <a:pt x="42" y="525"/>
                </a:lnTo>
                <a:lnTo>
                  <a:pt x="42" y="525"/>
                </a:lnTo>
                <a:lnTo>
                  <a:pt x="34" y="523"/>
                </a:lnTo>
                <a:lnTo>
                  <a:pt x="26" y="522"/>
                </a:lnTo>
                <a:lnTo>
                  <a:pt x="18" y="517"/>
                </a:lnTo>
                <a:lnTo>
                  <a:pt x="13" y="512"/>
                </a:lnTo>
                <a:lnTo>
                  <a:pt x="7" y="506"/>
                </a:lnTo>
                <a:lnTo>
                  <a:pt x="4" y="500"/>
                </a:lnTo>
                <a:lnTo>
                  <a:pt x="0" y="492"/>
                </a:lnTo>
                <a:lnTo>
                  <a:pt x="0" y="482"/>
                </a:lnTo>
                <a:lnTo>
                  <a:pt x="0" y="142"/>
                </a:lnTo>
                <a:lnTo>
                  <a:pt x="0" y="142"/>
                </a:lnTo>
                <a:lnTo>
                  <a:pt x="0" y="134"/>
                </a:lnTo>
                <a:lnTo>
                  <a:pt x="4" y="126"/>
                </a:lnTo>
                <a:lnTo>
                  <a:pt x="7" y="118"/>
                </a:lnTo>
                <a:lnTo>
                  <a:pt x="13" y="112"/>
                </a:lnTo>
                <a:lnTo>
                  <a:pt x="18" y="107"/>
                </a:lnTo>
                <a:lnTo>
                  <a:pt x="26" y="103"/>
                </a:lnTo>
                <a:lnTo>
                  <a:pt x="34" y="101"/>
                </a:lnTo>
                <a:lnTo>
                  <a:pt x="42" y="99"/>
                </a:lnTo>
                <a:lnTo>
                  <a:pt x="83" y="99"/>
                </a:lnTo>
                <a:lnTo>
                  <a:pt x="83" y="44"/>
                </a:lnTo>
                <a:lnTo>
                  <a:pt x="83" y="44"/>
                </a:lnTo>
                <a:lnTo>
                  <a:pt x="83" y="36"/>
                </a:lnTo>
                <a:lnTo>
                  <a:pt x="86" y="28"/>
                </a:lnTo>
                <a:lnTo>
                  <a:pt x="90" y="20"/>
                </a:lnTo>
                <a:lnTo>
                  <a:pt x="96" y="13"/>
                </a:lnTo>
                <a:lnTo>
                  <a:pt x="102" y="8"/>
                </a:lnTo>
                <a:lnTo>
                  <a:pt x="109" y="4"/>
                </a:lnTo>
                <a:lnTo>
                  <a:pt x="117" y="2"/>
                </a:lnTo>
                <a:lnTo>
                  <a:pt x="125" y="0"/>
                </a:lnTo>
                <a:lnTo>
                  <a:pt x="214" y="0"/>
                </a:lnTo>
                <a:lnTo>
                  <a:pt x="214" y="0"/>
                </a:lnTo>
                <a:lnTo>
                  <a:pt x="224" y="2"/>
                </a:lnTo>
                <a:lnTo>
                  <a:pt x="232" y="4"/>
                </a:lnTo>
                <a:lnTo>
                  <a:pt x="238" y="8"/>
                </a:lnTo>
                <a:lnTo>
                  <a:pt x="244" y="13"/>
                </a:lnTo>
                <a:lnTo>
                  <a:pt x="249" y="20"/>
                </a:lnTo>
                <a:lnTo>
                  <a:pt x="254" y="28"/>
                </a:lnTo>
                <a:lnTo>
                  <a:pt x="255" y="36"/>
                </a:lnTo>
                <a:lnTo>
                  <a:pt x="257" y="44"/>
                </a:lnTo>
                <a:lnTo>
                  <a:pt x="257" y="99"/>
                </a:lnTo>
                <a:lnTo>
                  <a:pt x="297" y="99"/>
                </a:lnTo>
                <a:lnTo>
                  <a:pt x="297" y="99"/>
                </a:lnTo>
                <a:lnTo>
                  <a:pt x="307" y="101"/>
                </a:lnTo>
                <a:lnTo>
                  <a:pt x="314" y="103"/>
                </a:lnTo>
                <a:lnTo>
                  <a:pt x="321" y="107"/>
                </a:lnTo>
                <a:lnTo>
                  <a:pt x="327" y="112"/>
                </a:lnTo>
                <a:lnTo>
                  <a:pt x="332" y="118"/>
                </a:lnTo>
                <a:lnTo>
                  <a:pt x="337" y="126"/>
                </a:lnTo>
                <a:lnTo>
                  <a:pt x="338" y="134"/>
                </a:lnTo>
                <a:lnTo>
                  <a:pt x="340" y="142"/>
                </a:lnTo>
                <a:lnTo>
                  <a:pt x="340" y="241"/>
                </a:lnTo>
                <a:lnTo>
                  <a:pt x="340" y="241"/>
                </a:lnTo>
                <a:lnTo>
                  <a:pt x="348" y="243"/>
                </a:lnTo>
                <a:lnTo>
                  <a:pt x="354" y="244"/>
                </a:lnTo>
                <a:lnTo>
                  <a:pt x="361" y="248"/>
                </a:lnTo>
                <a:lnTo>
                  <a:pt x="365" y="252"/>
                </a:lnTo>
                <a:lnTo>
                  <a:pt x="370" y="259"/>
                </a:lnTo>
                <a:lnTo>
                  <a:pt x="373" y="265"/>
                </a:lnTo>
                <a:lnTo>
                  <a:pt x="375" y="272"/>
                </a:lnTo>
                <a:lnTo>
                  <a:pt x="375" y="279"/>
                </a:lnTo>
                <a:lnTo>
                  <a:pt x="375" y="279"/>
                </a:lnTo>
                <a:close/>
                <a:moveTo>
                  <a:pt x="275" y="171"/>
                </a:moveTo>
                <a:lnTo>
                  <a:pt x="66" y="171"/>
                </a:lnTo>
                <a:lnTo>
                  <a:pt x="66" y="453"/>
                </a:lnTo>
                <a:lnTo>
                  <a:pt x="275" y="453"/>
                </a:lnTo>
                <a:lnTo>
                  <a:pt x="275" y="171"/>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pic>
        <p:nvPicPr>
          <p:cNvPr id="108" name="Picture 107">
            <a:extLst>
              <a:ext uri="{FF2B5EF4-FFF2-40B4-BE49-F238E27FC236}">
                <a16:creationId xmlns:a16="http://schemas.microsoft.com/office/drawing/2014/main" id="{DA9FAC6A-CD4A-4A4C-8358-1F99B2804D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23497" y="4327931"/>
            <a:ext cx="203576" cy="205392"/>
          </a:xfrm>
          <a:prstGeom prst="rect">
            <a:avLst/>
          </a:prstGeom>
          <a:effectLst/>
        </p:spPr>
      </p:pic>
      <p:grpSp>
        <p:nvGrpSpPr>
          <p:cNvPr id="109" name="Group 108">
            <a:extLst>
              <a:ext uri="{FF2B5EF4-FFF2-40B4-BE49-F238E27FC236}">
                <a16:creationId xmlns:a16="http://schemas.microsoft.com/office/drawing/2014/main" id="{96FE10A8-E4A2-8D4D-8321-2D4B88E4A5C2}"/>
              </a:ext>
            </a:extLst>
          </p:cNvPr>
          <p:cNvGrpSpPr/>
          <p:nvPr/>
        </p:nvGrpSpPr>
        <p:grpSpPr>
          <a:xfrm>
            <a:off x="5406853" y="4355976"/>
            <a:ext cx="333393" cy="174984"/>
            <a:chOff x="2547938" y="-1562248"/>
            <a:chExt cx="1437908" cy="628798"/>
          </a:xfrm>
          <a:solidFill>
            <a:schemeClr val="bg1"/>
          </a:solidFill>
        </p:grpSpPr>
        <p:sp>
          <p:nvSpPr>
            <p:cNvPr id="124" name="Freeform 60">
              <a:extLst>
                <a:ext uri="{FF2B5EF4-FFF2-40B4-BE49-F238E27FC236}">
                  <a16:creationId xmlns:a16="http://schemas.microsoft.com/office/drawing/2014/main" id="{5495839B-9E78-D84D-9D3E-04B9AFD79299}"/>
                </a:ext>
              </a:extLst>
            </p:cNvPr>
            <p:cNvSpPr>
              <a:spLocks noEditPoints="1"/>
            </p:cNvSpPr>
            <p:nvPr/>
          </p:nvSpPr>
          <p:spPr bwMode="auto">
            <a:xfrm>
              <a:off x="2975901" y="-1562248"/>
              <a:ext cx="620713" cy="619125"/>
            </a:xfrm>
            <a:custGeom>
              <a:avLst/>
              <a:gdLst>
                <a:gd name="T0" fmla="*/ 520 w 640"/>
                <a:gd name="T1" fmla="*/ 176 h 639"/>
                <a:gd name="T2" fmla="*/ 600 w 640"/>
                <a:gd name="T3" fmla="*/ 230 h 639"/>
                <a:gd name="T4" fmla="*/ 520 w 640"/>
                <a:gd name="T5" fmla="*/ 176 h 639"/>
                <a:gd name="T6" fmla="*/ 520 w 640"/>
                <a:gd name="T7" fmla="*/ 286 h 639"/>
                <a:gd name="T8" fmla="*/ 600 w 640"/>
                <a:gd name="T9" fmla="*/ 339 h 639"/>
                <a:gd name="T10" fmla="*/ 520 w 640"/>
                <a:gd name="T11" fmla="*/ 286 h 639"/>
                <a:gd name="T12" fmla="*/ 520 w 640"/>
                <a:gd name="T13" fmla="*/ 396 h 639"/>
                <a:gd name="T14" fmla="*/ 600 w 640"/>
                <a:gd name="T15" fmla="*/ 449 h 639"/>
                <a:gd name="T16" fmla="*/ 520 w 640"/>
                <a:gd name="T17" fmla="*/ 396 h 639"/>
                <a:gd name="T18" fmla="*/ 520 w 640"/>
                <a:gd name="T19" fmla="*/ 506 h 639"/>
                <a:gd name="T20" fmla="*/ 600 w 640"/>
                <a:gd name="T21" fmla="*/ 560 h 639"/>
                <a:gd name="T22" fmla="*/ 520 w 640"/>
                <a:gd name="T23" fmla="*/ 506 h 639"/>
                <a:gd name="T24" fmla="*/ 360 w 640"/>
                <a:gd name="T25" fmla="*/ 396 h 639"/>
                <a:gd name="T26" fmla="*/ 440 w 640"/>
                <a:gd name="T27" fmla="*/ 449 h 639"/>
                <a:gd name="T28" fmla="*/ 360 w 640"/>
                <a:gd name="T29" fmla="*/ 396 h 639"/>
                <a:gd name="T30" fmla="*/ 360 w 640"/>
                <a:gd name="T31" fmla="*/ 506 h 639"/>
                <a:gd name="T32" fmla="*/ 440 w 640"/>
                <a:gd name="T33" fmla="*/ 560 h 639"/>
                <a:gd name="T34" fmla="*/ 360 w 640"/>
                <a:gd name="T35" fmla="*/ 506 h 639"/>
                <a:gd name="T36" fmla="*/ 260 w 640"/>
                <a:gd name="T37" fmla="*/ 120 h 639"/>
                <a:gd name="T38" fmla="*/ 193 w 640"/>
                <a:gd name="T39" fmla="*/ 93 h 639"/>
                <a:gd name="T40" fmla="*/ 260 w 640"/>
                <a:gd name="T41" fmla="*/ 66 h 639"/>
                <a:gd name="T42" fmla="*/ 260 w 640"/>
                <a:gd name="T43" fmla="*/ 120 h 639"/>
                <a:gd name="T44" fmla="*/ 260 w 640"/>
                <a:gd name="T45" fmla="*/ 229 h 639"/>
                <a:gd name="T46" fmla="*/ 220 w 640"/>
                <a:gd name="T47" fmla="*/ 229 h 639"/>
                <a:gd name="T48" fmla="*/ 220 w 640"/>
                <a:gd name="T49" fmla="*/ 176 h 639"/>
                <a:gd name="T50" fmla="*/ 287 w 640"/>
                <a:gd name="T51" fmla="*/ 203 h 639"/>
                <a:gd name="T52" fmla="*/ 260 w 640"/>
                <a:gd name="T53" fmla="*/ 229 h 639"/>
                <a:gd name="T54" fmla="*/ 260 w 640"/>
                <a:gd name="T55" fmla="*/ 339 h 639"/>
                <a:gd name="T56" fmla="*/ 193 w 640"/>
                <a:gd name="T57" fmla="*/ 313 h 639"/>
                <a:gd name="T58" fmla="*/ 260 w 640"/>
                <a:gd name="T59" fmla="*/ 286 h 639"/>
                <a:gd name="T60" fmla="*/ 260 w 640"/>
                <a:gd name="T61" fmla="*/ 339 h 639"/>
                <a:gd name="T62" fmla="*/ 260 w 640"/>
                <a:gd name="T63" fmla="*/ 450 h 639"/>
                <a:gd name="T64" fmla="*/ 220 w 640"/>
                <a:gd name="T65" fmla="*/ 450 h 639"/>
                <a:gd name="T66" fmla="*/ 220 w 640"/>
                <a:gd name="T67" fmla="*/ 396 h 639"/>
                <a:gd name="T68" fmla="*/ 287 w 640"/>
                <a:gd name="T69" fmla="*/ 423 h 639"/>
                <a:gd name="T70" fmla="*/ 260 w 640"/>
                <a:gd name="T71" fmla="*/ 450 h 639"/>
                <a:gd name="T72" fmla="*/ 260 w 640"/>
                <a:gd name="T73" fmla="*/ 560 h 639"/>
                <a:gd name="T74" fmla="*/ 193 w 640"/>
                <a:gd name="T75" fmla="*/ 533 h 639"/>
                <a:gd name="T76" fmla="*/ 260 w 640"/>
                <a:gd name="T77" fmla="*/ 506 h 639"/>
                <a:gd name="T78" fmla="*/ 260 w 640"/>
                <a:gd name="T79" fmla="*/ 560 h 639"/>
                <a:gd name="T80" fmla="*/ 40 w 640"/>
                <a:gd name="T81" fmla="*/ 286 h 639"/>
                <a:gd name="T82" fmla="*/ 120 w 640"/>
                <a:gd name="T83" fmla="*/ 286 h 639"/>
                <a:gd name="T84" fmla="*/ 40 w 640"/>
                <a:gd name="T85" fmla="*/ 339 h 639"/>
                <a:gd name="T86" fmla="*/ 40 w 640"/>
                <a:gd name="T87" fmla="*/ 396 h 639"/>
                <a:gd name="T88" fmla="*/ 120 w 640"/>
                <a:gd name="T89" fmla="*/ 396 h 639"/>
                <a:gd name="T90" fmla="*/ 40 w 640"/>
                <a:gd name="T91" fmla="*/ 449 h 639"/>
                <a:gd name="T92" fmla="*/ 40 w 640"/>
                <a:gd name="T93" fmla="*/ 506 h 639"/>
                <a:gd name="T94" fmla="*/ 120 w 640"/>
                <a:gd name="T95" fmla="*/ 506 h 639"/>
                <a:gd name="T96" fmla="*/ 40 w 640"/>
                <a:gd name="T97" fmla="*/ 560 h 639"/>
                <a:gd name="T98" fmla="*/ 560 w 640"/>
                <a:gd name="T99" fmla="*/ 66 h 639"/>
                <a:gd name="T100" fmla="*/ 480 w 640"/>
                <a:gd name="T101" fmla="*/ 146 h 639"/>
                <a:gd name="T102" fmla="*/ 320 w 640"/>
                <a:gd name="T103" fmla="*/ 306 h 639"/>
                <a:gd name="T104" fmla="*/ 160 w 640"/>
                <a:gd name="T105" fmla="*/ 0 h 639"/>
                <a:gd name="T106" fmla="*/ 0 w 640"/>
                <a:gd name="T107" fmla="*/ 159 h 639"/>
                <a:gd name="T108" fmla="*/ 640 w 640"/>
                <a:gd name="T109" fmla="*/ 639 h 639"/>
                <a:gd name="T110" fmla="*/ 560 w 640"/>
                <a:gd name="T111" fmla="*/ 6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639">
                  <a:moveTo>
                    <a:pt x="520" y="176"/>
                  </a:moveTo>
                  <a:lnTo>
                    <a:pt x="520" y="176"/>
                  </a:lnTo>
                  <a:lnTo>
                    <a:pt x="600" y="176"/>
                  </a:lnTo>
                  <a:lnTo>
                    <a:pt x="600" y="230"/>
                  </a:lnTo>
                  <a:lnTo>
                    <a:pt x="520" y="230"/>
                  </a:lnTo>
                  <a:lnTo>
                    <a:pt x="520" y="176"/>
                  </a:lnTo>
                  <a:close/>
                  <a:moveTo>
                    <a:pt x="520" y="286"/>
                  </a:moveTo>
                  <a:lnTo>
                    <a:pt x="520" y="286"/>
                  </a:lnTo>
                  <a:lnTo>
                    <a:pt x="600" y="286"/>
                  </a:lnTo>
                  <a:lnTo>
                    <a:pt x="600" y="339"/>
                  </a:lnTo>
                  <a:lnTo>
                    <a:pt x="520" y="339"/>
                  </a:lnTo>
                  <a:lnTo>
                    <a:pt x="520" y="286"/>
                  </a:lnTo>
                  <a:close/>
                  <a:moveTo>
                    <a:pt x="520" y="396"/>
                  </a:moveTo>
                  <a:lnTo>
                    <a:pt x="520" y="396"/>
                  </a:lnTo>
                  <a:lnTo>
                    <a:pt x="600" y="396"/>
                  </a:lnTo>
                  <a:lnTo>
                    <a:pt x="600" y="449"/>
                  </a:lnTo>
                  <a:lnTo>
                    <a:pt x="520" y="449"/>
                  </a:lnTo>
                  <a:lnTo>
                    <a:pt x="520" y="396"/>
                  </a:lnTo>
                  <a:close/>
                  <a:moveTo>
                    <a:pt x="520" y="506"/>
                  </a:moveTo>
                  <a:lnTo>
                    <a:pt x="520" y="506"/>
                  </a:lnTo>
                  <a:lnTo>
                    <a:pt x="600" y="506"/>
                  </a:lnTo>
                  <a:lnTo>
                    <a:pt x="600" y="560"/>
                  </a:lnTo>
                  <a:lnTo>
                    <a:pt x="520" y="560"/>
                  </a:lnTo>
                  <a:lnTo>
                    <a:pt x="520" y="506"/>
                  </a:lnTo>
                  <a:close/>
                  <a:moveTo>
                    <a:pt x="360" y="396"/>
                  </a:moveTo>
                  <a:lnTo>
                    <a:pt x="360" y="396"/>
                  </a:lnTo>
                  <a:lnTo>
                    <a:pt x="440" y="396"/>
                  </a:lnTo>
                  <a:lnTo>
                    <a:pt x="440" y="449"/>
                  </a:lnTo>
                  <a:lnTo>
                    <a:pt x="360" y="449"/>
                  </a:lnTo>
                  <a:lnTo>
                    <a:pt x="360" y="396"/>
                  </a:lnTo>
                  <a:close/>
                  <a:moveTo>
                    <a:pt x="360" y="506"/>
                  </a:moveTo>
                  <a:lnTo>
                    <a:pt x="360" y="506"/>
                  </a:lnTo>
                  <a:lnTo>
                    <a:pt x="440" y="506"/>
                  </a:lnTo>
                  <a:lnTo>
                    <a:pt x="440" y="560"/>
                  </a:lnTo>
                  <a:lnTo>
                    <a:pt x="360" y="560"/>
                  </a:lnTo>
                  <a:lnTo>
                    <a:pt x="360" y="506"/>
                  </a:lnTo>
                  <a:close/>
                  <a:moveTo>
                    <a:pt x="260" y="120"/>
                  </a:moveTo>
                  <a:lnTo>
                    <a:pt x="260" y="120"/>
                  </a:lnTo>
                  <a:lnTo>
                    <a:pt x="220" y="120"/>
                  </a:lnTo>
                  <a:cubicBezTo>
                    <a:pt x="205" y="120"/>
                    <a:pt x="193" y="108"/>
                    <a:pt x="193" y="93"/>
                  </a:cubicBezTo>
                  <a:cubicBezTo>
                    <a:pt x="193" y="78"/>
                    <a:pt x="205" y="66"/>
                    <a:pt x="220" y="66"/>
                  </a:cubicBezTo>
                  <a:lnTo>
                    <a:pt x="260" y="66"/>
                  </a:lnTo>
                  <a:cubicBezTo>
                    <a:pt x="275" y="66"/>
                    <a:pt x="287" y="78"/>
                    <a:pt x="287" y="93"/>
                  </a:cubicBezTo>
                  <a:cubicBezTo>
                    <a:pt x="287" y="108"/>
                    <a:pt x="275" y="120"/>
                    <a:pt x="260" y="120"/>
                  </a:cubicBezTo>
                  <a:lnTo>
                    <a:pt x="260" y="120"/>
                  </a:lnTo>
                  <a:close/>
                  <a:moveTo>
                    <a:pt x="260" y="229"/>
                  </a:moveTo>
                  <a:lnTo>
                    <a:pt x="260" y="229"/>
                  </a:lnTo>
                  <a:lnTo>
                    <a:pt x="220" y="229"/>
                  </a:lnTo>
                  <a:cubicBezTo>
                    <a:pt x="205" y="229"/>
                    <a:pt x="193" y="218"/>
                    <a:pt x="193" y="203"/>
                  </a:cubicBezTo>
                  <a:cubicBezTo>
                    <a:pt x="193" y="188"/>
                    <a:pt x="205" y="176"/>
                    <a:pt x="220" y="176"/>
                  </a:cubicBezTo>
                  <a:lnTo>
                    <a:pt x="260" y="176"/>
                  </a:lnTo>
                  <a:cubicBezTo>
                    <a:pt x="275" y="176"/>
                    <a:pt x="287" y="188"/>
                    <a:pt x="287" y="203"/>
                  </a:cubicBezTo>
                  <a:cubicBezTo>
                    <a:pt x="287" y="218"/>
                    <a:pt x="275" y="229"/>
                    <a:pt x="260" y="229"/>
                  </a:cubicBezTo>
                  <a:lnTo>
                    <a:pt x="260" y="229"/>
                  </a:lnTo>
                  <a:close/>
                  <a:moveTo>
                    <a:pt x="260" y="339"/>
                  </a:moveTo>
                  <a:lnTo>
                    <a:pt x="260" y="339"/>
                  </a:lnTo>
                  <a:lnTo>
                    <a:pt x="220" y="339"/>
                  </a:lnTo>
                  <a:cubicBezTo>
                    <a:pt x="205" y="339"/>
                    <a:pt x="193" y="328"/>
                    <a:pt x="193" y="313"/>
                  </a:cubicBezTo>
                  <a:cubicBezTo>
                    <a:pt x="193" y="298"/>
                    <a:pt x="205" y="286"/>
                    <a:pt x="220" y="286"/>
                  </a:cubicBezTo>
                  <a:lnTo>
                    <a:pt x="260" y="286"/>
                  </a:lnTo>
                  <a:cubicBezTo>
                    <a:pt x="275" y="286"/>
                    <a:pt x="287" y="298"/>
                    <a:pt x="287" y="313"/>
                  </a:cubicBezTo>
                  <a:cubicBezTo>
                    <a:pt x="287" y="328"/>
                    <a:pt x="275" y="339"/>
                    <a:pt x="260" y="339"/>
                  </a:cubicBezTo>
                  <a:lnTo>
                    <a:pt x="260" y="339"/>
                  </a:lnTo>
                  <a:close/>
                  <a:moveTo>
                    <a:pt x="260" y="450"/>
                  </a:moveTo>
                  <a:lnTo>
                    <a:pt x="260" y="450"/>
                  </a:lnTo>
                  <a:lnTo>
                    <a:pt x="220" y="450"/>
                  </a:lnTo>
                  <a:cubicBezTo>
                    <a:pt x="205" y="450"/>
                    <a:pt x="193" y="438"/>
                    <a:pt x="193" y="423"/>
                  </a:cubicBezTo>
                  <a:cubicBezTo>
                    <a:pt x="193" y="408"/>
                    <a:pt x="205" y="396"/>
                    <a:pt x="220" y="396"/>
                  </a:cubicBezTo>
                  <a:lnTo>
                    <a:pt x="260" y="396"/>
                  </a:lnTo>
                  <a:cubicBezTo>
                    <a:pt x="275" y="396"/>
                    <a:pt x="287" y="408"/>
                    <a:pt x="287" y="423"/>
                  </a:cubicBezTo>
                  <a:cubicBezTo>
                    <a:pt x="287" y="438"/>
                    <a:pt x="275" y="450"/>
                    <a:pt x="260" y="450"/>
                  </a:cubicBezTo>
                  <a:lnTo>
                    <a:pt x="260" y="450"/>
                  </a:lnTo>
                  <a:close/>
                  <a:moveTo>
                    <a:pt x="260" y="560"/>
                  </a:moveTo>
                  <a:lnTo>
                    <a:pt x="260" y="560"/>
                  </a:lnTo>
                  <a:lnTo>
                    <a:pt x="220" y="560"/>
                  </a:lnTo>
                  <a:cubicBezTo>
                    <a:pt x="205" y="560"/>
                    <a:pt x="193" y="548"/>
                    <a:pt x="193" y="533"/>
                  </a:cubicBezTo>
                  <a:cubicBezTo>
                    <a:pt x="193" y="518"/>
                    <a:pt x="205" y="506"/>
                    <a:pt x="220" y="506"/>
                  </a:cubicBezTo>
                  <a:lnTo>
                    <a:pt x="260" y="506"/>
                  </a:lnTo>
                  <a:cubicBezTo>
                    <a:pt x="275" y="506"/>
                    <a:pt x="287" y="518"/>
                    <a:pt x="287" y="533"/>
                  </a:cubicBezTo>
                  <a:cubicBezTo>
                    <a:pt x="287" y="548"/>
                    <a:pt x="275" y="560"/>
                    <a:pt x="260" y="560"/>
                  </a:cubicBezTo>
                  <a:lnTo>
                    <a:pt x="260" y="560"/>
                  </a:lnTo>
                  <a:close/>
                  <a:moveTo>
                    <a:pt x="40" y="286"/>
                  </a:moveTo>
                  <a:lnTo>
                    <a:pt x="40" y="286"/>
                  </a:lnTo>
                  <a:lnTo>
                    <a:pt x="120" y="286"/>
                  </a:lnTo>
                  <a:lnTo>
                    <a:pt x="120" y="339"/>
                  </a:lnTo>
                  <a:lnTo>
                    <a:pt x="40" y="339"/>
                  </a:lnTo>
                  <a:lnTo>
                    <a:pt x="40" y="286"/>
                  </a:lnTo>
                  <a:close/>
                  <a:moveTo>
                    <a:pt x="40" y="396"/>
                  </a:moveTo>
                  <a:lnTo>
                    <a:pt x="40" y="396"/>
                  </a:lnTo>
                  <a:lnTo>
                    <a:pt x="120" y="396"/>
                  </a:lnTo>
                  <a:lnTo>
                    <a:pt x="120" y="449"/>
                  </a:lnTo>
                  <a:lnTo>
                    <a:pt x="40" y="449"/>
                  </a:lnTo>
                  <a:lnTo>
                    <a:pt x="40" y="396"/>
                  </a:lnTo>
                  <a:close/>
                  <a:moveTo>
                    <a:pt x="40" y="506"/>
                  </a:moveTo>
                  <a:lnTo>
                    <a:pt x="40" y="506"/>
                  </a:lnTo>
                  <a:lnTo>
                    <a:pt x="120" y="506"/>
                  </a:lnTo>
                  <a:lnTo>
                    <a:pt x="120" y="560"/>
                  </a:lnTo>
                  <a:lnTo>
                    <a:pt x="40" y="560"/>
                  </a:lnTo>
                  <a:lnTo>
                    <a:pt x="40" y="506"/>
                  </a:lnTo>
                  <a:close/>
                  <a:moveTo>
                    <a:pt x="560" y="66"/>
                  </a:moveTo>
                  <a:lnTo>
                    <a:pt x="560" y="66"/>
                  </a:lnTo>
                  <a:cubicBezTo>
                    <a:pt x="516" y="66"/>
                    <a:pt x="480" y="102"/>
                    <a:pt x="480" y="146"/>
                  </a:cubicBezTo>
                  <a:lnTo>
                    <a:pt x="480" y="306"/>
                  </a:lnTo>
                  <a:lnTo>
                    <a:pt x="320" y="306"/>
                  </a:lnTo>
                  <a:lnTo>
                    <a:pt x="320" y="0"/>
                  </a:lnTo>
                  <a:lnTo>
                    <a:pt x="160" y="0"/>
                  </a:lnTo>
                  <a:lnTo>
                    <a:pt x="160" y="159"/>
                  </a:lnTo>
                  <a:lnTo>
                    <a:pt x="0" y="159"/>
                  </a:lnTo>
                  <a:lnTo>
                    <a:pt x="0" y="639"/>
                  </a:lnTo>
                  <a:lnTo>
                    <a:pt x="640" y="639"/>
                  </a:lnTo>
                  <a:lnTo>
                    <a:pt x="640" y="146"/>
                  </a:lnTo>
                  <a:cubicBezTo>
                    <a:pt x="640" y="102"/>
                    <a:pt x="604" y="66"/>
                    <a:pt x="560" y="66"/>
                  </a:cubicBezTo>
                  <a:close/>
                </a:path>
              </a:pathLst>
            </a:custGeom>
            <a:grpFill/>
            <a:ln w="0">
              <a:solidFill>
                <a:schemeClr val="accent1"/>
              </a:solidFill>
              <a:prstDash val="solid"/>
              <a:round/>
              <a:headEnd/>
              <a:tailEnd/>
            </a:ln>
          </p:spPr>
          <p:txBody>
            <a:bodyPr vert="horz" wrap="square" lIns="68577" tIns="34289" rIns="68577" bIns="34289" numCol="1" anchor="t" anchorCtr="0" compatLnSpc="1">
              <a:prstTxWarp prst="textNoShape">
                <a:avLst/>
              </a:prstTxWarp>
            </a:bodyPr>
            <a:lstStyle/>
            <a:p>
              <a:pPr defTabSz="342900">
                <a:defRPr/>
              </a:pPr>
              <a:endParaRPr lang="en-US" sz="1350">
                <a:solidFill>
                  <a:srgbClr val="58595B"/>
                </a:solidFill>
                <a:ea typeface="ＭＳ Ｐゴシック" pitchFamily="34" charset="-128"/>
                <a:cs typeface="+mn-cs"/>
              </a:endParaRPr>
            </a:p>
          </p:txBody>
        </p:sp>
        <p:sp>
          <p:nvSpPr>
            <p:cNvPr id="125" name="Freeform 25">
              <a:extLst>
                <a:ext uri="{FF2B5EF4-FFF2-40B4-BE49-F238E27FC236}">
                  <a16:creationId xmlns:a16="http://schemas.microsoft.com/office/drawing/2014/main" id="{FA5B0517-2E7B-8440-9CD9-D2C0A85B4408}"/>
                </a:ext>
              </a:extLst>
            </p:cNvPr>
            <p:cNvSpPr>
              <a:spLocks noEditPoints="1"/>
            </p:cNvSpPr>
            <p:nvPr/>
          </p:nvSpPr>
          <p:spPr bwMode="auto">
            <a:xfrm>
              <a:off x="3596614" y="-1334536"/>
              <a:ext cx="389232" cy="391413"/>
            </a:xfrm>
            <a:custGeom>
              <a:avLst/>
              <a:gdLst>
                <a:gd name="T0" fmla="*/ 472 w 586"/>
                <a:gd name="T1" fmla="*/ 379 h 587"/>
                <a:gd name="T2" fmla="*/ 434 w 586"/>
                <a:gd name="T3" fmla="*/ 379 h 587"/>
                <a:gd name="T4" fmla="*/ 434 w 586"/>
                <a:gd name="T5" fmla="*/ 341 h 587"/>
                <a:gd name="T6" fmla="*/ 480 w 586"/>
                <a:gd name="T7" fmla="*/ 360 h 587"/>
                <a:gd name="T8" fmla="*/ 472 w 586"/>
                <a:gd name="T9" fmla="*/ 379 h 587"/>
                <a:gd name="T10" fmla="*/ 472 w 586"/>
                <a:gd name="T11" fmla="*/ 499 h 587"/>
                <a:gd name="T12" fmla="*/ 434 w 586"/>
                <a:gd name="T13" fmla="*/ 499 h 587"/>
                <a:gd name="T14" fmla="*/ 434 w 586"/>
                <a:gd name="T15" fmla="*/ 461 h 587"/>
                <a:gd name="T16" fmla="*/ 480 w 586"/>
                <a:gd name="T17" fmla="*/ 480 h 587"/>
                <a:gd name="T18" fmla="*/ 472 w 586"/>
                <a:gd name="T19" fmla="*/ 499 h 587"/>
                <a:gd name="T20" fmla="*/ 365 w 586"/>
                <a:gd name="T21" fmla="*/ 379 h 587"/>
                <a:gd name="T22" fmla="*/ 327 w 586"/>
                <a:gd name="T23" fmla="*/ 379 h 587"/>
                <a:gd name="T24" fmla="*/ 327 w 586"/>
                <a:gd name="T25" fmla="*/ 341 h 587"/>
                <a:gd name="T26" fmla="*/ 373 w 586"/>
                <a:gd name="T27" fmla="*/ 360 h 587"/>
                <a:gd name="T28" fmla="*/ 365 w 586"/>
                <a:gd name="T29" fmla="*/ 379 h 587"/>
                <a:gd name="T30" fmla="*/ 365 w 586"/>
                <a:gd name="T31" fmla="*/ 499 h 587"/>
                <a:gd name="T32" fmla="*/ 327 w 586"/>
                <a:gd name="T33" fmla="*/ 499 h 587"/>
                <a:gd name="T34" fmla="*/ 327 w 586"/>
                <a:gd name="T35" fmla="*/ 461 h 587"/>
                <a:gd name="T36" fmla="*/ 373 w 586"/>
                <a:gd name="T37" fmla="*/ 480 h 587"/>
                <a:gd name="T38" fmla="*/ 365 w 586"/>
                <a:gd name="T39" fmla="*/ 499 h 587"/>
                <a:gd name="T40" fmla="*/ 293 w 586"/>
                <a:gd name="T41" fmla="*/ 280 h 587"/>
                <a:gd name="T42" fmla="*/ 266 w 586"/>
                <a:gd name="T43" fmla="*/ 187 h 587"/>
                <a:gd name="T44" fmla="*/ 177 w 586"/>
                <a:gd name="T45" fmla="*/ 174 h 587"/>
                <a:gd name="T46" fmla="*/ 200 w 586"/>
                <a:gd name="T47" fmla="*/ 133 h 587"/>
                <a:gd name="T48" fmla="*/ 266 w 586"/>
                <a:gd name="T49" fmla="*/ 67 h 587"/>
                <a:gd name="T50" fmla="*/ 320 w 586"/>
                <a:gd name="T51" fmla="*/ 67 h 587"/>
                <a:gd name="T52" fmla="*/ 386 w 586"/>
                <a:gd name="T53" fmla="*/ 133 h 587"/>
                <a:gd name="T54" fmla="*/ 409 w 586"/>
                <a:gd name="T55" fmla="*/ 174 h 587"/>
                <a:gd name="T56" fmla="*/ 320 w 586"/>
                <a:gd name="T57" fmla="*/ 187 h 587"/>
                <a:gd name="T58" fmla="*/ 293 w 586"/>
                <a:gd name="T59" fmla="*/ 280 h 587"/>
                <a:gd name="T60" fmla="*/ 258 w 586"/>
                <a:gd name="T61" fmla="*/ 379 h 587"/>
                <a:gd name="T62" fmla="*/ 240 w 586"/>
                <a:gd name="T63" fmla="*/ 387 h 587"/>
                <a:gd name="T64" fmla="*/ 213 w 586"/>
                <a:gd name="T65" fmla="*/ 360 h 587"/>
                <a:gd name="T66" fmla="*/ 258 w 586"/>
                <a:gd name="T67" fmla="*/ 341 h 587"/>
                <a:gd name="T68" fmla="*/ 258 w 586"/>
                <a:gd name="T69" fmla="*/ 379 h 587"/>
                <a:gd name="T70" fmla="*/ 258 w 586"/>
                <a:gd name="T71" fmla="*/ 499 h 587"/>
                <a:gd name="T72" fmla="*/ 240 w 586"/>
                <a:gd name="T73" fmla="*/ 507 h 587"/>
                <a:gd name="T74" fmla="*/ 213 w 586"/>
                <a:gd name="T75" fmla="*/ 480 h 587"/>
                <a:gd name="T76" fmla="*/ 258 w 586"/>
                <a:gd name="T77" fmla="*/ 461 h 587"/>
                <a:gd name="T78" fmla="*/ 258 w 586"/>
                <a:gd name="T79" fmla="*/ 499 h 587"/>
                <a:gd name="T80" fmla="*/ 152 w 586"/>
                <a:gd name="T81" fmla="*/ 379 h 587"/>
                <a:gd name="T82" fmla="*/ 133 w 586"/>
                <a:gd name="T83" fmla="*/ 387 h 587"/>
                <a:gd name="T84" fmla="*/ 106 w 586"/>
                <a:gd name="T85" fmla="*/ 360 h 587"/>
                <a:gd name="T86" fmla="*/ 152 w 586"/>
                <a:gd name="T87" fmla="*/ 341 h 587"/>
                <a:gd name="T88" fmla="*/ 152 w 586"/>
                <a:gd name="T89" fmla="*/ 379 h 587"/>
                <a:gd name="T90" fmla="*/ 152 w 586"/>
                <a:gd name="T91" fmla="*/ 499 h 587"/>
                <a:gd name="T92" fmla="*/ 133 w 586"/>
                <a:gd name="T93" fmla="*/ 507 h 587"/>
                <a:gd name="T94" fmla="*/ 106 w 586"/>
                <a:gd name="T95" fmla="*/ 480 h 587"/>
                <a:gd name="T96" fmla="*/ 152 w 586"/>
                <a:gd name="T97" fmla="*/ 461 h 587"/>
                <a:gd name="T98" fmla="*/ 152 w 586"/>
                <a:gd name="T99" fmla="*/ 499 h 587"/>
                <a:gd name="T100" fmla="*/ 560 w 586"/>
                <a:gd name="T101" fmla="*/ 174 h 587"/>
                <a:gd name="T102" fmla="*/ 480 w 586"/>
                <a:gd name="T103" fmla="*/ 174 h 587"/>
                <a:gd name="T104" fmla="*/ 453 w 586"/>
                <a:gd name="T105" fmla="*/ 0 h 587"/>
                <a:gd name="T106" fmla="*/ 106 w 586"/>
                <a:gd name="T107" fmla="*/ 27 h 587"/>
                <a:gd name="T108" fmla="*/ 26 w 586"/>
                <a:gd name="T109" fmla="*/ 174 h 587"/>
                <a:gd name="T110" fmla="*/ 0 w 586"/>
                <a:gd name="T111" fmla="*/ 560 h 587"/>
                <a:gd name="T112" fmla="*/ 560 w 586"/>
                <a:gd name="T113" fmla="*/ 587 h 587"/>
                <a:gd name="T114" fmla="*/ 586 w 586"/>
                <a:gd name="T115" fmla="*/ 20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587">
                  <a:moveTo>
                    <a:pt x="472" y="379"/>
                  </a:moveTo>
                  <a:lnTo>
                    <a:pt x="472" y="379"/>
                  </a:lnTo>
                  <a:cubicBezTo>
                    <a:pt x="467" y="384"/>
                    <a:pt x="460" y="387"/>
                    <a:pt x="453" y="387"/>
                  </a:cubicBezTo>
                  <a:cubicBezTo>
                    <a:pt x="446" y="387"/>
                    <a:pt x="439" y="384"/>
                    <a:pt x="434" y="379"/>
                  </a:cubicBezTo>
                  <a:cubicBezTo>
                    <a:pt x="429" y="374"/>
                    <a:pt x="426" y="367"/>
                    <a:pt x="426" y="360"/>
                  </a:cubicBezTo>
                  <a:cubicBezTo>
                    <a:pt x="426" y="353"/>
                    <a:pt x="429" y="346"/>
                    <a:pt x="434" y="341"/>
                  </a:cubicBezTo>
                  <a:cubicBezTo>
                    <a:pt x="444" y="331"/>
                    <a:pt x="462" y="331"/>
                    <a:pt x="472" y="341"/>
                  </a:cubicBezTo>
                  <a:cubicBezTo>
                    <a:pt x="477" y="346"/>
                    <a:pt x="480" y="353"/>
                    <a:pt x="480" y="360"/>
                  </a:cubicBezTo>
                  <a:cubicBezTo>
                    <a:pt x="480" y="367"/>
                    <a:pt x="477" y="374"/>
                    <a:pt x="472" y="379"/>
                  </a:cubicBezTo>
                  <a:lnTo>
                    <a:pt x="472" y="379"/>
                  </a:lnTo>
                  <a:close/>
                  <a:moveTo>
                    <a:pt x="472" y="499"/>
                  </a:moveTo>
                  <a:lnTo>
                    <a:pt x="472" y="499"/>
                  </a:lnTo>
                  <a:cubicBezTo>
                    <a:pt x="467" y="504"/>
                    <a:pt x="460" y="507"/>
                    <a:pt x="453" y="507"/>
                  </a:cubicBezTo>
                  <a:cubicBezTo>
                    <a:pt x="446" y="507"/>
                    <a:pt x="439" y="504"/>
                    <a:pt x="434" y="499"/>
                  </a:cubicBezTo>
                  <a:cubicBezTo>
                    <a:pt x="429" y="494"/>
                    <a:pt x="426" y="487"/>
                    <a:pt x="426" y="480"/>
                  </a:cubicBezTo>
                  <a:cubicBezTo>
                    <a:pt x="426" y="473"/>
                    <a:pt x="429" y="466"/>
                    <a:pt x="434" y="461"/>
                  </a:cubicBezTo>
                  <a:cubicBezTo>
                    <a:pt x="444" y="451"/>
                    <a:pt x="462" y="451"/>
                    <a:pt x="472" y="461"/>
                  </a:cubicBezTo>
                  <a:cubicBezTo>
                    <a:pt x="477" y="466"/>
                    <a:pt x="480" y="473"/>
                    <a:pt x="480" y="480"/>
                  </a:cubicBezTo>
                  <a:cubicBezTo>
                    <a:pt x="480" y="487"/>
                    <a:pt x="477" y="494"/>
                    <a:pt x="472" y="499"/>
                  </a:cubicBezTo>
                  <a:lnTo>
                    <a:pt x="472" y="499"/>
                  </a:lnTo>
                  <a:close/>
                  <a:moveTo>
                    <a:pt x="365" y="379"/>
                  </a:moveTo>
                  <a:lnTo>
                    <a:pt x="365" y="379"/>
                  </a:lnTo>
                  <a:cubicBezTo>
                    <a:pt x="360" y="384"/>
                    <a:pt x="353" y="387"/>
                    <a:pt x="346" y="387"/>
                  </a:cubicBezTo>
                  <a:cubicBezTo>
                    <a:pt x="339" y="387"/>
                    <a:pt x="332" y="384"/>
                    <a:pt x="327" y="379"/>
                  </a:cubicBezTo>
                  <a:cubicBezTo>
                    <a:pt x="322" y="374"/>
                    <a:pt x="320" y="367"/>
                    <a:pt x="320" y="360"/>
                  </a:cubicBezTo>
                  <a:cubicBezTo>
                    <a:pt x="320" y="353"/>
                    <a:pt x="322" y="346"/>
                    <a:pt x="327" y="341"/>
                  </a:cubicBezTo>
                  <a:cubicBezTo>
                    <a:pt x="337" y="331"/>
                    <a:pt x="355" y="331"/>
                    <a:pt x="365" y="341"/>
                  </a:cubicBezTo>
                  <a:cubicBezTo>
                    <a:pt x="370" y="346"/>
                    <a:pt x="373" y="353"/>
                    <a:pt x="373" y="360"/>
                  </a:cubicBezTo>
                  <a:cubicBezTo>
                    <a:pt x="373" y="367"/>
                    <a:pt x="370" y="374"/>
                    <a:pt x="365" y="379"/>
                  </a:cubicBezTo>
                  <a:lnTo>
                    <a:pt x="365" y="379"/>
                  </a:lnTo>
                  <a:close/>
                  <a:moveTo>
                    <a:pt x="365" y="499"/>
                  </a:moveTo>
                  <a:lnTo>
                    <a:pt x="365" y="499"/>
                  </a:lnTo>
                  <a:cubicBezTo>
                    <a:pt x="360" y="504"/>
                    <a:pt x="353" y="507"/>
                    <a:pt x="346" y="507"/>
                  </a:cubicBezTo>
                  <a:cubicBezTo>
                    <a:pt x="339" y="507"/>
                    <a:pt x="332" y="504"/>
                    <a:pt x="327" y="499"/>
                  </a:cubicBezTo>
                  <a:cubicBezTo>
                    <a:pt x="322" y="494"/>
                    <a:pt x="320" y="487"/>
                    <a:pt x="320" y="480"/>
                  </a:cubicBezTo>
                  <a:cubicBezTo>
                    <a:pt x="320" y="473"/>
                    <a:pt x="322" y="466"/>
                    <a:pt x="327" y="461"/>
                  </a:cubicBezTo>
                  <a:cubicBezTo>
                    <a:pt x="337" y="451"/>
                    <a:pt x="355" y="451"/>
                    <a:pt x="365" y="461"/>
                  </a:cubicBezTo>
                  <a:cubicBezTo>
                    <a:pt x="370" y="466"/>
                    <a:pt x="373" y="473"/>
                    <a:pt x="373" y="480"/>
                  </a:cubicBezTo>
                  <a:cubicBezTo>
                    <a:pt x="373" y="487"/>
                    <a:pt x="370" y="494"/>
                    <a:pt x="365" y="499"/>
                  </a:cubicBezTo>
                  <a:lnTo>
                    <a:pt x="365" y="499"/>
                  </a:lnTo>
                  <a:close/>
                  <a:moveTo>
                    <a:pt x="293" y="280"/>
                  </a:moveTo>
                  <a:lnTo>
                    <a:pt x="293" y="280"/>
                  </a:lnTo>
                  <a:cubicBezTo>
                    <a:pt x="278" y="280"/>
                    <a:pt x="266" y="268"/>
                    <a:pt x="266" y="253"/>
                  </a:cubicBezTo>
                  <a:lnTo>
                    <a:pt x="266" y="187"/>
                  </a:lnTo>
                  <a:lnTo>
                    <a:pt x="200" y="187"/>
                  </a:lnTo>
                  <a:cubicBezTo>
                    <a:pt x="190" y="187"/>
                    <a:pt x="181" y="181"/>
                    <a:pt x="177" y="174"/>
                  </a:cubicBezTo>
                  <a:cubicBezTo>
                    <a:pt x="174" y="170"/>
                    <a:pt x="173" y="165"/>
                    <a:pt x="173" y="160"/>
                  </a:cubicBezTo>
                  <a:cubicBezTo>
                    <a:pt x="173" y="145"/>
                    <a:pt x="185" y="133"/>
                    <a:pt x="200" y="133"/>
                  </a:cubicBezTo>
                  <a:lnTo>
                    <a:pt x="266" y="133"/>
                  </a:lnTo>
                  <a:lnTo>
                    <a:pt x="266" y="67"/>
                  </a:lnTo>
                  <a:cubicBezTo>
                    <a:pt x="266" y="52"/>
                    <a:pt x="278" y="40"/>
                    <a:pt x="293" y="40"/>
                  </a:cubicBezTo>
                  <a:cubicBezTo>
                    <a:pt x="308" y="40"/>
                    <a:pt x="320" y="52"/>
                    <a:pt x="320" y="67"/>
                  </a:cubicBezTo>
                  <a:lnTo>
                    <a:pt x="320" y="133"/>
                  </a:lnTo>
                  <a:lnTo>
                    <a:pt x="386" y="133"/>
                  </a:lnTo>
                  <a:cubicBezTo>
                    <a:pt x="401" y="133"/>
                    <a:pt x="413" y="145"/>
                    <a:pt x="413" y="160"/>
                  </a:cubicBezTo>
                  <a:cubicBezTo>
                    <a:pt x="413" y="165"/>
                    <a:pt x="412" y="170"/>
                    <a:pt x="409" y="174"/>
                  </a:cubicBezTo>
                  <a:cubicBezTo>
                    <a:pt x="405" y="181"/>
                    <a:pt x="396" y="187"/>
                    <a:pt x="386" y="187"/>
                  </a:cubicBezTo>
                  <a:lnTo>
                    <a:pt x="320" y="187"/>
                  </a:lnTo>
                  <a:lnTo>
                    <a:pt x="320" y="253"/>
                  </a:lnTo>
                  <a:cubicBezTo>
                    <a:pt x="320" y="268"/>
                    <a:pt x="308" y="280"/>
                    <a:pt x="293" y="280"/>
                  </a:cubicBezTo>
                  <a:lnTo>
                    <a:pt x="293" y="280"/>
                  </a:lnTo>
                  <a:close/>
                  <a:moveTo>
                    <a:pt x="258" y="379"/>
                  </a:moveTo>
                  <a:lnTo>
                    <a:pt x="258" y="379"/>
                  </a:lnTo>
                  <a:cubicBezTo>
                    <a:pt x="253" y="384"/>
                    <a:pt x="247" y="387"/>
                    <a:pt x="240" y="387"/>
                  </a:cubicBezTo>
                  <a:cubicBezTo>
                    <a:pt x="233" y="387"/>
                    <a:pt x="226" y="384"/>
                    <a:pt x="221" y="379"/>
                  </a:cubicBezTo>
                  <a:cubicBezTo>
                    <a:pt x="216" y="374"/>
                    <a:pt x="213" y="367"/>
                    <a:pt x="213" y="360"/>
                  </a:cubicBezTo>
                  <a:cubicBezTo>
                    <a:pt x="213" y="353"/>
                    <a:pt x="216" y="346"/>
                    <a:pt x="221" y="341"/>
                  </a:cubicBezTo>
                  <a:cubicBezTo>
                    <a:pt x="231" y="331"/>
                    <a:pt x="249" y="331"/>
                    <a:pt x="258" y="341"/>
                  </a:cubicBezTo>
                  <a:cubicBezTo>
                    <a:pt x="263" y="346"/>
                    <a:pt x="266" y="353"/>
                    <a:pt x="266" y="360"/>
                  </a:cubicBezTo>
                  <a:cubicBezTo>
                    <a:pt x="266" y="367"/>
                    <a:pt x="263" y="374"/>
                    <a:pt x="258" y="379"/>
                  </a:cubicBezTo>
                  <a:lnTo>
                    <a:pt x="258" y="379"/>
                  </a:lnTo>
                  <a:close/>
                  <a:moveTo>
                    <a:pt x="258" y="499"/>
                  </a:moveTo>
                  <a:lnTo>
                    <a:pt x="258" y="499"/>
                  </a:lnTo>
                  <a:cubicBezTo>
                    <a:pt x="253" y="504"/>
                    <a:pt x="247" y="507"/>
                    <a:pt x="240" y="507"/>
                  </a:cubicBezTo>
                  <a:cubicBezTo>
                    <a:pt x="233" y="507"/>
                    <a:pt x="226" y="504"/>
                    <a:pt x="221" y="499"/>
                  </a:cubicBezTo>
                  <a:cubicBezTo>
                    <a:pt x="216" y="494"/>
                    <a:pt x="213" y="487"/>
                    <a:pt x="213" y="480"/>
                  </a:cubicBezTo>
                  <a:cubicBezTo>
                    <a:pt x="213" y="473"/>
                    <a:pt x="216" y="466"/>
                    <a:pt x="221" y="461"/>
                  </a:cubicBezTo>
                  <a:cubicBezTo>
                    <a:pt x="231" y="451"/>
                    <a:pt x="249" y="451"/>
                    <a:pt x="258" y="461"/>
                  </a:cubicBezTo>
                  <a:cubicBezTo>
                    <a:pt x="263" y="466"/>
                    <a:pt x="266" y="473"/>
                    <a:pt x="266" y="480"/>
                  </a:cubicBezTo>
                  <a:cubicBezTo>
                    <a:pt x="266" y="487"/>
                    <a:pt x="263" y="494"/>
                    <a:pt x="258" y="499"/>
                  </a:cubicBezTo>
                  <a:lnTo>
                    <a:pt x="258" y="499"/>
                  </a:lnTo>
                  <a:close/>
                  <a:moveTo>
                    <a:pt x="152" y="379"/>
                  </a:moveTo>
                  <a:lnTo>
                    <a:pt x="152" y="379"/>
                  </a:lnTo>
                  <a:cubicBezTo>
                    <a:pt x="147" y="384"/>
                    <a:pt x="140" y="387"/>
                    <a:pt x="133" y="387"/>
                  </a:cubicBezTo>
                  <a:cubicBezTo>
                    <a:pt x="126" y="387"/>
                    <a:pt x="119" y="384"/>
                    <a:pt x="114" y="379"/>
                  </a:cubicBezTo>
                  <a:cubicBezTo>
                    <a:pt x="109" y="374"/>
                    <a:pt x="106" y="367"/>
                    <a:pt x="106" y="360"/>
                  </a:cubicBezTo>
                  <a:cubicBezTo>
                    <a:pt x="106" y="353"/>
                    <a:pt x="109" y="346"/>
                    <a:pt x="114" y="341"/>
                  </a:cubicBezTo>
                  <a:cubicBezTo>
                    <a:pt x="124" y="331"/>
                    <a:pt x="142" y="331"/>
                    <a:pt x="152" y="341"/>
                  </a:cubicBezTo>
                  <a:cubicBezTo>
                    <a:pt x="157" y="346"/>
                    <a:pt x="160" y="353"/>
                    <a:pt x="160" y="360"/>
                  </a:cubicBezTo>
                  <a:cubicBezTo>
                    <a:pt x="160" y="367"/>
                    <a:pt x="157" y="374"/>
                    <a:pt x="152" y="379"/>
                  </a:cubicBezTo>
                  <a:lnTo>
                    <a:pt x="152" y="379"/>
                  </a:lnTo>
                  <a:close/>
                  <a:moveTo>
                    <a:pt x="152" y="499"/>
                  </a:moveTo>
                  <a:lnTo>
                    <a:pt x="152" y="499"/>
                  </a:lnTo>
                  <a:cubicBezTo>
                    <a:pt x="147" y="504"/>
                    <a:pt x="140" y="507"/>
                    <a:pt x="133" y="507"/>
                  </a:cubicBezTo>
                  <a:cubicBezTo>
                    <a:pt x="126" y="507"/>
                    <a:pt x="119" y="504"/>
                    <a:pt x="114" y="499"/>
                  </a:cubicBezTo>
                  <a:cubicBezTo>
                    <a:pt x="109" y="494"/>
                    <a:pt x="106" y="487"/>
                    <a:pt x="106" y="480"/>
                  </a:cubicBezTo>
                  <a:cubicBezTo>
                    <a:pt x="106" y="473"/>
                    <a:pt x="109" y="466"/>
                    <a:pt x="114" y="461"/>
                  </a:cubicBezTo>
                  <a:cubicBezTo>
                    <a:pt x="124" y="451"/>
                    <a:pt x="142" y="451"/>
                    <a:pt x="152" y="461"/>
                  </a:cubicBezTo>
                  <a:cubicBezTo>
                    <a:pt x="157" y="466"/>
                    <a:pt x="160" y="473"/>
                    <a:pt x="160" y="480"/>
                  </a:cubicBezTo>
                  <a:cubicBezTo>
                    <a:pt x="160" y="487"/>
                    <a:pt x="157" y="494"/>
                    <a:pt x="152" y="499"/>
                  </a:cubicBezTo>
                  <a:lnTo>
                    <a:pt x="152" y="499"/>
                  </a:lnTo>
                  <a:close/>
                  <a:moveTo>
                    <a:pt x="560" y="174"/>
                  </a:moveTo>
                  <a:lnTo>
                    <a:pt x="560" y="174"/>
                  </a:lnTo>
                  <a:lnTo>
                    <a:pt x="480" y="174"/>
                  </a:lnTo>
                  <a:lnTo>
                    <a:pt x="480" y="27"/>
                  </a:lnTo>
                  <a:cubicBezTo>
                    <a:pt x="480" y="12"/>
                    <a:pt x="468" y="0"/>
                    <a:pt x="453" y="0"/>
                  </a:cubicBezTo>
                  <a:lnTo>
                    <a:pt x="133" y="0"/>
                  </a:lnTo>
                  <a:cubicBezTo>
                    <a:pt x="118" y="0"/>
                    <a:pt x="106" y="12"/>
                    <a:pt x="106" y="27"/>
                  </a:cubicBezTo>
                  <a:lnTo>
                    <a:pt x="106" y="174"/>
                  </a:lnTo>
                  <a:lnTo>
                    <a:pt x="26" y="174"/>
                  </a:lnTo>
                  <a:cubicBezTo>
                    <a:pt x="12" y="174"/>
                    <a:pt x="0" y="185"/>
                    <a:pt x="0" y="200"/>
                  </a:cubicBezTo>
                  <a:lnTo>
                    <a:pt x="0" y="560"/>
                  </a:lnTo>
                  <a:cubicBezTo>
                    <a:pt x="0" y="575"/>
                    <a:pt x="12" y="587"/>
                    <a:pt x="26" y="587"/>
                  </a:cubicBezTo>
                  <a:lnTo>
                    <a:pt x="560" y="587"/>
                  </a:lnTo>
                  <a:cubicBezTo>
                    <a:pt x="574" y="587"/>
                    <a:pt x="586" y="575"/>
                    <a:pt x="586" y="560"/>
                  </a:cubicBezTo>
                  <a:lnTo>
                    <a:pt x="586" y="200"/>
                  </a:lnTo>
                  <a:cubicBezTo>
                    <a:pt x="586" y="185"/>
                    <a:pt x="574" y="174"/>
                    <a:pt x="560" y="174"/>
                  </a:cubicBezTo>
                  <a:close/>
                </a:path>
              </a:pathLst>
            </a:custGeom>
            <a:grpFill/>
            <a:ln w="0">
              <a:solidFill>
                <a:schemeClr val="accent1"/>
              </a:solidFill>
              <a:prstDash val="solid"/>
              <a:round/>
              <a:headEnd/>
              <a:tailEnd/>
            </a:ln>
          </p:spPr>
          <p:txBody>
            <a:bodyPr vert="horz" wrap="square" lIns="68577" tIns="34289" rIns="68577" bIns="34289" numCol="1" anchor="t" anchorCtr="0" compatLnSpc="1">
              <a:prstTxWarp prst="textNoShape">
                <a:avLst/>
              </a:prstTxWarp>
            </a:bodyPr>
            <a:lstStyle/>
            <a:p>
              <a:pPr defTabSz="342900">
                <a:defRPr/>
              </a:pPr>
              <a:endParaRPr lang="en-US" sz="1350">
                <a:solidFill>
                  <a:srgbClr val="58595B"/>
                </a:solidFill>
              </a:endParaRPr>
            </a:p>
          </p:txBody>
        </p:sp>
        <p:grpSp>
          <p:nvGrpSpPr>
            <p:cNvPr id="126" name="Group 125">
              <a:extLst>
                <a:ext uri="{FF2B5EF4-FFF2-40B4-BE49-F238E27FC236}">
                  <a16:creationId xmlns:a16="http://schemas.microsoft.com/office/drawing/2014/main" id="{AEEC5779-C22B-254F-BE1F-717D8A4B66D5}"/>
                </a:ext>
              </a:extLst>
            </p:cNvPr>
            <p:cNvGrpSpPr>
              <a:grpSpLocks noChangeAspect="1"/>
            </p:cNvGrpSpPr>
            <p:nvPr/>
          </p:nvGrpSpPr>
          <p:grpSpPr bwMode="auto">
            <a:xfrm>
              <a:off x="2547938" y="-1409700"/>
              <a:ext cx="404813" cy="476250"/>
              <a:chOff x="1605" y="-888"/>
              <a:chExt cx="255" cy="300"/>
            </a:xfrm>
            <a:grpFill/>
          </p:grpSpPr>
          <p:sp>
            <p:nvSpPr>
              <p:cNvPr id="127" name="Oval 126">
                <a:extLst>
                  <a:ext uri="{FF2B5EF4-FFF2-40B4-BE49-F238E27FC236}">
                    <a16:creationId xmlns:a16="http://schemas.microsoft.com/office/drawing/2014/main" id="{B7A3B5D4-79FC-8447-8952-6E5B992F885E}"/>
                  </a:ext>
                </a:extLst>
              </p:cNvPr>
              <p:cNvSpPr>
                <a:spLocks noChangeArrowheads="1"/>
              </p:cNvSpPr>
              <p:nvPr/>
            </p:nvSpPr>
            <p:spPr bwMode="auto">
              <a:xfrm>
                <a:off x="1723" y="-888"/>
                <a:ext cx="19" cy="17"/>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28" name="Freeform 127">
                <a:extLst>
                  <a:ext uri="{FF2B5EF4-FFF2-40B4-BE49-F238E27FC236}">
                    <a16:creationId xmlns:a16="http://schemas.microsoft.com/office/drawing/2014/main" id="{BD61EE12-BF66-F14C-82D3-C3C74DE85AAC}"/>
                  </a:ext>
                </a:extLst>
              </p:cNvPr>
              <p:cNvSpPr>
                <a:spLocks noEditPoints="1"/>
              </p:cNvSpPr>
              <p:nvPr/>
            </p:nvSpPr>
            <p:spPr bwMode="auto">
              <a:xfrm>
                <a:off x="1636" y="-735"/>
                <a:ext cx="193" cy="108"/>
              </a:xfrm>
              <a:custGeom>
                <a:avLst/>
                <a:gdLst>
                  <a:gd name="T0" fmla="*/ 114 w 122"/>
                  <a:gd name="T1" fmla="*/ 69 h 69"/>
                  <a:gd name="T2" fmla="*/ 106 w 122"/>
                  <a:gd name="T3" fmla="*/ 62 h 69"/>
                  <a:gd name="T4" fmla="*/ 106 w 122"/>
                  <a:gd name="T5" fmla="*/ 8 h 69"/>
                  <a:gd name="T6" fmla="*/ 114 w 122"/>
                  <a:gd name="T7" fmla="*/ 0 h 69"/>
                  <a:gd name="T8" fmla="*/ 122 w 122"/>
                  <a:gd name="T9" fmla="*/ 8 h 69"/>
                  <a:gd name="T10" fmla="*/ 122 w 122"/>
                  <a:gd name="T11" fmla="*/ 62 h 69"/>
                  <a:gd name="T12" fmla="*/ 114 w 122"/>
                  <a:gd name="T13" fmla="*/ 69 h 69"/>
                  <a:gd name="T14" fmla="*/ 78 w 122"/>
                  <a:gd name="T15" fmla="*/ 69 h 69"/>
                  <a:gd name="T16" fmla="*/ 71 w 122"/>
                  <a:gd name="T17" fmla="*/ 62 h 69"/>
                  <a:gd name="T18" fmla="*/ 71 w 122"/>
                  <a:gd name="T19" fmla="*/ 8 h 69"/>
                  <a:gd name="T20" fmla="*/ 78 w 122"/>
                  <a:gd name="T21" fmla="*/ 0 h 69"/>
                  <a:gd name="T22" fmla="*/ 86 w 122"/>
                  <a:gd name="T23" fmla="*/ 8 h 69"/>
                  <a:gd name="T24" fmla="*/ 86 w 122"/>
                  <a:gd name="T25" fmla="*/ 62 h 69"/>
                  <a:gd name="T26" fmla="*/ 78 w 122"/>
                  <a:gd name="T27" fmla="*/ 69 h 69"/>
                  <a:gd name="T28" fmla="*/ 43 w 122"/>
                  <a:gd name="T29" fmla="*/ 69 h 69"/>
                  <a:gd name="T30" fmla="*/ 35 w 122"/>
                  <a:gd name="T31" fmla="*/ 62 h 69"/>
                  <a:gd name="T32" fmla="*/ 35 w 122"/>
                  <a:gd name="T33" fmla="*/ 8 h 69"/>
                  <a:gd name="T34" fmla="*/ 43 w 122"/>
                  <a:gd name="T35" fmla="*/ 0 h 69"/>
                  <a:gd name="T36" fmla="*/ 51 w 122"/>
                  <a:gd name="T37" fmla="*/ 8 h 69"/>
                  <a:gd name="T38" fmla="*/ 51 w 122"/>
                  <a:gd name="T39" fmla="*/ 62 h 69"/>
                  <a:gd name="T40" fmla="*/ 43 w 122"/>
                  <a:gd name="T41" fmla="*/ 69 h 69"/>
                  <a:gd name="T42" fmla="*/ 8 w 122"/>
                  <a:gd name="T43" fmla="*/ 69 h 69"/>
                  <a:gd name="T44" fmla="*/ 0 w 122"/>
                  <a:gd name="T45" fmla="*/ 62 h 69"/>
                  <a:gd name="T46" fmla="*/ 0 w 122"/>
                  <a:gd name="T47" fmla="*/ 8 h 69"/>
                  <a:gd name="T48" fmla="*/ 8 w 122"/>
                  <a:gd name="T49" fmla="*/ 0 h 69"/>
                  <a:gd name="T50" fmla="*/ 16 w 122"/>
                  <a:gd name="T51" fmla="*/ 8 h 69"/>
                  <a:gd name="T52" fmla="*/ 16 w 122"/>
                  <a:gd name="T53" fmla="*/ 62 h 69"/>
                  <a:gd name="T54" fmla="*/ 8 w 122"/>
                  <a:gd name="T5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69">
                    <a:moveTo>
                      <a:pt x="114" y="69"/>
                    </a:moveTo>
                    <a:cubicBezTo>
                      <a:pt x="109" y="69"/>
                      <a:pt x="106" y="66"/>
                      <a:pt x="106" y="62"/>
                    </a:cubicBezTo>
                    <a:cubicBezTo>
                      <a:pt x="106" y="8"/>
                      <a:pt x="106" y="8"/>
                      <a:pt x="106" y="8"/>
                    </a:cubicBezTo>
                    <a:cubicBezTo>
                      <a:pt x="106" y="4"/>
                      <a:pt x="109" y="0"/>
                      <a:pt x="114" y="0"/>
                    </a:cubicBezTo>
                    <a:cubicBezTo>
                      <a:pt x="118" y="0"/>
                      <a:pt x="122" y="4"/>
                      <a:pt x="122" y="8"/>
                    </a:cubicBezTo>
                    <a:cubicBezTo>
                      <a:pt x="122" y="62"/>
                      <a:pt x="122" y="62"/>
                      <a:pt x="122" y="62"/>
                    </a:cubicBezTo>
                    <a:cubicBezTo>
                      <a:pt x="122" y="66"/>
                      <a:pt x="118" y="69"/>
                      <a:pt x="114" y="69"/>
                    </a:cubicBezTo>
                    <a:close/>
                    <a:moveTo>
                      <a:pt x="78" y="69"/>
                    </a:moveTo>
                    <a:cubicBezTo>
                      <a:pt x="74" y="69"/>
                      <a:pt x="71" y="66"/>
                      <a:pt x="71" y="62"/>
                    </a:cubicBezTo>
                    <a:cubicBezTo>
                      <a:pt x="71" y="8"/>
                      <a:pt x="71" y="8"/>
                      <a:pt x="71" y="8"/>
                    </a:cubicBezTo>
                    <a:cubicBezTo>
                      <a:pt x="71" y="4"/>
                      <a:pt x="74" y="0"/>
                      <a:pt x="78" y="0"/>
                    </a:cubicBezTo>
                    <a:cubicBezTo>
                      <a:pt x="83" y="0"/>
                      <a:pt x="86" y="4"/>
                      <a:pt x="86" y="8"/>
                    </a:cubicBezTo>
                    <a:cubicBezTo>
                      <a:pt x="86" y="62"/>
                      <a:pt x="86" y="62"/>
                      <a:pt x="86" y="62"/>
                    </a:cubicBezTo>
                    <a:cubicBezTo>
                      <a:pt x="86" y="66"/>
                      <a:pt x="83" y="69"/>
                      <a:pt x="78" y="69"/>
                    </a:cubicBezTo>
                    <a:close/>
                    <a:moveTo>
                      <a:pt x="43" y="69"/>
                    </a:moveTo>
                    <a:cubicBezTo>
                      <a:pt x="39" y="69"/>
                      <a:pt x="35" y="66"/>
                      <a:pt x="35" y="62"/>
                    </a:cubicBezTo>
                    <a:cubicBezTo>
                      <a:pt x="35" y="8"/>
                      <a:pt x="35" y="8"/>
                      <a:pt x="35" y="8"/>
                    </a:cubicBezTo>
                    <a:cubicBezTo>
                      <a:pt x="35" y="4"/>
                      <a:pt x="39" y="0"/>
                      <a:pt x="43" y="0"/>
                    </a:cubicBezTo>
                    <a:cubicBezTo>
                      <a:pt x="48" y="0"/>
                      <a:pt x="51" y="4"/>
                      <a:pt x="51" y="8"/>
                    </a:cubicBezTo>
                    <a:cubicBezTo>
                      <a:pt x="51" y="62"/>
                      <a:pt x="51" y="62"/>
                      <a:pt x="51" y="62"/>
                    </a:cubicBezTo>
                    <a:cubicBezTo>
                      <a:pt x="51" y="66"/>
                      <a:pt x="48" y="69"/>
                      <a:pt x="43" y="69"/>
                    </a:cubicBezTo>
                    <a:close/>
                    <a:moveTo>
                      <a:pt x="8" y="69"/>
                    </a:moveTo>
                    <a:cubicBezTo>
                      <a:pt x="4" y="69"/>
                      <a:pt x="0" y="66"/>
                      <a:pt x="0" y="62"/>
                    </a:cubicBezTo>
                    <a:cubicBezTo>
                      <a:pt x="0" y="8"/>
                      <a:pt x="0" y="8"/>
                      <a:pt x="0" y="8"/>
                    </a:cubicBezTo>
                    <a:cubicBezTo>
                      <a:pt x="0" y="4"/>
                      <a:pt x="4" y="0"/>
                      <a:pt x="8" y="0"/>
                    </a:cubicBezTo>
                    <a:cubicBezTo>
                      <a:pt x="13" y="0"/>
                      <a:pt x="16" y="4"/>
                      <a:pt x="16" y="8"/>
                    </a:cubicBezTo>
                    <a:cubicBezTo>
                      <a:pt x="16" y="62"/>
                      <a:pt x="16" y="62"/>
                      <a:pt x="16" y="62"/>
                    </a:cubicBezTo>
                    <a:cubicBezTo>
                      <a:pt x="16" y="66"/>
                      <a:pt x="13" y="69"/>
                      <a:pt x="8" y="69"/>
                    </a:cubicBezTo>
                    <a:close/>
                  </a:path>
                </a:pathLst>
              </a:custGeom>
              <a:grpFill/>
              <a:ln w="7938"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29" name="Rectangle 128">
                <a:extLst>
                  <a:ext uri="{FF2B5EF4-FFF2-40B4-BE49-F238E27FC236}">
                    <a16:creationId xmlns:a16="http://schemas.microsoft.com/office/drawing/2014/main" id="{ACA72F73-19B6-0E44-A71A-F47144B1BB58}"/>
                  </a:ext>
                </a:extLst>
              </p:cNvPr>
              <p:cNvSpPr>
                <a:spLocks noChangeArrowheads="1"/>
              </p:cNvSpPr>
              <p:nvPr/>
            </p:nvSpPr>
            <p:spPr bwMode="auto">
              <a:xfrm>
                <a:off x="1605" y="-613"/>
                <a:ext cx="255" cy="25"/>
              </a:xfrm>
              <a:prstGeom prst="rect">
                <a:avLst/>
              </a:prstGeom>
              <a:grpFill/>
              <a:ln w="7938"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30" name="Freeform 129">
                <a:extLst>
                  <a:ext uri="{FF2B5EF4-FFF2-40B4-BE49-F238E27FC236}">
                    <a16:creationId xmlns:a16="http://schemas.microsoft.com/office/drawing/2014/main" id="{B728548B-7463-9849-8FBB-B18C1F5D3227}"/>
                  </a:ext>
                </a:extLst>
              </p:cNvPr>
              <p:cNvSpPr>
                <a:spLocks/>
              </p:cNvSpPr>
              <p:nvPr/>
            </p:nvSpPr>
            <p:spPr bwMode="auto">
              <a:xfrm>
                <a:off x="1617" y="-863"/>
                <a:ext cx="231" cy="115"/>
              </a:xfrm>
              <a:custGeom>
                <a:avLst/>
                <a:gdLst>
                  <a:gd name="T0" fmla="*/ 0 w 146"/>
                  <a:gd name="T1" fmla="*/ 73 h 73"/>
                  <a:gd name="T2" fmla="*/ 0 w 146"/>
                  <a:gd name="T3" fmla="*/ 73 h 73"/>
                  <a:gd name="T4" fmla="*/ 73 w 146"/>
                  <a:gd name="T5" fmla="*/ 0 h 73"/>
                  <a:gd name="T6" fmla="*/ 146 w 146"/>
                  <a:gd name="T7" fmla="*/ 73 h 73"/>
                  <a:gd name="T8" fmla="*/ 0 w 146"/>
                  <a:gd name="T9" fmla="*/ 73 h 73"/>
                  <a:gd name="T10" fmla="*/ 0 w 146"/>
                  <a:gd name="T11" fmla="*/ 73 h 73"/>
                </a:gdLst>
                <a:ahLst/>
                <a:cxnLst>
                  <a:cxn ang="0">
                    <a:pos x="T0" y="T1"/>
                  </a:cxn>
                  <a:cxn ang="0">
                    <a:pos x="T2" y="T3"/>
                  </a:cxn>
                  <a:cxn ang="0">
                    <a:pos x="T4" y="T5"/>
                  </a:cxn>
                  <a:cxn ang="0">
                    <a:pos x="T6" y="T7"/>
                  </a:cxn>
                  <a:cxn ang="0">
                    <a:pos x="T8" y="T9"/>
                  </a:cxn>
                  <a:cxn ang="0">
                    <a:pos x="T10" y="T11"/>
                  </a:cxn>
                </a:cxnLst>
                <a:rect l="0" t="0" r="r" b="b"/>
                <a:pathLst>
                  <a:path w="146" h="73">
                    <a:moveTo>
                      <a:pt x="0" y="73"/>
                    </a:moveTo>
                    <a:cubicBezTo>
                      <a:pt x="0" y="73"/>
                      <a:pt x="0" y="73"/>
                      <a:pt x="0" y="73"/>
                    </a:cubicBezTo>
                    <a:cubicBezTo>
                      <a:pt x="0" y="33"/>
                      <a:pt x="33" y="0"/>
                      <a:pt x="73" y="0"/>
                    </a:cubicBezTo>
                    <a:cubicBezTo>
                      <a:pt x="114" y="0"/>
                      <a:pt x="146" y="33"/>
                      <a:pt x="146" y="73"/>
                    </a:cubicBezTo>
                    <a:cubicBezTo>
                      <a:pt x="0" y="73"/>
                      <a:pt x="0" y="73"/>
                      <a:pt x="0" y="73"/>
                    </a:cubicBezTo>
                    <a:cubicBezTo>
                      <a:pt x="0" y="73"/>
                      <a:pt x="0" y="73"/>
                      <a:pt x="0" y="73"/>
                    </a:cubicBezTo>
                    <a:close/>
                  </a:path>
                </a:pathLst>
              </a:custGeom>
              <a:grpFill/>
              <a:ln w="7938" cap="flat">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grpSp>
      </p:grpSp>
      <p:sp>
        <p:nvSpPr>
          <p:cNvPr id="110" name="Rounded Rectangle 109">
            <a:extLst>
              <a:ext uri="{FF2B5EF4-FFF2-40B4-BE49-F238E27FC236}">
                <a16:creationId xmlns:a16="http://schemas.microsoft.com/office/drawing/2014/main" id="{58CF885F-B53F-FD42-ADC0-4B221114C680}"/>
              </a:ext>
            </a:extLst>
          </p:cNvPr>
          <p:cNvSpPr/>
          <p:nvPr/>
        </p:nvSpPr>
        <p:spPr>
          <a:xfrm>
            <a:off x="3922481" y="4320584"/>
            <a:ext cx="832812" cy="262489"/>
          </a:xfrm>
          <a:prstGeom prst="roundRect">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prstClr val="white"/>
              </a:solidFill>
              <a:latin typeface="CiscoSansTT ExtraLight"/>
            </a:endParaRPr>
          </a:p>
        </p:txBody>
      </p:sp>
      <p:sp>
        <p:nvSpPr>
          <p:cNvPr id="111" name="Freeform 651">
            <a:extLst>
              <a:ext uri="{FF2B5EF4-FFF2-40B4-BE49-F238E27FC236}">
                <a16:creationId xmlns:a16="http://schemas.microsoft.com/office/drawing/2014/main" id="{659157FA-845D-F64B-9CF3-C2D6173B8E71}"/>
              </a:ext>
            </a:extLst>
          </p:cNvPr>
          <p:cNvSpPr>
            <a:spLocks noChangeAspect="1" noEditPoints="1"/>
          </p:cNvSpPr>
          <p:nvPr/>
        </p:nvSpPr>
        <p:spPr bwMode="auto">
          <a:xfrm>
            <a:off x="5104771" y="4396124"/>
            <a:ext cx="249028" cy="123976"/>
          </a:xfrm>
          <a:custGeom>
            <a:avLst/>
            <a:gdLst>
              <a:gd name="T0" fmla="*/ 194 w 217"/>
              <a:gd name="T1" fmla="*/ 28 h 102"/>
              <a:gd name="T2" fmla="*/ 97 w 217"/>
              <a:gd name="T3" fmla="*/ 28 h 102"/>
              <a:gd name="T4" fmla="*/ 51 w 217"/>
              <a:gd name="T5" fmla="*/ 0 h 102"/>
              <a:gd name="T6" fmla="*/ 0 w 217"/>
              <a:gd name="T7" fmla="*/ 51 h 102"/>
              <a:gd name="T8" fmla="*/ 51 w 217"/>
              <a:gd name="T9" fmla="*/ 102 h 102"/>
              <a:gd name="T10" fmla="*/ 97 w 217"/>
              <a:gd name="T11" fmla="*/ 74 h 102"/>
              <a:gd name="T12" fmla="*/ 113 w 217"/>
              <a:gd name="T13" fmla="*/ 74 h 102"/>
              <a:gd name="T14" fmla="*/ 113 w 217"/>
              <a:gd name="T15" fmla="*/ 64 h 102"/>
              <a:gd name="T16" fmla="*/ 119 w 217"/>
              <a:gd name="T17" fmla="*/ 58 h 102"/>
              <a:gd name="T18" fmla="*/ 124 w 217"/>
              <a:gd name="T19" fmla="*/ 64 h 102"/>
              <a:gd name="T20" fmla="*/ 124 w 217"/>
              <a:gd name="T21" fmla="*/ 74 h 102"/>
              <a:gd name="T22" fmla="*/ 136 w 217"/>
              <a:gd name="T23" fmla="*/ 74 h 102"/>
              <a:gd name="T24" fmla="*/ 136 w 217"/>
              <a:gd name="T25" fmla="*/ 64 h 102"/>
              <a:gd name="T26" fmla="*/ 142 w 217"/>
              <a:gd name="T27" fmla="*/ 58 h 102"/>
              <a:gd name="T28" fmla="*/ 148 w 217"/>
              <a:gd name="T29" fmla="*/ 64 h 102"/>
              <a:gd name="T30" fmla="*/ 148 w 217"/>
              <a:gd name="T31" fmla="*/ 74 h 102"/>
              <a:gd name="T32" fmla="*/ 160 w 217"/>
              <a:gd name="T33" fmla="*/ 74 h 102"/>
              <a:gd name="T34" fmla="*/ 160 w 217"/>
              <a:gd name="T35" fmla="*/ 64 h 102"/>
              <a:gd name="T36" fmla="*/ 166 w 217"/>
              <a:gd name="T37" fmla="*/ 58 h 102"/>
              <a:gd name="T38" fmla="*/ 171 w 217"/>
              <a:gd name="T39" fmla="*/ 64 h 102"/>
              <a:gd name="T40" fmla="*/ 171 w 217"/>
              <a:gd name="T41" fmla="*/ 74 h 102"/>
              <a:gd name="T42" fmla="*/ 183 w 217"/>
              <a:gd name="T43" fmla="*/ 74 h 102"/>
              <a:gd name="T44" fmla="*/ 183 w 217"/>
              <a:gd name="T45" fmla="*/ 64 h 102"/>
              <a:gd name="T46" fmla="*/ 189 w 217"/>
              <a:gd name="T47" fmla="*/ 58 h 102"/>
              <a:gd name="T48" fmla="*/ 195 w 217"/>
              <a:gd name="T49" fmla="*/ 64 h 102"/>
              <a:gd name="T50" fmla="*/ 195 w 217"/>
              <a:gd name="T51" fmla="*/ 74 h 102"/>
              <a:gd name="T52" fmla="*/ 217 w 217"/>
              <a:gd name="T53" fmla="*/ 51 h 102"/>
              <a:gd name="T54" fmla="*/ 194 w 217"/>
              <a:gd name="T55" fmla="*/ 28 h 102"/>
              <a:gd name="T56" fmla="*/ 34 w 217"/>
              <a:gd name="T57" fmla="*/ 68 h 102"/>
              <a:gd name="T58" fmla="*/ 17 w 217"/>
              <a:gd name="T59" fmla="*/ 51 h 102"/>
              <a:gd name="T60" fmla="*/ 34 w 217"/>
              <a:gd name="T61" fmla="*/ 34 h 102"/>
              <a:gd name="T62" fmla="*/ 51 w 217"/>
              <a:gd name="T63" fmla="*/ 51 h 102"/>
              <a:gd name="T64" fmla="*/ 34 w 217"/>
              <a:gd name="T6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02">
                <a:moveTo>
                  <a:pt x="194" y="28"/>
                </a:moveTo>
                <a:cubicBezTo>
                  <a:pt x="97" y="28"/>
                  <a:pt x="97" y="28"/>
                  <a:pt x="97" y="28"/>
                </a:cubicBezTo>
                <a:cubicBezTo>
                  <a:pt x="89" y="11"/>
                  <a:pt x="72" y="0"/>
                  <a:pt x="51" y="0"/>
                </a:cubicBezTo>
                <a:cubicBezTo>
                  <a:pt x="23" y="0"/>
                  <a:pt x="0" y="23"/>
                  <a:pt x="0" y="51"/>
                </a:cubicBezTo>
                <a:cubicBezTo>
                  <a:pt x="0" y="79"/>
                  <a:pt x="23" y="102"/>
                  <a:pt x="51" y="102"/>
                </a:cubicBezTo>
                <a:cubicBezTo>
                  <a:pt x="72" y="102"/>
                  <a:pt x="89" y="91"/>
                  <a:pt x="97" y="74"/>
                </a:cubicBezTo>
                <a:cubicBezTo>
                  <a:pt x="113" y="74"/>
                  <a:pt x="113" y="74"/>
                  <a:pt x="113" y="74"/>
                </a:cubicBezTo>
                <a:cubicBezTo>
                  <a:pt x="113" y="64"/>
                  <a:pt x="113" y="64"/>
                  <a:pt x="113" y="64"/>
                </a:cubicBezTo>
                <a:cubicBezTo>
                  <a:pt x="113" y="60"/>
                  <a:pt x="115" y="58"/>
                  <a:pt x="119" y="58"/>
                </a:cubicBezTo>
                <a:cubicBezTo>
                  <a:pt x="122" y="58"/>
                  <a:pt x="124" y="60"/>
                  <a:pt x="124" y="64"/>
                </a:cubicBezTo>
                <a:cubicBezTo>
                  <a:pt x="124" y="74"/>
                  <a:pt x="124" y="74"/>
                  <a:pt x="124" y="74"/>
                </a:cubicBezTo>
                <a:cubicBezTo>
                  <a:pt x="136" y="74"/>
                  <a:pt x="136" y="74"/>
                  <a:pt x="136" y="74"/>
                </a:cubicBezTo>
                <a:cubicBezTo>
                  <a:pt x="136" y="64"/>
                  <a:pt x="136" y="64"/>
                  <a:pt x="136" y="64"/>
                </a:cubicBezTo>
                <a:cubicBezTo>
                  <a:pt x="136" y="60"/>
                  <a:pt x="139" y="58"/>
                  <a:pt x="142" y="58"/>
                </a:cubicBezTo>
                <a:cubicBezTo>
                  <a:pt x="145" y="58"/>
                  <a:pt x="148" y="60"/>
                  <a:pt x="148" y="64"/>
                </a:cubicBezTo>
                <a:cubicBezTo>
                  <a:pt x="148" y="74"/>
                  <a:pt x="148" y="74"/>
                  <a:pt x="148" y="74"/>
                </a:cubicBezTo>
                <a:cubicBezTo>
                  <a:pt x="160" y="74"/>
                  <a:pt x="160" y="74"/>
                  <a:pt x="160" y="74"/>
                </a:cubicBezTo>
                <a:cubicBezTo>
                  <a:pt x="160" y="64"/>
                  <a:pt x="160" y="64"/>
                  <a:pt x="160" y="64"/>
                </a:cubicBezTo>
                <a:cubicBezTo>
                  <a:pt x="160" y="60"/>
                  <a:pt x="162" y="58"/>
                  <a:pt x="166" y="58"/>
                </a:cubicBezTo>
                <a:cubicBezTo>
                  <a:pt x="169" y="58"/>
                  <a:pt x="171" y="60"/>
                  <a:pt x="171" y="64"/>
                </a:cubicBezTo>
                <a:cubicBezTo>
                  <a:pt x="171" y="74"/>
                  <a:pt x="171" y="74"/>
                  <a:pt x="171" y="74"/>
                </a:cubicBezTo>
                <a:cubicBezTo>
                  <a:pt x="183" y="74"/>
                  <a:pt x="183" y="74"/>
                  <a:pt x="183" y="74"/>
                </a:cubicBezTo>
                <a:cubicBezTo>
                  <a:pt x="183" y="64"/>
                  <a:pt x="183" y="64"/>
                  <a:pt x="183" y="64"/>
                </a:cubicBezTo>
                <a:cubicBezTo>
                  <a:pt x="183" y="60"/>
                  <a:pt x="186" y="58"/>
                  <a:pt x="189" y="58"/>
                </a:cubicBezTo>
                <a:cubicBezTo>
                  <a:pt x="192" y="58"/>
                  <a:pt x="195" y="60"/>
                  <a:pt x="195" y="64"/>
                </a:cubicBezTo>
                <a:cubicBezTo>
                  <a:pt x="195" y="74"/>
                  <a:pt x="195" y="74"/>
                  <a:pt x="195" y="74"/>
                </a:cubicBezTo>
                <a:cubicBezTo>
                  <a:pt x="207" y="73"/>
                  <a:pt x="217" y="63"/>
                  <a:pt x="217" y="51"/>
                </a:cubicBezTo>
                <a:cubicBezTo>
                  <a:pt x="217" y="38"/>
                  <a:pt x="207" y="28"/>
                  <a:pt x="194" y="28"/>
                </a:cubicBezTo>
                <a:moveTo>
                  <a:pt x="34" y="68"/>
                </a:moveTo>
                <a:cubicBezTo>
                  <a:pt x="25" y="68"/>
                  <a:pt x="17" y="60"/>
                  <a:pt x="17" y="51"/>
                </a:cubicBezTo>
                <a:cubicBezTo>
                  <a:pt x="17" y="41"/>
                  <a:pt x="25" y="34"/>
                  <a:pt x="34" y="34"/>
                </a:cubicBezTo>
                <a:cubicBezTo>
                  <a:pt x="44" y="34"/>
                  <a:pt x="51" y="41"/>
                  <a:pt x="51" y="51"/>
                </a:cubicBezTo>
                <a:cubicBezTo>
                  <a:pt x="51" y="60"/>
                  <a:pt x="44" y="68"/>
                  <a:pt x="34" y="6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58B24C01-62CB-EB4B-9FA6-577867323E61}"/>
              </a:ext>
            </a:extLst>
          </p:cNvPr>
          <p:cNvGrpSpPr/>
          <p:nvPr/>
        </p:nvGrpSpPr>
        <p:grpSpPr>
          <a:xfrm>
            <a:off x="4248524" y="4385967"/>
            <a:ext cx="262970" cy="144971"/>
            <a:chOff x="1502088" y="2909054"/>
            <a:chExt cx="990388" cy="545984"/>
          </a:xfrm>
          <a:solidFill>
            <a:schemeClr val="bg1"/>
          </a:solidFill>
        </p:grpSpPr>
        <p:sp>
          <p:nvSpPr>
            <p:cNvPr id="122" name="Freeform 294">
              <a:extLst>
                <a:ext uri="{FF2B5EF4-FFF2-40B4-BE49-F238E27FC236}">
                  <a16:creationId xmlns:a16="http://schemas.microsoft.com/office/drawing/2014/main" id="{E25206F6-88A1-9446-80CC-4F1E69BEDA3C}"/>
                </a:ext>
              </a:extLst>
            </p:cNvPr>
            <p:cNvSpPr>
              <a:spLocks noChangeAspect="1"/>
            </p:cNvSpPr>
            <p:nvPr/>
          </p:nvSpPr>
          <p:spPr bwMode="auto">
            <a:xfrm>
              <a:off x="1502088" y="3395784"/>
              <a:ext cx="990388" cy="59254"/>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23" name="Freeform 295">
              <a:extLst>
                <a:ext uri="{FF2B5EF4-FFF2-40B4-BE49-F238E27FC236}">
                  <a16:creationId xmlns:a16="http://schemas.microsoft.com/office/drawing/2014/main" id="{468DC144-841B-BD47-AF37-F6A89D44AF61}"/>
                </a:ext>
              </a:extLst>
            </p:cNvPr>
            <p:cNvSpPr>
              <a:spLocks noChangeAspect="1" noEditPoints="1"/>
            </p:cNvSpPr>
            <p:nvPr/>
          </p:nvSpPr>
          <p:spPr bwMode="auto">
            <a:xfrm>
              <a:off x="1612132" y="2909054"/>
              <a:ext cx="770301" cy="433119"/>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nvGrpSpPr>
          <p:cNvPr id="113" name="Group 112">
            <a:extLst>
              <a:ext uri="{FF2B5EF4-FFF2-40B4-BE49-F238E27FC236}">
                <a16:creationId xmlns:a16="http://schemas.microsoft.com/office/drawing/2014/main" id="{577048BA-4A86-6743-B1D0-A95647FAF3D2}"/>
              </a:ext>
            </a:extLst>
          </p:cNvPr>
          <p:cNvGrpSpPr/>
          <p:nvPr/>
        </p:nvGrpSpPr>
        <p:grpSpPr>
          <a:xfrm>
            <a:off x="6269041" y="4396124"/>
            <a:ext cx="262970" cy="144971"/>
            <a:chOff x="1502088" y="2909054"/>
            <a:chExt cx="990388" cy="545984"/>
          </a:xfrm>
          <a:solidFill>
            <a:schemeClr val="bg1"/>
          </a:solidFill>
        </p:grpSpPr>
        <p:sp>
          <p:nvSpPr>
            <p:cNvPr id="120" name="Freeform 294">
              <a:extLst>
                <a:ext uri="{FF2B5EF4-FFF2-40B4-BE49-F238E27FC236}">
                  <a16:creationId xmlns:a16="http://schemas.microsoft.com/office/drawing/2014/main" id="{401170AE-E48D-8943-9C8F-1FECD187E532}"/>
                </a:ext>
              </a:extLst>
            </p:cNvPr>
            <p:cNvSpPr>
              <a:spLocks noChangeAspect="1"/>
            </p:cNvSpPr>
            <p:nvPr/>
          </p:nvSpPr>
          <p:spPr bwMode="auto">
            <a:xfrm>
              <a:off x="1502088" y="3395784"/>
              <a:ext cx="990388" cy="59254"/>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21" name="Freeform 295">
              <a:extLst>
                <a:ext uri="{FF2B5EF4-FFF2-40B4-BE49-F238E27FC236}">
                  <a16:creationId xmlns:a16="http://schemas.microsoft.com/office/drawing/2014/main" id="{2E9F9C72-E0B0-0748-9CBB-55404C3113ED}"/>
                </a:ext>
              </a:extLst>
            </p:cNvPr>
            <p:cNvSpPr>
              <a:spLocks noChangeAspect="1" noEditPoints="1"/>
            </p:cNvSpPr>
            <p:nvPr/>
          </p:nvSpPr>
          <p:spPr bwMode="auto">
            <a:xfrm>
              <a:off x="1612132" y="2909054"/>
              <a:ext cx="770301" cy="433119"/>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
        <p:nvSpPr>
          <p:cNvPr id="114" name="Triangle 113">
            <a:extLst>
              <a:ext uri="{FF2B5EF4-FFF2-40B4-BE49-F238E27FC236}">
                <a16:creationId xmlns:a16="http://schemas.microsoft.com/office/drawing/2014/main" id="{E5C1D702-E2FB-AE40-BADC-C962FEDA3747}"/>
              </a:ext>
            </a:extLst>
          </p:cNvPr>
          <p:cNvSpPr/>
          <p:nvPr/>
        </p:nvSpPr>
        <p:spPr>
          <a:xfrm rot="5400000">
            <a:off x="6369478" y="4417511"/>
            <a:ext cx="79604" cy="6862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iangle 114">
            <a:extLst>
              <a:ext uri="{FF2B5EF4-FFF2-40B4-BE49-F238E27FC236}">
                <a16:creationId xmlns:a16="http://schemas.microsoft.com/office/drawing/2014/main" id="{02EA51FC-362B-1743-8C21-2AAC2A3232AF}"/>
              </a:ext>
            </a:extLst>
          </p:cNvPr>
          <p:cNvSpPr/>
          <p:nvPr/>
        </p:nvSpPr>
        <p:spPr>
          <a:xfrm rot="5400000">
            <a:off x="4351924" y="4408535"/>
            <a:ext cx="79604" cy="6862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51">
            <a:extLst>
              <a:ext uri="{FF2B5EF4-FFF2-40B4-BE49-F238E27FC236}">
                <a16:creationId xmlns:a16="http://schemas.microsoft.com/office/drawing/2014/main" id="{B1784731-90BC-5A42-A5ED-EEB2E056A074}"/>
              </a:ext>
            </a:extLst>
          </p:cNvPr>
          <p:cNvSpPr>
            <a:spLocks noEditPoints="1"/>
          </p:cNvSpPr>
          <p:nvPr/>
        </p:nvSpPr>
        <p:spPr bwMode="auto">
          <a:xfrm rot="10800000">
            <a:off x="4008800" y="4370978"/>
            <a:ext cx="196450" cy="174269"/>
          </a:xfrm>
          <a:custGeom>
            <a:avLst/>
            <a:gdLst>
              <a:gd name="T0" fmla="*/ 604 w 800"/>
              <a:gd name="T1" fmla="*/ 233 h 800"/>
              <a:gd name="T2" fmla="*/ 731 w 800"/>
              <a:gd name="T3" fmla="*/ 366 h 800"/>
              <a:gd name="T4" fmla="*/ 578 w 800"/>
              <a:gd name="T5" fmla="*/ 627 h 800"/>
              <a:gd name="T6" fmla="*/ 522 w 800"/>
              <a:gd name="T7" fmla="*/ 710 h 800"/>
              <a:gd name="T8" fmla="*/ 222 w 800"/>
              <a:gd name="T9" fmla="*/ 627 h 800"/>
              <a:gd name="T10" fmla="*/ 182 w 800"/>
              <a:gd name="T11" fmla="*/ 652 h 800"/>
              <a:gd name="T12" fmla="*/ 222 w 800"/>
              <a:gd name="T13" fmla="*/ 172 h 800"/>
              <a:gd name="T14" fmla="*/ 278 w 800"/>
              <a:gd name="T15" fmla="*/ 90 h 800"/>
              <a:gd name="T16" fmla="*/ 522 w 800"/>
              <a:gd name="T17" fmla="*/ 90 h 800"/>
              <a:gd name="T18" fmla="*/ 578 w 800"/>
              <a:gd name="T19" fmla="*/ 172 h 800"/>
              <a:gd name="T20" fmla="*/ 433 w 800"/>
              <a:gd name="T21" fmla="*/ 215 h 800"/>
              <a:gd name="T22" fmla="*/ 516 w 800"/>
              <a:gd name="T23" fmla="*/ 198 h 800"/>
              <a:gd name="T24" fmla="*/ 433 w 800"/>
              <a:gd name="T25" fmla="*/ 366 h 800"/>
              <a:gd name="T26" fmla="*/ 543 w 800"/>
              <a:gd name="T27" fmla="*/ 260 h 800"/>
              <a:gd name="T28" fmla="*/ 433 w 800"/>
              <a:gd name="T29" fmla="*/ 366 h 800"/>
              <a:gd name="T30" fmla="*/ 433 w 800"/>
              <a:gd name="T31" fmla="*/ 433 h 800"/>
              <a:gd name="T32" fmla="*/ 543 w 800"/>
              <a:gd name="T33" fmla="*/ 540 h 800"/>
              <a:gd name="T34" fmla="*/ 433 w 800"/>
              <a:gd name="T35" fmla="*/ 584 h 800"/>
              <a:gd name="T36" fmla="*/ 433 w 800"/>
              <a:gd name="T37" fmla="*/ 703 h 800"/>
              <a:gd name="T38" fmla="*/ 366 w 800"/>
              <a:gd name="T39" fmla="*/ 584 h 800"/>
              <a:gd name="T40" fmla="*/ 283 w 800"/>
              <a:gd name="T41" fmla="*/ 601 h 800"/>
              <a:gd name="T42" fmla="*/ 366 w 800"/>
              <a:gd name="T43" fmla="*/ 433 h 800"/>
              <a:gd name="T44" fmla="*/ 256 w 800"/>
              <a:gd name="T45" fmla="*/ 540 h 800"/>
              <a:gd name="T46" fmla="*/ 366 w 800"/>
              <a:gd name="T47" fmla="*/ 433 h 800"/>
              <a:gd name="T48" fmla="*/ 366 w 800"/>
              <a:gd name="T49" fmla="*/ 366 h 800"/>
              <a:gd name="T50" fmla="*/ 256 w 800"/>
              <a:gd name="T51" fmla="*/ 260 h 800"/>
              <a:gd name="T52" fmla="*/ 366 w 800"/>
              <a:gd name="T53" fmla="*/ 215 h 800"/>
              <a:gd name="T54" fmla="*/ 366 w 800"/>
              <a:gd name="T55" fmla="*/ 96 h 800"/>
              <a:gd name="T56" fmla="*/ 136 w 800"/>
              <a:gd name="T57" fmla="*/ 196 h 800"/>
              <a:gd name="T58" fmla="*/ 167 w 800"/>
              <a:gd name="T59" fmla="*/ 366 h 800"/>
              <a:gd name="T60" fmla="*/ 136 w 800"/>
              <a:gd name="T61" fmla="*/ 196 h 800"/>
              <a:gd name="T62" fmla="*/ 167 w 800"/>
              <a:gd name="T63" fmla="*/ 433 h 800"/>
              <a:gd name="T64" fmla="*/ 136 w 800"/>
              <a:gd name="T65" fmla="*/ 603 h 800"/>
              <a:gd name="T66" fmla="*/ 663 w 800"/>
              <a:gd name="T67" fmla="*/ 603 h 800"/>
              <a:gd name="T68" fmla="*/ 632 w 800"/>
              <a:gd name="T69" fmla="*/ 433 h 800"/>
              <a:gd name="T70" fmla="*/ 663 w 800"/>
              <a:gd name="T71" fmla="*/ 603 h 800"/>
              <a:gd name="T72" fmla="*/ 0 w 800"/>
              <a:gd name="T73" fmla="*/ 400 h 800"/>
              <a:gd name="T74" fmla="*/ 800 w 800"/>
              <a:gd name="T7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800">
                <a:moveTo>
                  <a:pt x="632" y="366"/>
                </a:moveTo>
                <a:cubicBezTo>
                  <a:pt x="629" y="320"/>
                  <a:pt x="619" y="275"/>
                  <a:pt x="604" y="233"/>
                </a:cubicBezTo>
                <a:cubicBezTo>
                  <a:pt x="625" y="223"/>
                  <a:pt x="645" y="210"/>
                  <a:pt x="663" y="196"/>
                </a:cubicBezTo>
                <a:cubicBezTo>
                  <a:pt x="700" y="244"/>
                  <a:pt x="725" y="303"/>
                  <a:pt x="731" y="366"/>
                </a:cubicBezTo>
                <a:lnTo>
                  <a:pt x="632" y="366"/>
                </a:lnTo>
                <a:close/>
                <a:moveTo>
                  <a:pt x="578" y="627"/>
                </a:moveTo>
                <a:cubicBezTo>
                  <a:pt x="591" y="635"/>
                  <a:pt x="605" y="643"/>
                  <a:pt x="617" y="652"/>
                </a:cubicBezTo>
                <a:cubicBezTo>
                  <a:pt x="589" y="676"/>
                  <a:pt x="557" y="696"/>
                  <a:pt x="522" y="710"/>
                </a:cubicBezTo>
                <a:cubicBezTo>
                  <a:pt x="543" y="685"/>
                  <a:pt x="562" y="657"/>
                  <a:pt x="578" y="627"/>
                </a:cubicBezTo>
                <a:moveTo>
                  <a:pt x="222" y="627"/>
                </a:moveTo>
                <a:cubicBezTo>
                  <a:pt x="237" y="657"/>
                  <a:pt x="256" y="685"/>
                  <a:pt x="278" y="710"/>
                </a:cubicBezTo>
                <a:cubicBezTo>
                  <a:pt x="243" y="696"/>
                  <a:pt x="210" y="676"/>
                  <a:pt x="182" y="652"/>
                </a:cubicBezTo>
                <a:cubicBezTo>
                  <a:pt x="195" y="643"/>
                  <a:pt x="208" y="635"/>
                  <a:pt x="222" y="627"/>
                </a:cubicBezTo>
                <a:moveTo>
                  <a:pt x="222" y="172"/>
                </a:moveTo>
                <a:cubicBezTo>
                  <a:pt x="208" y="165"/>
                  <a:pt x="195" y="157"/>
                  <a:pt x="182" y="147"/>
                </a:cubicBezTo>
                <a:cubicBezTo>
                  <a:pt x="210" y="123"/>
                  <a:pt x="243" y="104"/>
                  <a:pt x="278" y="90"/>
                </a:cubicBezTo>
                <a:cubicBezTo>
                  <a:pt x="256" y="114"/>
                  <a:pt x="237" y="142"/>
                  <a:pt x="222" y="172"/>
                </a:cubicBezTo>
                <a:moveTo>
                  <a:pt x="522" y="90"/>
                </a:moveTo>
                <a:cubicBezTo>
                  <a:pt x="557" y="104"/>
                  <a:pt x="589" y="123"/>
                  <a:pt x="617" y="147"/>
                </a:cubicBezTo>
                <a:cubicBezTo>
                  <a:pt x="605" y="157"/>
                  <a:pt x="591" y="165"/>
                  <a:pt x="578" y="172"/>
                </a:cubicBezTo>
                <a:cubicBezTo>
                  <a:pt x="562" y="142"/>
                  <a:pt x="543" y="114"/>
                  <a:pt x="522" y="90"/>
                </a:cubicBezTo>
                <a:moveTo>
                  <a:pt x="433" y="215"/>
                </a:moveTo>
                <a:lnTo>
                  <a:pt x="433" y="96"/>
                </a:lnTo>
                <a:cubicBezTo>
                  <a:pt x="466" y="123"/>
                  <a:pt x="495" y="158"/>
                  <a:pt x="516" y="198"/>
                </a:cubicBezTo>
                <a:cubicBezTo>
                  <a:pt x="490" y="206"/>
                  <a:pt x="462" y="212"/>
                  <a:pt x="433" y="215"/>
                </a:cubicBezTo>
                <a:moveTo>
                  <a:pt x="433" y="366"/>
                </a:moveTo>
                <a:lnTo>
                  <a:pt x="433" y="282"/>
                </a:lnTo>
                <a:cubicBezTo>
                  <a:pt x="471" y="279"/>
                  <a:pt x="508" y="271"/>
                  <a:pt x="543" y="260"/>
                </a:cubicBezTo>
                <a:cubicBezTo>
                  <a:pt x="555" y="293"/>
                  <a:pt x="562" y="329"/>
                  <a:pt x="565" y="366"/>
                </a:cubicBezTo>
                <a:lnTo>
                  <a:pt x="433" y="366"/>
                </a:lnTo>
                <a:close/>
                <a:moveTo>
                  <a:pt x="433" y="518"/>
                </a:moveTo>
                <a:lnTo>
                  <a:pt x="433" y="433"/>
                </a:lnTo>
                <a:lnTo>
                  <a:pt x="565" y="433"/>
                </a:lnTo>
                <a:cubicBezTo>
                  <a:pt x="562" y="470"/>
                  <a:pt x="555" y="506"/>
                  <a:pt x="543" y="540"/>
                </a:cubicBezTo>
                <a:cubicBezTo>
                  <a:pt x="508" y="528"/>
                  <a:pt x="471" y="520"/>
                  <a:pt x="433" y="518"/>
                </a:cubicBezTo>
                <a:moveTo>
                  <a:pt x="433" y="584"/>
                </a:moveTo>
                <a:cubicBezTo>
                  <a:pt x="462" y="587"/>
                  <a:pt x="490" y="593"/>
                  <a:pt x="516" y="601"/>
                </a:cubicBezTo>
                <a:cubicBezTo>
                  <a:pt x="495" y="641"/>
                  <a:pt x="466" y="676"/>
                  <a:pt x="433" y="703"/>
                </a:cubicBezTo>
                <a:lnTo>
                  <a:pt x="433" y="584"/>
                </a:lnTo>
                <a:close/>
                <a:moveTo>
                  <a:pt x="366" y="584"/>
                </a:moveTo>
                <a:lnTo>
                  <a:pt x="366" y="703"/>
                </a:lnTo>
                <a:cubicBezTo>
                  <a:pt x="333" y="676"/>
                  <a:pt x="305" y="641"/>
                  <a:pt x="283" y="601"/>
                </a:cubicBezTo>
                <a:cubicBezTo>
                  <a:pt x="310" y="593"/>
                  <a:pt x="338" y="587"/>
                  <a:pt x="366" y="584"/>
                </a:cubicBezTo>
                <a:moveTo>
                  <a:pt x="366" y="433"/>
                </a:moveTo>
                <a:lnTo>
                  <a:pt x="366" y="518"/>
                </a:lnTo>
                <a:cubicBezTo>
                  <a:pt x="328" y="520"/>
                  <a:pt x="291" y="528"/>
                  <a:pt x="256" y="540"/>
                </a:cubicBezTo>
                <a:cubicBezTo>
                  <a:pt x="245" y="506"/>
                  <a:pt x="237" y="470"/>
                  <a:pt x="234" y="433"/>
                </a:cubicBezTo>
                <a:lnTo>
                  <a:pt x="366" y="433"/>
                </a:lnTo>
                <a:close/>
                <a:moveTo>
                  <a:pt x="366" y="282"/>
                </a:moveTo>
                <a:lnTo>
                  <a:pt x="366" y="366"/>
                </a:lnTo>
                <a:lnTo>
                  <a:pt x="234" y="366"/>
                </a:lnTo>
                <a:cubicBezTo>
                  <a:pt x="237" y="329"/>
                  <a:pt x="245" y="293"/>
                  <a:pt x="256" y="260"/>
                </a:cubicBezTo>
                <a:cubicBezTo>
                  <a:pt x="291" y="271"/>
                  <a:pt x="328" y="279"/>
                  <a:pt x="366" y="282"/>
                </a:cubicBezTo>
                <a:moveTo>
                  <a:pt x="366" y="215"/>
                </a:moveTo>
                <a:cubicBezTo>
                  <a:pt x="338" y="212"/>
                  <a:pt x="310" y="206"/>
                  <a:pt x="283" y="198"/>
                </a:cubicBezTo>
                <a:cubicBezTo>
                  <a:pt x="305" y="158"/>
                  <a:pt x="333" y="123"/>
                  <a:pt x="366" y="96"/>
                </a:cubicBezTo>
                <a:lnTo>
                  <a:pt x="366" y="215"/>
                </a:lnTo>
                <a:close/>
                <a:moveTo>
                  <a:pt x="136" y="196"/>
                </a:moveTo>
                <a:cubicBezTo>
                  <a:pt x="155" y="210"/>
                  <a:pt x="174" y="223"/>
                  <a:pt x="195" y="233"/>
                </a:cubicBezTo>
                <a:cubicBezTo>
                  <a:pt x="180" y="275"/>
                  <a:pt x="171" y="320"/>
                  <a:pt x="167" y="366"/>
                </a:cubicBezTo>
                <a:lnTo>
                  <a:pt x="68" y="366"/>
                </a:lnTo>
                <a:cubicBezTo>
                  <a:pt x="74" y="303"/>
                  <a:pt x="99" y="244"/>
                  <a:pt x="136" y="196"/>
                </a:cubicBezTo>
                <a:moveTo>
                  <a:pt x="68" y="433"/>
                </a:moveTo>
                <a:lnTo>
                  <a:pt x="167" y="433"/>
                </a:lnTo>
                <a:cubicBezTo>
                  <a:pt x="171" y="479"/>
                  <a:pt x="180" y="524"/>
                  <a:pt x="195" y="566"/>
                </a:cubicBezTo>
                <a:cubicBezTo>
                  <a:pt x="174" y="577"/>
                  <a:pt x="155" y="589"/>
                  <a:pt x="136" y="603"/>
                </a:cubicBezTo>
                <a:cubicBezTo>
                  <a:pt x="99" y="555"/>
                  <a:pt x="74" y="497"/>
                  <a:pt x="68" y="433"/>
                </a:cubicBezTo>
                <a:moveTo>
                  <a:pt x="663" y="603"/>
                </a:moveTo>
                <a:cubicBezTo>
                  <a:pt x="645" y="589"/>
                  <a:pt x="625" y="577"/>
                  <a:pt x="604" y="566"/>
                </a:cubicBezTo>
                <a:cubicBezTo>
                  <a:pt x="619" y="524"/>
                  <a:pt x="629" y="479"/>
                  <a:pt x="632" y="433"/>
                </a:cubicBezTo>
                <a:lnTo>
                  <a:pt x="731" y="433"/>
                </a:lnTo>
                <a:cubicBezTo>
                  <a:pt x="725" y="497"/>
                  <a:pt x="700" y="555"/>
                  <a:pt x="663" y="603"/>
                </a:cubicBezTo>
                <a:moveTo>
                  <a:pt x="400" y="0"/>
                </a:moveTo>
                <a:cubicBezTo>
                  <a:pt x="179" y="0"/>
                  <a:pt x="0" y="179"/>
                  <a:pt x="0" y="400"/>
                </a:cubicBezTo>
                <a:cubicBezTo>
                  <a:pt x="0" y="620"/>
                  <a:pt x="179" y="800"/>
                  <a:pt x="400" y="800"/>
                </a:cubicBezTo>
                <a:cubicBezTo>
                  <a:pt x="620" y="800"/>
                  <a:pt x="800" y="620"/>
                  <a:pt x="800" y="400"/>
                </a:cubicBezTo>
                <a:cubicBezTo>
                  <a:pt x="800" y="179"/>
                  <a:pt x="620" y="0"/>
                  <a:pt x="400"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sp>
        <p:nvSpPr>
          <p:cNvPr id="117" name="Freeform 51">
            <a:extLst>
              <a:ext uri="{FF2B5EF4-FFF2-40B4-BE49-F238E27FC236}">
                <a16:creationId xmlns:a16="http://schemas.microsoft.com/office/drawing/2014/main" id="{CA0DAE78-5D3D-7847-99C3-E68B3DFBACA0}"/>
              </a:ext>
            </a:extLst>
          </p:cNvPr>
          <p:cNvSpPr>
            <a:spLocks noEditPoints="1"/>
          </p:cNvSpPr>
          <p:nvPr/>
        </p:nvSpPr>
        <p:spPr bwMode="auto">
          <a:xfrm rot="10800000">
            <a:off x="6033012" y="4378243"/>
            <a:ext cx="196450" cy="174269"/>
          </a:xfrm>
          <a:custGeom>
            <a:avLst/>
            <a:gdLst>
              <a:gd name="T0" fmla="*/ 604 w 800"/>
              <a:gd name="T1" fmla="*/ 233 h 800"/>
              <a:gd name="T2" fmla="*/ 731 w 800"/>
              <a:gd name="T3" fmla="*/ 366 h 800"/>
              <a:gd name="T4" fmla="*/ 578 w 800"/>
              <a:gd name="T5" fmla="*/ 627 h 800"/>
              <a:gd name="T6" fmla="*/ 522 w 800"/>
              <a:gd name="T7" fmla="*/ 710 h 800"/>
              <a:gd name="T8" fmla="*/ 222 w 800"/>
              <a:gd name="T9" fmla="*/ 627 h 800"/>
              <a:gd name="T10" fmla="*/ 182 w 800"/>
              <a:gd name="T11" fmla="*/ 652 h 800"/>
              <a:gd name="T12" fmla="*/ 222 w 800"/>
              <a:gd name="T13" fmla="*/ 172 h 800"/>
              <a:gd name="T14" fmla="*/ 278 w 800"/>
              <a:gd name="T15" fmla="*/ 90 h 800"/>
              <a:gd name="T16" fmla="*/ 522 w 800"/>
              <a:gd name="T17" fmla="*/ 90 h 800"/>
              <a:gd name="T18" fmla="*/ 578 w 800"/>
              <a:gd name="T19" fmla="*/ 172 h 800"/>
              <a:gd name="T20" fmla="*/ 433 w 800"/>
              <a:gd name="T21" fmla="*/ 215 h 800"/>
              <a:gd name="T22" fmla="*/ 516 w 800"/>
              <a:gd name="T23" fmla="*/ 198 h 800"/>
              <a:gd name="T24" fmla="*/ 433 w 800"/>
              <a:gd name="T25" fmla="*/ 366 h 800"/>
              <a:gd name="T26" fmla="*/ 543 w 800"/>
              <a:gd name="T27" fmla="*/ 260 h 800"/>
              <a:gd name="T28" fmla="*/ 433 w 800"/>
              <a:gd name="T29" fmla="*/ 366 h 800"/>
              <a:gd name="T30" fmla="*/ 433 w 800"/>
              <a:gd name="T31" fmla="*/ 433 h 800"/>
              <a:gd name="T32" fmla="*/ 543 w 800"/>
              <a:gd name="T33" fmla="*/ 540 h 800"/>
              <a:gd name="T34" fmla="*/ 433 w 800"/>
              <a:gd name="T35" fmla="*/ 584 h 800"/>
              <a:gd name="T36" fmla="*/ 433 w 800"/>
              <a:gd name="T37" fmla="*/ 703 h 800"/>
              <a:gd name="T38" fmla="*/ 366 w 800"/>
              <a:gd name="T39" fmla="*/ 584 h 800"/>
              <a:gd name="T40" fmla="*/ 283 w 800"/>
              <a:gd name="T41" fmla="*/ 601 h 800"/>
              <a:gd name="T42" fmla="*/ 366 w 800"/>
              <a:gd name="T43" fmla="*/ 433 h 800"/>
              <a:gd name="T44" fmla="*/ 256 w 800"/>
              <a:gd name="T45" fmla="*/ 540 h 800"/>
              <a:gd name="T46" fmla="*/ 366 w 800"/>
              <a:gd name="T47" fmla="*/ 433 h 800"/>
              <a:gd name="T48" fmla="*/ 366 w 800"/>
              <a:gd name="T49" fmla="*/ 366 h 800"/>
              <a:gd name="T50" fmla="*/ 256 w 800"/>
              <a:gd name="T51" fmla="*/ 260 h 800"/>
              <a:gd name="T52" fmla="*/ 366 w 800"/>
              <a:gd name="T53" fmla="*/ 215 h 800"/>
              <a:gd name="T54" fmla="*/ 366 w 800"/>
              <a:gd name="T55" fmla="*/ 96 h 800"/>
              <a:gd name="T56" fmla="*/ 136 w 800"/>
              <a:gd name="T57" fmla="*/ 196 h 800"/>
              <a:gd name="T58" fmla="*/ 167 w 800"/>
              <a:gd name="T59" fmla="*/ 366 h 800"/>
              <a:gd name="T60" fmla="*/ 136 w 800"/>
              <a:gd name="T61" fmla="*/ 196 h 800"/>
              <a:gd name="T62" fmla="*/ 167 w 800"/>
              <a:gd name="T63" fmla="*/ 433 h 800"/>
              <a:gd name="T64" fmla="*/ 136 w 800"/>
              <a:gd name="T65" fmla="*/ 603 h 800"/>
              <a:gd name="T66" fmla="*/ 663 w 800"/>
              <a:gd name="T67" fmla="*/ 603 h 800"/>
              <a:gd name="T68" fmla="*/ 632 w 800"/>
              <a:gd name="T69" fmla="*/ 433 h 800"/>
              <a:gd name="T70" fmla="*/ 663 w 800"/>
              <a:gd name="T71" fmla="*/ 603 h 800"/>
              <a:gd name="T72" fmla="*/ 0 w 800"/>
              <a:gd name="T73" fmla="*/ 400 h 800"/>
              <a:gd name="T74" fmla="*/ 800 w 800"/>
              <a:gd name="T7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800">
                <a:moveTo>
                  <a:pt x="632" y="366"/>
                </a:moveTo>
                <a:cubicBezTo>
                  <a:pt x="629" y="320"/>
                  <a:pt x="619" y="275"/>
                  <a:pt x="604" y="233"/>
                </a:cubicBezTo>
                <a:cubicBezTo>
                  <a:pt x="625" y="223"/>
                  <a:pt x="645" y="210"/>
                  <a:pt x="663" y="196"/>
                </a:cubicBezTo>
                <a:cubicBezTo>
                  <a:pt x="700" y="244"/>
                  <a:pt x="725" y="303"/>
                  <a:pt x="731" y="366"/>
                </a:cubicBezTo>
                <a:lnTo>
                  <a:pt x="632" y="366"/>
                </a:lnTo>
                <a:close/>
                <a:moveTo>
                  <a:pt x="578" y="627"/>
                </a:moveTo>
                <a:cubicBezTo>
                  <a:pt x="591" y="635"/>
                  <a:pt x="605" y="643"/>
                  <a:pt x="617" y="652"/>
                </a:cubicBezTo>
                <a:cubicBezTo>
                  <a:pt x="589" y="676"/>
                  <a:pt x="557" y="696"/>
                  <a:pt x="522" y="710"/>
                </a:cubicBezTo>
                <a:cubicBezTo>
                  <a:pt x="543" y="685"/>
                  <a:pt x="562" y="657"/>
                  <a:pt x="578" y="627"/>
                </a:cubicBezTo>
                <a:moveTo>
                  <a:pt x="222" y="627"/>
                </a:moveTo>
                <a:cubicBezTo>
                  <a:pt x="237" y="657"/>
                  <a:pt x="256" y="685"/>
                  <a:pt x="278" y="710"/>
                </a:cubicBezTo>
                <a:cubicBezTo>
                  <a:pt x="243" y="696"/>
                  <a:pt x="210" y="676"/>
                  <a:pt x="182" y="652"/>
                </a:cubicBezTo>
                <a:cubicBezTo>
                  <a:pt x="195" y="643"/>
                  <a:pt x="208" y="635"/>
                  <a:pt x="222" y="627"/>
                </a:cubicBezTo>
                <a:moveTo>
                  <a:pt x="222" y="172"/>
                </a:moveTo>
                <a:cubicBezTo>
                  <a:pt x="208" y="165"/>
                  <a:pt x="195" y="157"/>
                  <a:pt x="182" y="147"/>
                </a:cubicBezTo>
                <a:cubicBezTo>
                  <a:pt x="210" y="123"/>
                  <a:pt x="243" y="104"/>
                  <a:pt x="278" y="90"/>
                </a:cubicBezTo>
                <a:cubicBezTo>
                  <a:pt x="256" y="114"/>
                  <a:pt x="237" y="142"/>
                  <a:pt x="222" y="172"/>
                </a:cubicBezTo>
                <a:moveTo>
                  <a:pt x="522" y="90"/>
                </a:moveTo>
                <a:cubicBezTo>
                  <a:pt x="557" y="104"/>
                  <a:pt x="589" y="123"/>
                  <a:pt x="617" y="147"/>
                </a:cubicBezTo>
                <a:cubicBezTo>
                  <a:pt x="605" y="157"/>
                  <a:pt x="591" y="165"/>
                  <a:pt x="578" y="172"/>
                </a:cubicBezTo>
                <a:cubicBezTo>
                  <a:pt x="562" y="142"/>
                  <a:pt x="543" y="114"/>
                  <a:pt x="522" y="90"/>
                </a:cubicBezTo>
                <a:moveTo>
                  <a:pt x="433" y="215"/>
                </a:moveTo>
                <a:lnTo>
                  <a:pt x="433" y="96"/>
                </a:lnTo>
                <a:cubicBezTo>
                  <a:pt x="466" y="123"/>
                  <a:pt x="495" y="158"/>
                  <a:pt x="516" y="198"/>
                </a:cubicBezTo>
                <a:cubicBezTo>
                  <a:pt x="490" y="206"/>
                  <a:pt x="462" y="212"/>
                  <a:pt x="433" y="215"/>
                </a:cubicBezTo>
                <a:moveTo>
                  <a:pt x="433" y="366"/>
                </a:moveTo>
                <a:lnTo>
                  <a:pt x="433" y="282"/>
                </a:lnTo>
                <a:cubicBezTo>
                  <a:pt x="471" y="279"/>
                  <a:pt x="508" y="271"/>
                  <a:pt x="543" y="260"/>
                </a:cubicBezTo>
                <a:cubicBezTo>
                  <a:pt x="555" y="293"/>
                  <a:pt x="562" y="329"/>
                  <a:pt x="565" y="366"/>
                </a:cubicBezTo>
                <a:lnTo>
                  <a:pt x="433" y="366"/>
                </a:lnTo>
                <a:close/>
                <a:moveTo>
                  <a:pt x="433" y="518"/>
                </a:moveTo>
                <a:lnTo>
                  <a:pt x="433" y="433"/>
                </a:lnTo>
                <a:lnTo>
                  <a:pt x="565" y="433"/>
                </a:lnTo>
                <a:cubicBezTo>
                  <a:pt x="562" y="470"/>
                  <a:pt x="555" y="506"/>
                  <a:pt x="543" y="540"/>
                </a:cubicBezTo>
                <a:cubicBezTo>
                  <a:pt x="508" y="528"/>
                  <a:pt x="471" y="520"/>
                  <a:pt x="433" y="518"/>
                </a:cubicBezTo>
                <a:moveTo>
                  <a:pt x="433" y="584"/>
                </a:moveTo>
                <a:cubicBezTo>
                  <a:pt x="462" y="587"/>
                  <a:pt x="490" y="593"/>
                  <a:pt x="516" y="601"/>
                </a:cubicBezTo>
                <a:cubicBezTo>
                  <a:pt x="495" y="641"/>
                  <a:pt x="466" y="676"/>
                  <a:pt x="433" y="703"/>
                </a:cubicBezTo>
                <a:lnTo>
                  <a:pt x="433" y="584"/>
                </a:lnTo>
                <a:close/>
                <a:moveTo>
                  <a:pt x="366" y="584"/>
                </a:moveTo>
                <a:lnTo>
                  <a:pt x="366" y="703"/>
                </a:lnTo>
                <a:cubicBezTo>
                  <a:pt x="333" y="676"/>
                  <a:pt x="305" y="641"/>
                  <a:pt x="283" y="601"/>
                </a:cubicBezTo>
                <a:cubicBezTo>
                  <a:pt x="310" y="593"/>
                  <a:pt x="338" y="587"/>
                  <a:pt x="366" y="584"/>
                </a:cubicBezTo>
                <a:moveTo>
                  <a:pt x="366" y="433"/>
                </a:moveTo>
                <a:lnTo>
                  <a:pt x="366" y="518"/>
                </a:lnTo>
                <a:cubicBezTo>
                  <a:pt x="328" y="520"/>
                  <a:pt x="291" y="528"/>
                  <a:pt x="256" y="540"/>
                </a:cubicBezTo>
                <a:cubicBezTo>
                  <a:pt x="245" y="506"/>
                  <a:pt x="237" y="470"/>
                  <a:pt x="234" y="433"/>
                </a:cubicBezTo>
                <a:lnTo>
                  <a:pt x="366" y="433"/>
                </a:lnTo>
                <a:close/>
                <a:moveTo>
                  <a:pt x="366" y="282"/>
                </a:moveTo>
                <a:lnTo>
                  <a:pt x="366" y="366"/>
                </a:lnTo>
                <a:lnTo>
                  <a:pt x="234" y="366"/>
                </a:lnTo>
                <a:cubicBezTo>
                  <a:pt x="237" y="329"/>
                  <a:pt x="245" y="293"/>
                  <a:pt x="256" y="260"/>
                </a:cubicBezTo>
                <a:cubicBezTo>
                  <a:pt x="291" y="271"/>
                  <a:pt x="328" y="279"/>
                  <a:pt x="366" y="282"/>
                </a:cubicBezTo>
                <a:moveTo>
                  <a:pt x="366" y="215"/>
                </a:moveTo>
                <a:cubicBezTo>
                  <a:pt x="338" y="212"/>
                  <a:pt x="310" y="206"/>
                  <a:pt x="283" y="198"/>
                </a:cubicBezTo>
                <a:cubicBezTo>
                  <a:pt x="305" y="158"/>
                  <a:pt x="333" y="123"/>
                  <a:pt x="366" y="96"/>
                </a:cubicBezTo>
                <a:lnTo>
                  <a:pt x="366" y="215"/>
                </a:lnTo>
                <a:close/>
                <a:moveTo>
                  <a:pt x="136" y="196"/>
                </a:moveTo>
                <a:cubicBezTo>
                  <a:pt x="155" y="210"/>
                  <a:pt x="174" y="223"/>
                  <a:pt x="195" y="233"/>
                </a:cubicBezTo>
                <a:cubicBezTo>
                  <a:pt x="180" y="275"/>
                  <a:pt x="171" y="320"/>
                  <a:pt x="167" y="366"/>
                </a:cubicBezTo>
                <a:lnTo>
                  <a:pt x="68" y="366"/>
                </a:lnTo>
                <a:cubicBezTo>
                  <a:pt x="74" y="303"/>
                  <a:pt x="99" y="244"/>
                  <a:pt x="136" y="196"/>
                </a:cubicBezTo>
                <a:moveTo>
                  <a:pt x="68" y="433"/>
                </a:moveTo>
                <a:lnTo>
                  <a:pt x="167" y="433"/>
                </a:lnTo>
                <a:cubicBezTo>
                  <a:pt x="171" y="479"/>
                  <a:pt x="180" y="524"/>
                  <a:pt x="195" y="566"/>
                </a:cubicBezTo>
                <a:cubicBezTo>
                  <a:pt x="174" y="577"/>
                  <a:pt x="155" y="589"/>
                  <a:pt x="136" y="603"/>
                </a:cubicBezTo>
                <a:cubicBezTo>
                  <a:pt x="99" y="555"/>
                  <a:pt x="74" y="497"/>
                  <a:pt x="68" y="433"/>
                </a:cubicBezTo>
                <a:moveTo>
                  <a:pt x="663" y="603"/>
                </a:moveTo>
                <a:cubicBezTo>
                  <a:pt x="645" y="589"/>
                  <a:pt x="625" y="577"/>
                  <a:pt x="604" y="566"/>
                </a:cubicBezTo>
                <a:cubicBezTo>
                  <a:pt x="619" y="524"/>
                  <a:pt x="629" y="479"/>
                  <a:pt x="632" y="433"/>
                </a:cubicBezTo>
                <a:lnTo>
                  <a:pt x="731" y="433"/>
                </a:lnTo>
                <a:cubicBezTo>
                  <a:pt x="725" y="497"/>
                  <a:pt x="700" y="555"/>
                  <a:pt x="663" y="603"/>
                </a:cubicBezTo>
                <a:moveTo>
                  <a:pt x="400" y="0"/>
                </a:moveTo>
                <a:cubicBezTo>
                  <a:pt x="179" y="0"/>
                  <a:pt x="0" y="179"/>
                  <a:pt x="0" y="400"/>
                </a:cubicBezTo>
                <a:cubicBezTo>
                  <a:pt x="0" y="620"/>
                  <a:pt x="179" y="800"/>
                  <a:pt x="400" y="800"/>
                </a:cubicBezTo>
                <a:cubicBezTo>
                  <a:pt x="620" y="800"/>
                  <a:pt x="800" y="620"/>
                  <a:pt x="800" y="400"/>
                </a:cubicBezTo>
                <a:cubicBezTo>
                  <a:pt x="800" y="179"/>
                  <a:pt x="620" y="0"/>
                  <a:pt x="400"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282828"/>
              </a:solidFill>
            </a:endParaRPr>
          </a:p>
        </p:txBody>
      </p:sp>
      <p:pic>
        <p:nvPicPr>
          <p:cNvPr id="118" name="Picture 117">
            <a:extLst>
              <a:ext uri="{FF2B5EF4-FFF2-40B4-BE49-F238E27FC236}">
                <a16:creationId xmlns:a16="http://schemas.microsoft.com/office/drawing/2014/main" id="{46A1CC8E-D73C-C94F-A03E-1EEAFE34B99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39273" y="4365998"/>
            <a:ext cx="161396" cy="171103"/>
          </a:xfrm>
          <a:prstGeom prst="rect">
            <a:avLst/>
          </a:prstGeom>
        </p:spPr>
      </p:pic>
      <p:pic>
        <p:nvPicPr>
          <p:cNvPr id="119" name="Picture 118">
            <a:extLst>
              <a:ext uri="{FF2B5EF4-FFF2-40B4-BE49-F238E27FC236}">
                <a16:creationId xmlns:a16="http://schemas.microsoft.com/office/drawing/2014/main" id="{156F3209-0374-D443-AF63-3F960155FF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90321" y="4365546"/>
            <a:ext cx="161396" cy="171103"/>
          </a:xfrm>
          <a:prstGeom prst="rect">
            <a:avLst/>
          </a:prstGeom>
        </p:spPr>
      </p:pic>
      <p:grpSp>
        <p:nvGrpSpPr>
          <p:cNvPr id="144" name="Group 143">
            <a:extLst>
              <a:ext uri="{FF2B5EF4-FFF2-40B4-BE49-F238E27FC236}">
                <a16:creationId xmlns:a16="http://schemas.microsoft.com/office/drawing/2014/main" id="{79493D8F-BBD0-9142-B979-DC982F80F379}"/>
              </a:ext>
            </a:extLst>
          </p:cNvPr>
          <p:cNvGrpSpPr/>
          <p:nvPr/>
        </p:nvGrpSpPr>
        <p:grpSpPr>
          <a:xfrm>
            <a:off x="4859628" y="3738330"/>
            <a:ext cx="182141" cy="68590"/>
            <a:chOff x="900782" y="3460029"/>
            <a:chExt cx="182141" cy="68590"/>
          </a:xfrm>
        </p:grpSpPr>
        <p:sp>
          <p:nvSpPr>
            <p:cNvPr id="145" name="Oval 144">
              <a:extLst>
                <a:ext uri="{FF2B5EF4-FFF2-40B4-BE49-F238E27FC236}">
                  <a16:creationId xmlns:a16="http://schemas.microsoft.com/office/drawing/2014/main" id="{0F402D70-365D-BE4C-93CE-A0CE6ABE396E}"/>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5BD1D79-18DD-D74C-B88A-1F420AE49C4C}"/>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4AE0FE7-F07E-1E46-A244-3ECAF625E4FF}"/>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B285DC08-B3FE-9641-ABE6-F3783C836D19}"/>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C4CB9ECF-DA15-5D4F-B922-8C5237DF6116}"/>
              </a:ext>
            </a:extLst>
          </p:cNvPr>
          <p:cNvGrpSpPr/>
          <p:nvPr/>
        </p:nvGrpSpPr>
        <p:grpSpPr>
          <a:xfrm>
            <a:off x="5206599" y="3737280"/>
            <a:ext cx="182141" cy="68590"/>
            <a:chOff x="900782" y="3460029"/>
            <a:chExt cx="182141" cy="68590"/>
          </a:xfrm>
        </p:grpSpPr>
        <p:sp>
          <p:nvSpPr>
            <p:cNvPr id="150" name="Oval 149">
              <a:extLst>
                <a:ext uri="{FF2B5EF4-FFF2-40B4-BE49-F238E27FC236}">
                  <a16:creationId xmlns:a16="http://schemas.microsoft.com/office/drawing/2014/main" id="{A1CDCD37-8812-AB47-91B6-5A1445D3C0BF}"/>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E6DA12BD-375B-B949-B487-2E0583C692D0}"/>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7AAED934-3B6A-B943-B685-B4B44C55944B}"/>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69E5EE63-3766-A346-9EBC-35FB979991BB}"/>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AC1849D3-57AF-434A-869B-CE23709EF30B}"/>
              </a:ext>
            </a:extLst>
          </p:cNvPr>
          <p:cNvGrpSpPr/>
          <p:nvPr/>
        </p:nvGrpSpPr>
        <p:grpSpPr>
          <a:xfrm>
            <a:off x="5616664" y="3735445"/>
            <a:ext cx="182141" cy="68590"/>
            <a:chOff x="900782" y="3460029"/>
            <a:chExt cx="182141" cy="68590"/>
          </a:xfrm>
        </p:grpSpPr>
        <p:sp>
          <p:nvSpPr>
            <p:cNvPr id="155" name="Oval 154">
              <a:extLst>
                <a:ext uri="{FF2B5EF4-FFF2-40B4-BE49-F238E27FC236}">
                  <a16:creationId xmlns:a16="http://schemas.microsoft.com/office/drawing/2014/main" id="{5ADBC917-AED1-314A-8F94-22A385AF57B3}"/>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0EB2FC18-ABFD-6140-9539-B6D8BEB16432}"/>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17783759-8166-354B-9B8E-18DAEC0EE88E}"/>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3791CC3A-9D78-8A43-B12B-80C058C9EE03}"/>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6BC0D1E0-4134-3847-8BD4-040A839805ED}"/>
              </a:ext>
            </a:extLst>
          </p:cNvPr>
          <p:cNvGrpSpPr/>
          <p:nvPr/>
        </p:nvGrpSpPr>
        <p:grpSpPr>
          <a:xfrm>
            <a:off x="5964899" y="3734044"/>
            <a:ext cx="182141" cy="68590"/>
            <a:chOff x="900782" y="3460029"/>
            <a:chExt cx="182141" cy="68590"/>
          </a:xfrm>
        </p:grpSpPr>
        <p:sp>
          <p:nvSpPr>
            <p:cNvPr id="160" name="Oval 159">
              <a:extLst>
                <a:ext uri="{FF2B5EF4-FFF2-40B4-BE49-F238E27FC236}">
                  <a16:creationId xmlns:a16="http://schemas.microsoft.com/office/drawing/2014/main" id="{10ADEE28-C2D4-F24D-BB1C-BE6C08F5F9E6}"/>
                </a:ext>
              </a:extLst>
            </p:cNvPr>
            <p:cNvSpPr/>
            <p:nvPr/>
          </p:nvSpPr>
          <p:spPr>
            <a:xfrm>
              <a:off x="900782" y="3460029"/>
              <a:ext cx="67513" cy="6751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CD4E347F-C11D-C146-93E4-E057DFB5FDA7}"/>
                </a:ext>
              </a:extLst>
            </p:cNvPr>
            <p:cNvSpPr/>
            <p:nvPr/>
          </p:nvSpPr>
          <p:spPr>
            <a:xfrm>
              <a:off x="942465" y="3460029"/>
              <a:ext cx="67513" cy="67513"/>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B34F1FD0-4646-D146-AB7E-B8473500A322}"/>
                </a:ext>
              </a:extLst>
            </p:cNvPr>
            <p:cNvSpPr/>
            <p:nvPr/>
          </p:nvSpPr>
          <p:spPr>
            <a:xfrm>
              <a:off x="984148" y="3460029"/>
              <a:ext cx="67513" cy="67513"/>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2EB667C4-EFA5-5D47-A315-3DC7605FA014}"/>
                </a:ext>
              </a:extLst>
            </p:cNvPr>
            <p:cNvSpPr/>
            <p:nvPr/>
          </p:nvSpPr>
          <p:spPr>
            <a:xfrm>
              <a:off x="1015410" y="3461106"/>
              <a:ext cx="67513" cy="6751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itle 1">
            <a:extLst>
              <a:ext uri="{FF2B5EF4-FFF2-40B4-BE49-F238E27FC236}">
                <a16:creationId xmlns:a16="http://schemas.microsoft.com/office/drawing/2014/main" id="{1FF3FA0C-6D7D-BA4A-9BBA-9D8F2402AD97}"/>
              </a:ext>
            </a:extLst>
          </p:cNvPr>
          <p:cNvSpPr txBox="1">
            <a:spLocks/>
          </p:cNvSpPr>
          <p:nvPr/>
        </p:nvSpPr>
        <p:spPr>
          <a:xfrm>
            <a:off x="253294" y="335773"/>
            <a:ext cx="8345488" cy="731837"/>
          </a:xfrm>
          <a:prstGeom prst="rect">
            <a:avLst/>
          </a:prstGeom>
        </p:spPr>
        <p:txBody>
          <a:bodyP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IN" dirty="0"/>
              <a:t>High Scale Converged SDN Network</a:t>
            </a:r>
          </a:p>
        </p:txBody>
      </p:sp>
      <p:sp>
        <p:nvSpPr>
          <p:cNvPr id="176" name="TextBox 175">
            <a:extLst>
              <a:ext uri="{FF2B5EF4-FFF2-40B4-BE49-F238E27FC236}">
                <a16:creationId xmlns:a16="http://schemas.microsoft.com/office/drawing/2014/main" id="{BBCBDEEB-69A7-6846-B1CE-1733297596CA}"/>
              </a:ext>
            </a:extLst>
          </p:cNvPr>
          <p:cNvSpPr txBox="1"/>
          <p:nvPr/>
        </p:nvSpPr>
        <p:spPr>
          <a:xfrm>
            <a:off x="8678409" y="2061533"/>
            <a:ext cx="3090906" cy="2308324"/>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mn-lt"/>
              </a:rPr>
              <a:t>Unique services / scale for different use cases</a:t>
            </a:r>
          </a:p>
          <a:p>
            <a:pPr marL="285750" indent="-285750" algn="just">
              <a:buFont typeface="Arial" panose="020B0604020202020204" pitchFamily="34" charset="0"/>
              <a:buChar char="•"/>
            </a:pPr>
            <a:endParaRPr lang="en-US" dirty="0">
              <a:latin typeface="+mn-lt"/>
            </a:endParaRPr>
          </a:p>
          <a:p>
            <a:pPr marL="285750" indent="-285750" algn="just">
              <a:buFont typeface="Arial" panose="020B0604020202020204" pitchFamily="34" charset="0"/>
              <a:buChar char="•"/>
            </a:pPr>
            <a:endParaRPr lang="en-US" dirty="0">
              <a:latin typeface="+mn-lt"/>
            </a:endParaRPr>
          </a:p>
          <a:p>
            <a:pPr marL="285750" indent="-285750" algn="just">
              <a:buFont typeface="Arial" panose="020B0604020202020204" pitchFamily="34" charset="0"/>
              <a:buChar char="•"/>
            </a:pPr>
            <a:endParaRPr lang="en-US" dirty="0">
              <a:latin typeface="+mn-lt"/>
            </a:endParaRPr>
          </a:p>
          <a:p>
            <a:pPr algn="just"/>
            <a:endParaRPr lang="en-US" dirty="0">
              <a:latin typeface="+mn-lt"/>
            </a:endParaRPr>
          </a:p>
          <a:p>
            <a:pPr marL="285750" indent="-285750" algn="just">
              <a:buFont typeface="Arial" panose="020B0604020202020204" pitchFamily="34" charset="0"/>
              <a:buChar char="•"/>
            </a:pPr>
            <a:r>
              <a:rPr lang="en-US" dirty="0">
                <a:latin typeface="+mn-lt"/>
              </a:rPr>
              <a:t>Same underlying ASIC</a:t>
            </a:r>
          </a:p>
          <a:p>
            <a:pPr algn="just"/>
            <a:r>
              <a:rPr lang="en-US" dirty="0">
                <a:latin typeface="+mn-lt"/>
              </a:rPr>
              <a:t> </a:t>
            </a:r>
          </a:p>
        </p:txBody>
      </p:sp>
      <p:cxnSp>
        <p:nvCxnSpPr>
          <p:cNvPr id="177" name="Straight Connector 176">
            <a:extLst>
              <a:ext uri="{FF2B5EF4-FFF2-40B4-BE49-F238E27FC236}">
                <a16:creationId xmlns:a16="http://schemas.microsoft.com/office/drawing/2014/main" id="{297EE02D-72A7-CC49-8AB5-7CA82E45F5C7}"/>
              </a:ext>
            </a:extLst>
          </p:cNvPr>
          <p:cNvCxnSpPr>
            <a:cxnSpLocks/>
          </p:cNvCxnSpPr>
          <p:nvPr/>
        </p:nvCxnSpPr>
        <p:spPr>
          <a:xfrm flipH="1" flipV="1">
            <a:off x="8570844" y="1741204"/>
            <a:ext cx="1" cy="3141436"/>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ounded Rectangle 177">
            <a:extLst>
              <a:ext uri="{FF2B5EF4-FFF2-40B4-BE49-F238E27FC236}">
                <a16:creationId xmlns:a16="http://schemas.microsoft.com/office/drawing/2014/main" id="{8FA86CC8-03F4-1F4D-A927-0A0338F36FB6}"/>
              </a:ext>
            </a:extLst>
          </p:cNvPr>
          <p:cNvSpPr/>
          <p:nvPr/>
        </p:nvSpPr>
        <p:spPr>
          <a:xfrm>
            <a:off x="5070524" y="1525846"/>
            <a:ext cx="873458" cy="428049"/>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t>Mobile Packet Core/ Broadband</a:t>
            </a:r>
          </a:p>
        </p:txBody>
      </p:sp>
      <p:grpSp>
        <p:nvGrpSpPr>
          <p:cNvPr id="181" name="Group 180">
            <a:extLst>
              <a:ext uri="{FF2B5EF4-FFF2-40B4-BE49-F238E27FC236}">
                <a16:creationId xmlns:a16="http://schemas.microsoft.com/office/drawing/2014/main" id="{ABC5A11D-9D80-5943-9B4D-79B2ABE82400}"/>
              </a:ext>
            </a:extLst>
          </p:cNvPr>
          <p:cNvGrpSpPr/>
          <p:nvPr/>
        </p:nvGrpSpPr>
        <p:grpSpPr>
          <a:xfrm>
            <a:off x="4538874" y="3722011"/>
            <a:ext cx="141781" cy="96256"/>
            <a:chOff x="5384244" y="4962616"/>
            <a:chExt cx="141781" cy="96256"/>
          </a:xfrm>
        </p:grpSpPr>
        <p:sp>
          <p:nvSpPr>
            <p:cNvPr id="179" name="Oval 178">
              <a:extLst>
                <a:ext uri="{FF2B5EF4-FFF2-40B4-BE49-F238E27FC236}">
                  <a16:creationId xmlns:a16="http://schemas.microsoft.com/office/drawing/2014/main" id="{36FFD8B7-71E6-0C46-953D-61981A69DC69}"/>
                </a:ext>
              </a:extLst>
            </p:cNvPr>
            <p:cNvSpPr/>
            <p:nvPr/>
          </p:nvSpPr>
          <p:spPr>
            <a:xfrm>
              <a:off x="5384244" y="4962616"/>
              <a:ext cx="94169" cy="96256"/>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9E0158D2-C2E3-7E4E-A5BA-C86DAD78DB4C}"/>
                </a:ext>
              </a:extLst>
            </p:cNvPr>
            <p:cNvSpPr/>
            <p:nvPr/>
          </p:nvSpPr>
          <p:spPr>
            <a:xfrm>
              <a:off x="5425927" y="4962616"/>
              <a:ext cx="100098" cy="96256"/>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2C537BDC-DA6B-ED49-BD72-8A0C7DF56E0A}"/>
              </a:ext>
            </a:extLst>
          </p:cNvPr>
          <p:cNvGrpSpPr/>
          <p:nvPr/>
        </p:nvGrpSpPr>
        <p:grpSpPr>
          <a:xfrm>
            <a:off x="4192182" y="3720104"/>
            <a:ext cx="141781" cy="96256"/>
            <a:chOff x="5384244" y="4962616"/>
            <a:chExt cx="141781" cy="96256"/>
          </a:xfrm>
        </p:grpSpPr>
        <p:sp>
          <p:nvSpPr>
            <p:cNvPr id="183" name="Oval 182">
              <a:extLst>
                <a:ext uri="{FF2B5EF4-FFF2-40B4-BE49-F238E27FC236}">
                  <a16:creationId xmlns:a16="http://schemas.microsoft.com/office/drawing/2014/main" id="{13E6DFEA-A92A-6E4D-8799-2F6650C485A3}"/>
                </a:ext>
              </a:extLst>
            </p:cNvPr>
            <p:cNvSpPr/>
            <p:nvPr/>
          </p:nvSpPr>
          <p:spPr>
            <a:xfrm>
              <a:off x="5384244" y="4962616"/>
              <a:ext cx="94169" cy="96256"/>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97554643-C107-CF45-B665-23943B02D28F}"/>
                </a:ext>
              </a:extLst>
            </p:cNvPr>
            <p:cNvSpPr/>
            <p:nvPr/>
          </p:nvSpPr>
          <p:spPr>
            <a:xfrm>
              <a:off x="5425927" y="4962616"/>
              <a:ext cx="100098" cy="96256"/>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5A187C7B-C65C-1743-955A-D81435DFBE1C}"/>
              </a:ext>
            </a:extLst>
          </p:cNvPr>
          <p:cNvGrpSpPr/>
          <p:nvPr/>
        </p:nvGrpSpPr>
        <p:grpSpPr>
          <a:xfrm>
            <a:off x="6316132" y="3722175"/>
            <a:ext cx="155614" cy="95923"/>
            <a:chOff x="7512831" y="4424962"/>
            <a:chExt cx="155614" cy="95923"/>
          </a:xfrm>
        </p:grpSpPr>
        <p:sp>
          <p:nvSpPr>
            <p:cNvPr id="187" name="Oval 186">
              <a:extLst>
                <a:ext uri="{FF2B5EF4-FFF2-40B4-BE49-F238E27FC236}">
                  <a16:creationId xmlns:a16="http://schemas.microsoft.com/office/drawing/2014/main" id="{909ACC87-D737-EF4F-8A75-A4FCCD842DCE}"/>
                </a:ext>
              </a:extLst>
            </p:cNvPr>
            <p:cNvSpPr/>
            <p:nvPr/>
          </p:nvSpPr>
          <p:spPr>
            <a:xfrm>
              <a:off x="7512831" y="4424962"/>
              <a:ext cx="107300" cy="86110"/>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571EA8B0-B173-D44E-8015-4183C48D0645}"/>
                </a:ext>
              </a:extLst>
            </p:cNvPr>
            <p:cNvSpPr/>
            <p:nvPr/>
          </p:nvSpPr>
          <p:spPr>
            <a:xfrm>
              <a:off x="7574361" y="4424962"/>
              <a:ext cx="94084" cy="9592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17D59386-C6F6-B943-AC0E-C890A078B03C}"/>
              </a:ext>
            </a:extLst>
          </p:cNvPr>
          <p:cNvGrpSpPr/>
          <p:nvPr/>
        </p:nvGrpSpPr>
        <p:grpSpPr>
          <a:xfrm>
            <a:off x="6661612" y="3722175"/>
            <a:ext cx="155614" cy="95923"/>
            <a:chOff x="7512831" y="4424962"/>
            <a:chExt cx="155614" cy="95923"/>
          </a:xfrm>
        </p:grpSpPr>
        <p:sp>
          <p:nvSpPr>
            <p:cNvPr id="190" name="Oval 189">
              <a:extLst>
                <a:ext uri="{FF2B5EF4-FFF2-40B4-BE49-F238E27FC236}">
                  <a16:creationId xmlns:a16="http://schemas.microsoft.com/office/drawing/2014/main" id="{2426EE6D-CAD5-DA48-83E1-D71408ADF509}"/>
                </a:ext>
              </a:extLst>
            </p:cNvPr>
            <p:cNvSpPr/>
            <p:nvPr/>
          </p:nvSpPr>
          <p:spPr>
            <a:xfrm>
              <a:off x="7512831" y="4424962"/>
              <a:ext cx="107300" cy="86110"/>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90C24370-51C5-8B41-B486-1F0E25D53E4A}"/>
                </a:ext>
              </a:extLst>
            </p:cNvPr>
            <p:cNvSpPr/>
            <p:nvPr/>
          </p:nvSpPr>
          <p:spPr>
            <a:xfrm>
              <a:off x="7574361" y="4424962"/>
              <a:ext cx="94084" cy="95923"/>
            </a:xfrm>
            <a:prstGeom prst="ellipse">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83521C2F-C44C-474A-8E8B-BA13A6423DD8}"/>
              </a:ext>
            </a:extLst>
          </p:cNvPr>
          <p:cNvGrpSpPr/>
          <p:nvPr/>
        </p:nvGrpSpPr>
        <p:grpSpPr>
          <a:xfrm>
            <a:off x="9379621" y="3984137"/>
            <a:ext cx="873845" cy="873845"/>
            <a:chOff x="522685" y="1353128"/>
            <a:chExt cx="1365468" cy="1365468"/>
          </a:xfrm>
        </p:grpSpPr>
        <p:sp>
          <p:nvSpPr>
            <p:cNvPr id="201" name="Oval 200">
              <a:extLst>
                <a:ext uri="{FF2B5EF4-FFF2-40B4-BE49-F238E27FC236}">
                  <a16:creationId xmlns:a16="http://schemas.microsoft.com/office/drawing/2014/main" id="{6D31CCE3-49D9-334D-8AF2-D2F12857E26A}"/>
                </a:ext>
              </a:extLst>
            </p:cNvPr>
            <p:cNvSpPr/>
            <p:nvPr/>
          </p:nvSpPr>
          <p:spPr>
            <a:xfrm>
              <a:off x="865881" y="1701393"/>
              <a:ext cx="679077" cy="679077"/>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2" name="Oval 201">
              <a:extLst>
                <a:ext uri="{FF2B5EF4-FFF2-40B4-BE49-F238E27FC236}">
                  <a16:creationId xmlns:a16="http://schemas.microsoft.com/office/drawing/2014/main" id="{FF4E7307-0187-6B43-880C-0048C16FF379}"/>
                </a:ext>
              </a:extLst>
            </p:cNvPr>
            <p:cNvSpPr/>
            <p:nvPr/>
          </p:nvSpPr>
          <p:spPr>
            <a:xfrm>
              <a:off x="777825" y="1613337"/>
              <a:ext cx="855189" cy="855189"/>
            </a:xfrm>
            <a:prstGeom prst="ellipse">
              <a:avLst/>
            </a:prstGeom>
            <a:no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9E9DF7FF-00AC-5047-8955-3207685627FC}"/>
                </a:ext>
              </a:extLst>
            </p:cNvPr>
            <p:cNvSpPr/>
            <p:nvPr/>
          </p:nvSpPr>
          <p:spPr>
            <a:xfrm>
              <a:off x="672530" y="1508042"/>
              <a:ext cx="1065778" cy="1065778"/>
            </a:xfrm>
            <a:prstGeom prst="ellipse">
              <a:avLst/>
            </a:prstGeom>
            <a:no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Arc 203">
              <a:extLst>
                <a:ext uri="{FF2B5EF4-FFF2-40B4-BE49-F238E27FC236}">
                  <a16:creationId xmlns:a16="http://schemas.microsoft.com/office/drawing/2014/main" id="{DBB5D85E-F4CF-144E-B7AD-449EBD0A8A9F}"/>
                </a:ext>
              </a:extLst>
            </p:cNvPr>
            <p:cNvSpPr/>
            <p:nvPr/>
          </p:nvSpPr>
          <p:spPr>
            <a:xfrm>
              <a:off x="522685" y="1353128"/>
              <a:ext cx="1365468" cy="1365468"/>
            </a:xfrm>
            <a:prstGeom prst="arc">
              <a:avLst>
                <a:gd name="adj1" fmla="val 5383017"/>
                <a:gd name="adj2" fmla="val 107697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4" name="Chevron 193">
            <a:extLst>
              <a:ext uri="{FF2B5EF4-FFF2-40B4-BE49-F238E27FC236}">
                <a16:creationId xmlns:a16="http://schemas.microsoft.com/office/drawing/2014/main" id="{E1F06934-A885-264E-894A-F13697D0E62D}"/>
              </a:ext>
            </a:extLst>
          </p:cNvPr>
          <p:cNvSpPr/>
          <p:nvPr/>
        </p:nvSpPr>
        <p:spPr>
          <a:xfrm>
            <a:off x="9373618" y="4298772"/>
            <a:ext cx="879407" cy="259422"/>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57">
              <a:defRPr/>
            </a:pPr>
            <a:r>
              <a:rPr lang="en-US" sz="900" spc="-30">
                <a:solidFill>
                  <a:schemeClr val="bg2"/>
                </a:solidFill>
              </a:rPr>
              <a:t>J2</a:t>
            </a:r>
          </a:p>
        </p:txBody>
      </p:sp>
      <p:grpSp>
        <p:nvGrpSpPr>
          <p:cNvPr id="195" name="Group 194">
            <a:extLst>
              <a:ext uri="{FF2B5EF4-FFF2-40B4-BE49-F238E27FC236}">
                <a16:creationId xmlns:a16="http://schemas.microsoft.com/office/drawing/2014/main" id="{28DB0E74-E09E-E047-BF27-ACD3CB77056B}"/>
              </a:ext>
            </a:extLst>
          </p:cNvPr>
          <p:cNvGrpSpPr/>
          <p:nvPr/>
        </p:nvGrpSpPr>
        <p:grpSpPr>
          <a:xfrm>
            <a:off x="10414223" y="3966122"/>
            <a:ext cx="873845" cy="873845"/>
            <a:chOff x="522685" y="1353128"/>
            <a:chExt cx="1365468" cy="1365468"/>
          </a:xfrm>
        </p:grpSpPr>
        <p:sp>
          <p:nvSpPr>
            <p:cNvPr id="197" name="Oval 196">
              <a:extLst>
                <a:ext uri="{FF2B5EF4-FFF2-40B4-BE49-F238E27FC236}">
                  <a16:creationId xmlns:a16="http://schemas.microsoft.com/office/drawing/2014/main" id="{0A4AE100-43B2-F649-982B-BCAEA4192EA0}"/>
                </a:ext>
              </a:extLst>
            </p:cNvPr>
            <p:cNvSpPr/>
            <p:nvPr/>
          </p:nvSpPr>
          <p:spPr>
            <a:xfrm>
              <a:off x="865881" y="1701393"/>
              <a:ext cx="679077" cy="679077"/>
            </a:xfrm>
            <a:prstGeom prst="ellipse">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8" name="Oval 197">
              <a:extLst>
                <a:ext uri="{FF2B5EF4-FFF2-40B4-BE49-F238E27FC236}">
                  <a16:creationId xmlns:a16="http://schemas.microsoft.com/office/drawing/2014/main" id="{A17A1A73-2739-E248-9392-545610272572}"/>
                </a:ext>
              </a:extLst>
            </p:cNvPr>
            <p:cNvSpPr/>
            <p:nvPr/>
          </p:nvSpPr>
          <p:spPr>
            <a:xfrm>
              <a:off x="777825" y="1613337"/>
              <a:ext cx="855189" cy="855189"/>
            </a:xfrm>
            <a:prstGeom prst="ellipse">
              <a:avLst/>
            </a:prstGeom>
            <a:no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7534448-E7C4-CC40-93DC-D385C824CD3E}"/>
                </a:ext>
              </a:extLst>
            </p:cNvPr>
            <p:cNvSpPr/>
            <p:nvPr/>
          </p:nvSpPr>
          <p:spPr>
            <a:xfrm>
              <a:off x="672530" y="1508042"/>
              <a:ext cx="1065778" cy="1065778"/>
            </a:xfrm>
            <a:prstGeom prst="ellipse">
              <a:avLst/>
            </a:prstGeom>
            <a:no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Arc 199">
              <a:extLst>
                <a:ext uri="{FF2B5EF4-FFF2-40B4-BE49-F238E27FC236}">
                  <a16:creationId xmlns:a16="http://schemas.microsoft.com/office/drawing/2014/main" id="{C111C627-852A-9F44-9E7A-212C21590584}"/>
                </a:ext>
              </a:extLst>
            </p:cNvPr>
            <p:cNvSpPr/>
            <p:nvPr/>
          </p:nvSpPr>
          <p:spPr>
            <a:xfrm>
              <a:off x="522685" y="1353128"/>
              <a:ext cx="1365468" cy="1365468"/>
            </a:xfrm>
            <a:prstGeom prst="arc">
              <a:avLst>
                <a:gd name="adj1" fmla="val 5383017"/>
                <a:gd name="adj2" fmla="val 10769700"/>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6" name="Chevron 195">
            <a:extLst>
              <a:ext uri="{FF2B5EF4-FFF2-40B4-BE49-F238E27FC236}">
                <a16:creationId xmlns:a16="http://schemas.microsoft.com/office/drawing/2014/main" id="{43753CA1-E2F0-2E43-BCD3-3A18E3F7181D}"/>
              </a:ext>
            </a:extLst>
          </p:cNvPr>
          <p:cNvSpPr/>
          <p:nvPr/>
        </p:nvSpPr>
        <p:spPr>
          <a:xfrm>
            <a:off x="10408220" y="4267309"/>
            <a:ext cx="879407" cy="259422"/>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57">
              <a:defRPr/>
            </a:pPr>
            <a:r>
              <a:rPr lang="en-US" sz="900" spc="-30">
                <a:solidFill>
                  <a:schemeClr val="bg2"/>
                </a:solidFill>
              </a:rPr>
              <a:t>J2c</a:t>
            </a:r>
          </a:p>
        </p:txBody>
      </p:sp>
      <p:sp>
        <p:nvSpPr>
          <p:cNvPr id="205" name="Rounded Rectangle 204">
            <a:extLst>
              <a:ext uri="{FF2B5EF4-FFF2-40B4-BE49-F238E27FC236}">
                <a16:creationId xmlns:a16="http://schemas.microsoft.com/office/drawing/2014/main" id="{D859DC44-5551-0D47-B365-58040B0D5D36}"/>
              </a:ext>
            </a:extLst>
          </p:cNvPr>
          <p:cNvSpPr/>
          <p:nvPr/>
        </p:nvSpPr>
        <p:spPr>
          <a:xfrm>
            <a:off x="9095913" y="2710674"/>
            <a:ext cx="993059" cy="622513"/>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pc="50" dirty="0">
                <a:ln w="0"/>
                <a:solidFill>
                  <a:schemeClr val="tx1"/>
                </a:solidFill>
                <a:effectLst>
                  <a:innerShdw blurRad="63500" dist="50800" dir="13500000">
                    <a:srgbClr val="000000">
                      <a:alpha val="50000"/>
                    </a:srgbClr>
                  </a:innerShdw>
                </a:effectLst>
              </a:rPr>
              <a:t>L3 Profile</a:t>
            </a:r>
          </a:p>
        </p:txBody>
      </p:sp>
      <p:sp>
        <p:nvSpPr>
          <p:cNvPr id="206" name="Rounded Rectangle 205">
            <a:extLst>
              <a:ext uri="{FF2B5EF4-FFF2-40B4-BE49-F238E27FC236}">
                <a16:creationId xmlns:a16="http://schemas.microsoft.com/office/drawing/2014/main" id="{13C02F81-52CE-184C-B917-30403332A94B}"/>
              </a:ext>
            </a:extLst>
          </p:cNvPr>
          <p:cNvSpPr/>
          <p:nvPr/>
        </p:nvSpPr>
        <p:spPr>
          <a:xfrm>
            <a:off x="10506476" y="2716531"/>
            <a:ext cx="993059" cy="622513"/>
          </a:xfrm>
          <a:prstGeom prst="round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pc="50" dirty="0">
                <a:ln w="0"/>
                <a:solidFill>
                  <a:schemeClr val="tx1"/>
                </a:solidFill>
                <a:effectLst>
                  <a:innerShdw blurRad="63500" dist="50800" dir="13500000">
                    <a:srgbClr val="000000">
                      <a:alpha val="50000"/>
                    </a:srgbClr>
                  </a:innerShdw>
                </a:effectLst>
              </a:rPr>
              <a:t>L2 Profile</a:t>
            </a:r>
          </a:p>
        </p:txBody>
      </p:sp>
      <p:grpSp>
        <p:nvGrpSpPr>
          <p:cNvPr id="208" name="Group 207">
            <a:extLst>
              <a:ext uri="{FF2B5EF4-FFF2-40B4-BE49-F238E27FC236}">
                <a16:creationId xmlns:a16="http://schemas.microsoft.com/office/drawing/2014/main" id="{CAFBDF35-1750-4948-9150-7885FEB53FDF}"/>
              </a:ext>
            </a:extLst>
          </p:cNvPr>
          <p:cNvGrpSpPr/>
          <p:nvPr/>
        </p:nvGrpSpPr>
        <p:grpSpPr>
          <a:xfrm>
            <a:off x="9890002" y="4861199"/>
            <a:ext cx="873845" cy="873845"/>
            <a:chOff x="522685" y="1353128"/>
            <a:chExt cx="1365468" cy="1365468"/>
          </a:xfrm>
        </p:grpSpPr>
        <p:sp>
          <p:nvSpPr>
            <p:cNvPr id="209" name="Oval 208">
              <a:extLst>
                <a:ext uri="{FF2B5EF4-FFF2-40B4-BE49-F238E27FC236}">
                  <a16:creationId xmlns:a16="http://schemas.microsoft.com/office/drawing/2014/main" id="{41D9FB22-D20E-DA41-9CBA-2FCA8139DCCB}"/>
                </a:ext>
              </a:extLst>
            </p:cNvPr>
            <p:cNvSpPr/>
            <p:nvPr/>
          </p:nvSpPr>
          <p:spPr>
            <a:xfrm>
              <a:off x="865881" y="1701393"/>
              <a:ext cx="679077" cy="679077"/>
            </a:xfrm>
            <a:prstGeom prst="ellipse">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0" name="Oval 209">
              <a:extLst>
                <a:ext uri="{FF2B5EF4-FFF2-40B4-BE49-F238E27FC236}">
                  <a16:creationId xmlns:a16="http://schemas.microsoft.com/office/drawing/2014/main" id="{241B22B3-76FF-0140-B6F4-FF5A76BF7768}"/>
                </a:ext>
              </a:extLst>
            </p:cNvPr>
            <p:cNvSpPr/>
            <p:nvPr/>
          </p:nvSpPr>
          <p:spPr>
            <a:xfrm>
              <a:off x="777825" y="1613337"/>
              <a:ext cx="855189" cy="855189"/>
            </a:xfrm>
            <a:prstGeom prst="ellipse">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D429899-34F0-CC41-9DA8-637F88D3F17D}"/>
                </a:ext>
              </a:extLst>
            </p:cNvPr>
            <p:cNvSpPr/>
            <p:nvPr/>
          </p:nvSpPr>
          <p:spPr>
            <a:xfrm>
              <a:off x="672530" y="1508042"/>
              <a:ext cx="1065778" cy="1065778"/>
            </a:xfrm>
            <a:prstGeom prst="ellipse">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Arc 211">
              <a:extLst>
                <a:ext uri="{FF2B5EF4-FFF2-40B4-BE49-F238E27FC236}">
                  <a16:creationId xmlns:a16="http://schemas.microsoft.com/office/drawing/2014/main" id="{54B17B48-0556-FE44-ABC3-CE5537FA405C}"/>
                </a:ext>
              </a:extLst>
            </p:cNvPr>
            <p:cNvSpPr/>
            <p:nvPr/>
          </p:nvSpPr>
          <p:spPr>
            <a:xfrm>
              <a:off x="522685" y="1353128"/>
              <a:ext cx="1365468" cy="1365468"/>
            </a:xfrm>
            <a:prstGeom prst="arc">
              <a:avLst>
                <a:gd name="adj1" fmla="val 5383017"/>
                <a:gd name="adj2" fmla="val 1076970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3" name="Chevron 212">
            <a:extLst>
              <a:ext uri="{FF2B5EF4-FFF2-40B4-BE49-F238E27FC236}">
                <a16:creationId xmlns:a16="http://schemas.microsoft.com/office/drawing/2014/main" id="{2095DF0D-E668-9845-ABB3-6B349C87C15D}"/>
              </a:ext>
            </a:extLst>
          </p:cNvPr>
          <p:cNvSpPr/>
          <p:nvPr/>
        </p:nvSpPr>
        <p:spPr>
          <a:xfrm>
            <a:off x="9883999" y="5162386"/>
            <a:ext cx="879407" cy="259422"/>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57">
              <a:defRPr/>
            </a:pPr>
            <a:r>
              <a:rPr lang="en-US" sz="900" spc="-30" dirty="0">
                <a:solidFill>
                  <a:schemeClr val="bg2"/>
                </a:solidFill>
              </a:rPr>
              <a:t>Q2A</a:t>
            </a:r>
          </a:p>
        </p:txBody>
      </p:sp>
      <p:grpSp>
        <p:nvGrpSpPr>
          <p:cNvPr id="214" name="Group 213">
            <a:extLst>
              <a:ext uri="{FF2B5EF4-FFF2-40B4-BE49-F238E27FC236}">
                <a16:creationId xmlns:a16="http://schemas.microsoft.com/office/drawing/2014/main" id="{B54902F4-334F-8B41-AC9C-9CDCA28E840F}"/>
              </a:ext>
            </a:extLst>
          </p:cNvPr>
          <p:cNvGrpSpPr/>
          <p:nvPr/>
        </p:nvGrpSpPr>
        <p:grpSpPr>
          <a:xfrm>
            <a:off x="10920874" y="4787664"/>
            <a:ext cx="873845" cy="873845"/>
            <a:chOff x="522685" y="1353128"/>
            <a:chExt cx="1365468" cy="1365468"/>
          </a:xfrm>
        </p:grpSpPr>
        <p:sp>
          <p:nvSpPr>
            <p:cNvPr id="215" name="Oval 214">
              <a:extLst>
                <a:ext uri="{FF2B5EF4-FFF2-40B4-BE49-F238E27FC236}">
                  <a16:creationId xmlns:a16="http://schemas.microsoft.com/office/drawing/2014/main" id="{D2AF8B5F-0355-B44D-AE32-5253AC6EC35E}"/>
                </a:ext>
              </a:extLst>
            </p:cNvPr>
            <p:cNvSpPr/>
            <p:nvPr/>
          </p:nvSpPr>
          <p:spPr>
            <a:xfrm>
              <a:off x="865881" y="1701393"/>
              <a:ext cx="679077" cy="679077"/>
            </a:xfrm>
            <a:prstGeom prst="ellipse">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6" name="Oval 215">
              <a:extLst>
                <a:ext uri="{FF2B5EF4-FFF2-40B4-BE49-F238E27FC236}">
                  <a16:creationId xmlns:a16="http://schemas.microsoft.com/office/drawing/2014/main" id="{67A01BD6-5184-6141-9B31-A3B15B37A238}"/>
                </a:ext>
              </a:extLst>
            </p:cNvPr>
            <p:cNvSpPr/>
            <p:nvPr/>
          </p:nvSpPr>
          <p:spPr>
            <a:xfrm>
              <a:off x="777825" y="1613337"/>
              <a:ext cx="855189" cy="855189"/>
            </a:xfrm>
            <a:prstGeom prst="ellipse">
              <a:avLst/>
            </a:prstGeom>
            <a:noFill/>
            <a:ln w="127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B55A4B37-D6AF-7C49-84EE-EAD8CD001A25}"/>
                </a:ext>
              </a:extLst>
            </p:cNvPr>
            <p:cNvSpPr/>
            <p:nvPr/>
          </p:nvSpPr>
          <p:spPr>
            <a:xfrm>
              <a:off x="672530" y="1508042"/>
              <a:ext cx="1065778" cy="1065778"/>
            </a:xfrm>
            <a:prstGeom prst="ellipse">
              <a:avLst/>
            </a:prstGeom>
            <a:noFill/>
            <a:ln w="127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Arc 217">
              <a:extLst>
                <a:ext uri="{FF2B5EF4-FFF2-40B4-BE49-F238E27FC236}">
                  <a16:creationId xmlns:a16="http://schemas.microsoft.com/office/drawing/2014/main" id="{D4224DC7-9B16-D648-9D82-2E0880D15F96}"/>
                </a:ext>
              </a:extLst>
            </p:cNvPr>
            <p:cNvSpPr/>
            <p:nvPr/>
          </p:nvSpPr>
          <p:spPr>
            <a:xfrm>
              <a:off x="522685" y="1353128"/>
              <a:ext cx="1365468" cy="1365468"/>
            </a:xfrm>
            <a:prstGeom prst="arc">
              <a:avLst>
                <a:gd name="adj1" fmla="val 5383017"/>
                <a:gd name="adj2" fmla="val 10769700"/>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9" name="Chevron 218">
            <a:extLst>
              <a:ext uri="{FF2B5EF4-FFF2-40B4-BE49-F238E27FC236}">
                <a16:creationId xmlns:a16="http://schemas.microsoft.com/office/drawing/2014/main" id="{C26D13F4-1FD9-314F-AC28-76802A921F22}"/>
              </a:ext>
            </a:extLst>
          </p:cNvPr>
          <p:cNvSpPr/>
          <p:nvPr/>
        </p:nvSpPr>
        <p:spPr>
          <a:xfrm>
            <a:off x="10914871" y="5088851"/>
            <a:ext cx="879407" cy="259422"/>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57">
              <a:defRPr/>
            </a:pPr>
            <a:r>
              <a:rPr lang="en-US" sz="900" spc="-30" dirty="0">
                <a:solidFill>
                  <a:schemeClr val="bg2"/>
                </a:solidFill>
              </a:rPr>
              <a:t>J2C+</a:t>
            </a:r>
          </a:p>
        </p:txBody>
      </p:sp>
      <p:sp>
        <p:nvSpPr>
          <p:cNvPr id="220" name="TextBox 219">
            <a:extLst>
              <a:ext uri="{FF2B5EF4-FFF2-40B4-BE49-F238E27FC236}">
                <a16:creationId xmlns:a16="http://schemas.microsoft.com/office/drawing/2014/main" id="{B9BA489E-11AA-CA4F-8C21-85B8EBDE0C4F}"/>
              </a:ext>
            </a:extLst>
          </p:cNvPr>
          <p:cNvSpPr txBox="1"/>
          <p:nvPr/>
        </p:nvSpPr>
        <p:spPr>
          <a:xfrm>
            <a:off x="10972800" y="5749505"/>
            <a:ext cx="1219200" cy="261610"/>
          </a:xfrm>
          <a:prstGeom prst="rect">
            <a:avLst/>
          </a:prstGeom>
          <a:noFill/>
        </p:spPr>
        <p:txBody>
          <a:bodyPr wrap="square" rtlCol="0">
            <a:spAutoFit/>
          </a:bodyPr>
          <a:lstStyle/>
          <a:p>
            <a:r>
              <a:rPr lang="en-US" sz="1100" dirty="0">
                <a:latin typeface="+mn-lt"/>
              </a:rPr>
              <a:t>*Roadmap</a:t>
            </a:r>
          </a:p>
        </p:txBody>
      </p:sp>
      <p:grpSp>
        <p:nvGrpSpPr>
          <p:cNvPr id="207" name="Group 206">
            <a:extLst>
              <a:ext uri="{FF2B5EF4-FFF2-40B4-BE49-F238E27FC236}">
                <a16:creationId xmlns:a16="http://schemas.microsoft.com/office/drawing/2014/main" id="{587B5E77-3347-C84F-A83C-A16750BC4C96}"/>
              </a:ext>
            </a:extLst>
          </p:cNvPr>
          <p:cNvGrpSpPr/>
          <p:nvPr/>
        </p:nvGrpSpPr>
        <p:grpSpPr>
          <a:xfrm>
            <a:off x="8713853" y="4849791"/>
            <a:ext cx="873845" cy="873845"/>
            <a:chOff x="522685" y="1353128"/>
            <a:chExt cx="1365468" cy="1365468"/>
          </a:xfrm>
        </p:grpSpPr>
        <p:sp>
          <p:nvSpPr>
            <p:cNvPr id="221" name="Oval 220">
              <a:extLst>
                <a:ext uri="{FF2B5EF4-FFF2-40B4-BE49-F238E27FC236}">
                  <a16:creationId xmlns:a16="http://schemas.microsoft.com/office/drawing/2014/main" id="{CC050B2A-312F-3347-96D5-CB099E415A1E}"/>
                </a:ext>
              </a:extLst>
            </p:cNvPr>
            <p:cNvSpPr/>
            <p:nvPr/>
          </p:nvSpPr>
          <p:spPr>
            <a:xfrm>
              <a:off x="865881" y="1701393"/>
              <a:ext cx="679077" cy="679077"/>
            </a:xfrm>
            <a:prstGeom prst="ellipse">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22" name="Oval 221">
              <a:extLst>
                <a:ext uri="{FF2B5EF4-FFF2-40B4-BE49-F238E27FC236}">
                  <a16:creationId xmlns:a16="http://schemas.microsoft.com/office/drawing/2014/main" id="{412C3DC0-2342-EE44-ACE9-1ECE3CFCB0A8}"/>
                </a:ext>
              </a:extLst>
            </p:cNvPr>
            <p:cNvSpPr/>
            <p:nvPr/>
          </p:nvSpPr>
          <p:spPr>
            <a:xfrm>
              <a:off x="777825" y="1613337"/>
              <a:ext cx="855189" cy="855189"/>
            </a:xfrm>
            <a:prstGeom prst="ellipse">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24B934BC-E796-2F4A-AE61-CD5F5376CC72}"/>
                </a:ext>
              </a:extLst>
            </p:cNvPr>
            <p:cNvSpPr/>
            <p:nvPr/>
          </p:nvSpPr>
          <p:spPr>
            <a:xfrm>
              <a:off x="672530" y="1508042"/>
              <a:ext cx="1065778" cy="1065778"/>
            </a:xfrm>
            <a:prstGeom prst="ellipse">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Arc 223">
              <a:extLst>
                <a:ext uri="{FF2B5EF4-FFF2-40B4-BE49-F238E27FC236}">
                  <a16:creationId xmlns:a16="http://schemas.microsoft.com/office/drawing/2014/main" id="{B9083AB7-EFFA-B941-8FF0-1D137EE5DB17}"/>
                </a:ext>
              </a:extLst>
            </p:cNvPr>
            <p:cNvSpPr/>
            <p:nvPr/>
          </p:nvSpPr>
          <p:spPr>
            <a:xfrm>
              <a:off x="522685" y="1353128"/>
              <a:ext cx="1365468" cy="1365468"/>
            </a:xfrm>
            <a:prstGeom prst="arc">
              <a:avLst>
                <a:gd name="adj1" fmla="val 5383017"/>
                <a:gd name="adj2" fmla="val 1076970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6" name="Chevron 225">
            <a:extLst>
              <a:ext uri="{FF2B5EF4-FFF2-40B4-BE49-F238E27FC236}">
                <a16:creationId xmlns:a16="http://schemas.microsoft.com/office/drawing/2014/main" id="{5F40F073-02D8-184E-A8FA-D3C25D97A65B}"/>
              </a:ext>
            </a:extLst>
          </p:cNvPr>
          <p:cNvSpPr/>
          <p:nvPr/>
        </p:nvSpPr>
        <p:spPr>
          <a:xfrm>
            <a:off x="8713853" y="5158021"/>
            <a:ext cx="879407" cy="259422"/>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57">
              <a:defRPr/>
            </a:pPr>
            <a:r>
              <a:rPr lang="en-US" sz="900" spc="-30" dirty="0">
                <a:solidFill>
                  <a:schemeClr val="bg2"/>
                </a:solidFill>
              </a:rPr>
              <a:t>Q2C</a:t>
            </a:r>
          </a:p>
        </p:txBody>
      </p:sp>
      <p:sp>
        <p:nvSpPr>
          <p:cNvPr id="227" name="TextBox 226">
            <a:extLst>
              <a:ext uri="{FF2B5EF4-FFF2-40B4-BE49-F238E27FC236}">
                <a16:creationId xmlns:a16="http://schemas.microsoft.com/office/drawing/2014/main" id="{EA9628E3-00DF-D543-AAEE-5D8898A6932A}"/>
              </a:ext>
            </a:extLst>
          </p:cNvPr>
          <p:cNvSpPr txBox="1"/>
          <p:nvPr/>
        </p:nvSpPr>
        <p:spPr>
          <a:xfrm>
            <a:off x="8764018" y="5749505"/>
            <a:ext cx="1219200" cy="261610"/>
          </a:xfrm>
          <a:prstGeom prst="rect">
            <a:avLst/>
          </a:prstGeom>
          <a:noFill/>
        </p:spPr>
        <p:txBody>
          <a:bodyPr wrap="square" rtlCol="0">
            <a:spAutoFit/>
          </a:bodyPr>
          <a:lstStyle/>
          <a:p>
            <a:r>
              <a:rPr lang="en-US" sz="1100" dirty="0">
                <a:latin typeface="+mn-lt"/>
              </a:rPr>
              <a:t>*Roadmap</a:t>
            </a:r>
          </a:p>
        </p:txBody>
      </p:sp>
    </p:spTree>
    <p:extLst>
      <p:ext uri="{BB962C8B-B14F-4D97-AF65-F5344CB8AC3E}">
        <p14:creationId xmlns:p14="http://schemas.microsoft.com/office/powerpoint/2010/main" val="35346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611CF-1628-534C-ACB9-B1394C12FCC0}"/>
              </a:ext>
            </a:extLst>
          </p:cNvPr>
          <p:cNvSpPr>
            <a:spLocks noGrp="1"/>
          </p:cNvSpPr>
          <p:nvPr>
            <p:ph type="body" sz="quarter" idx="10"/>
          </p:nvPr>
        </p:nvSpPr>
        <p:spPr/>
        <p:txBody>
          <a:bodyPr/>
          <a:lstStyle/>
          <a:p>
            <a:r>
              <a:rPr lang="fr-FR" err="1"/>
              <a:t>Modular</a:t>
            </a:r>
            <a:r>
              <a:rPr lang="fr-FR"/>
              <a:t> </a:t>
            </a:r>
            <a:r>
              <a:rPr lang="fr-FR" err="1"/>
              <a:t>Database</a:t>
            </a:r>
            <a:endParaRPr lang="fr-FR"/>
          </a:p>
          <a:p>
            <a:pPr lvl="1"/>
            <a:r>
              <a:rPr lang="fr-FR" err="1"/>
              <a:t>Instead</a:t>
            </a:r>
            <a:r>
              <a:rPr lang="fr-FR"/>
              <a:t> of </a:t>
            </a:r>
            <a:r>
              <a:rPr lang="fr-FR" err="1"/>
              <a:t>dedicated</a:t>
            </a:r>
            <a:r>
              <a:rPr lang="fr-FR"/>
              <a:t> </a:t>
            </a:r>
            <a:r>
              <a:rPr lang="fr-FR" err="1"/>
              <a:t>memories</a:t>
            </a:r>
            <a:endParaRPr lang="fr-FR"/>
          </a:p>
          <a:p>
            <a:pPr lvl="1"/>
            <a:r>
              <a:rPr lang="fr-FR" err="1"/>
              <a:t>Different</a:t>
            </a:r>
            <a:r>
              <a:rPr lang="fr-FR"/>
              <a:t> allocation for </a:t>
            </a:r>
            <a:r>
              <a:rPr lang="fr-FR" err="1"/>
              <a:t>different</a:t>
            </a:r>
            <a:r>
              <a:rPr lang="fr-FR"/>
              <a:t> profiles</a:t>
            </a:r>
          </a:p>
          <a:p>
            <a:pPr lvl="1"/>
            <a:r>
              <a:rPr lang="fr-FR"/>
              <a:t>LEM / LPM-KAPS / FEC / …</a:t>
            </a:r>
          </a:p>
          <a:p>
            <a:endParaRPr lang="en-US"/>
          </a:p>
        </p:txBody>
      </p:sp>
      <p:sp>
        <p:nvSpPr>
          <p:cNvPr id="3" name="Title 2">
            <a:extLst>
              <a:ext uri="{FF2B5EF4-FFF2-40B4-BE49-F238E27FC236}">
                <a16:creationId xmlns:a16="http://schemas.microsoft.com/office/drawing/2014/main" id="{6C352894-7945-2B4F-8FA8-A797BA8E4F1F}"/>
              </a:ext>
            </a:extLst>
          </p:cNvPr>
          <p:cNvSpPr>
            <a:spLocks noGrp="1"/>
          </p:cNvSpPr>
          <p:nvPr>
            <p:ph type="title"/>
          </p:nvPr>
        </p:nvSpPr>
        <p:spPr/>
        <p:txBody>
          <a:bodyPr/>
          <a:lstStyle/>
          <a:p>
            <a:r>
              <a:rPr lang="en-US"/>
              <a:t>MDB Profiles in J2</a:t>
            </a:r>
          </a:p>
        </p:txBody>
      </p:sp>
      <p:sp>
        <p:nvSpPr>
          <p:cNvPr id="4" name="Left Arrow 157">
            <a:extLst>
              <a:ext uri="{FF2B5EF4-FFF2-40B4-BE49-F238E27FC236}">
                <a16:creationId xmlns:a16="http://schemas.microsoft.com/office/drawing/2014/main" id="{BB94C812-D0A8-7942-B464-5F1AF87BA5E9}"/>
              </a:ext>
            </a:extLst>
          </p:cNvPr>
          <p:cNvSpPr/>
          <p:nvPr/>
        </p:nvSpPr>
        <p:spPr>
          <a:xfrm rot="8753200">
            <a:off x="6986561" y="2425131"/>
            <a:ext cx="1320428" cy="646176"/>
          </a:xfrm>
          <a:prstGeom prst="leftArrow">
            <a:avLst/>
          </a:prstGeom>
          <a:solidFill>
            <a:srgbClr val="00BCEB"/>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defTabSz="609585" fontAlgn="auto">
              <a:spcBef>
                <a:spcPts val="0"/>
              </a:spcBef>
              <a:spcAft>
                <a:spcPts val="0"/>
              </a:spcAft>
              <a:defRPr/>
            </a:pPr>
            <a:endParaRPr lang="en-US" sz="2400" kern="0">
              <a:solidFill>
                <a:srgbClr val="0D274D"/>
              </a:solidFill>
              <a:latin typeface="CiscoSansTT Light"/>
              <a:ea typeface="+mn-ea"/>
              <a:cs typeface="+mn-cs"/>
            </a:endParaRPr>
          </a:p>
        </p:txBody>
      </p:sp>
      <p:grpSp>
        <p:nvGrpSpPr>
          <p:cNvPr id="5" name="Group 4">
            <a:extLst>
              <a:ext uri="{FF2B5EF4-FFF2-40B4-BE49-F238E27FC236}">
                <a16:creationId xmlns:a16="http://schemas.microsoft.com/office/drawing/2014/main" id="{D2207773-8BBB-9B4A-9569-693E7DA658CB}"/>
              </a:ext>
            </a:extLst>
          </p:cNvPr>
          <p:cNvGrpSpPr/>
          <p:nvPr/>
        </p:nvGrpSpPr>
        <p:grpSpPr>
          <a:xfrm>
            <a:off x="4845701" y="3329525"/>
            <a:ext cx="3605283" cy="3014537"/>
            <a:chOff x="3939702" y="2505650"/>
            <a:chExt cx="2703962" cy="2260903"/>
          </a:xfrm>
        </p:grpSpPr>
        <p:sp>
          <p:nvSpPr>
            <p:cNvPr id="6" name="Rectangle 5">
              <a:extLst>
                <a:ext uri="{FF2B5EF4-FFF2-40B4-BE49-F238E27FC236}">
                  <a16:creationId xmlns:a16="http://schemas.microsoft.com/office/drawing/2014/main" id="{95FC3EE4-2430-DA40-B493-2174A3C41E10}"/>
                </a:ext>
              </a:extLst>
            </p:cNvPr>
            <p:cNvSpPr/>
            <p:nvPr/>
          </p:nvSpPr>
          <p:spPr>
            <a:xfrm>
              <a:off x="4558986" y="2810294"/>
              <a:ext cx="2000781" cy="1639806"/>
            </a:xfrm>
            <a:prstGeom prst="rect">
              <a:avLst/>
            </a:prstGeom>
            <a:solidFill>
              <a:srgbClr val="FFFFFF"/>
            </a:solidFill>
            <a:ln w="25400" cap="flat" cmpd="sng" algn="ctr">
              <a:noFill/>
              <a:prstDash val="solid"/>
            </a:ln>
            <a:effectLst>
              <a:outerShdw blurRad="76200" dist="50800" dir="5400000" algn="ctr" rotWithShape="0">
                <a:srgbClr val="000000">
                  <a:alpha val="27000"/>
                </a:srgbClr>
              </a:outerShdw>
            </a:effectLst>
          </p:spPr>
          <p:txBody>
            <a:bodyPr lIns="121917" tIns="60959" rIns="121917" bIns="60959" rtlCol="0" anchor="ctr"/>
            <a:lstStyle/>
            <a:p>
              <a:pPr algn="ctr" defTabSz="914377" fontAlgn="auto">
                <a:spcBef>
                  <a:spcPts val="0"/>
                </a:spcBef>
                <a:spcAft>
                  <a:spcPts val="0"/>
                </a:spcAft>
                <a:defRPr/>
              </a:pPr>
              <a:endParaRPr lang="en-US" kern="0">
                <a:solidFill>
                  <a:srgbClr val="FFFFFF"/>
                </a:solidFill>
                <a:latin typeface="CiscoSansTT" panose="020B0503020201020303" pitchFamily="34" charset="0"/>
              </a:endParaRPr>
            </a:p>
          </p:txBody>
        </p:sp>
        <p:sp>
          <p:nvSpPr>
            <p:cNvPr id="7" name="Rectangle 6">
              <a:extLst>
                <a:ext uri="{FF2B5EF4-FFF2-40B4-BE49-F238E27FC236}">
                  <a16:creationId xmlns:a16="http://schemas.microsoft.com/office/drawing/2014/main" id="{F166D660-7D3B-C74F-8CDD-19BE0CD77006}"/>
                </a:ext>
              </a:extLst>
            </p:cNvPr>
            <p:cNvSpPr>
              <a:spLocks noChangeArrowheads="1"/>
            </p:cNvSpPr>
            <p:nvPr/>
          </p:nvSpPr>
          <p:spPr bwMode="auto">
            <a:xfrm>
              <a:off x="4015165" y="3426659"/>
              <a:ext cx="441364" cy="240425"/>
            </a:xfrm>
            <a:prstGeom prst="rect">
              <a:avLst/>
            </a:prstGeom>
            <a:solidFill>
              <a:srgbClr val="E4E4E4"/>
            </a:solidFill>
            <a:ln w="12700" cap="rnd" algn="ctr">
              <a:solidFill>
                <a:srgbClr val="000000"/>
              </a:solidFill>
              <a:round/>
              <a:headEnd/>
              <a:tailEnd/>
            </a:ln>
            <a:effectLst/>
          </p:spPr>
          <p:txBody>
            <a:bodyPr wrap="none" lIns="109496" tIns="54747" rIns="109496" bIns="54747" anchor="ctr"/>
            <a:lstStyle/>
            <a:p>
              <a:pPr algn="ctr" defTabSz="1085742" fontAlgn="auto">
                <a:spcBef>
                  <a:spcPts val="0"/>
                </a:spcBef>
                <a:spcAft>
                  <a:spcPts val="0"/>
                </a:spcAft>
                <a:defRPr/>
              </a:pPr>
              <a:r>
                <a:rPr lang="en-US" sz="933" b="1" kern="0">
                  <a:solidFill>
                    <a:srgbClr val="000000"/>
                  </a:solidFill>
                  <a:latin typeface="CiscoSansTT" panose="020B0503020201020303" pitchFamily="34" charset="0"/>
                </a:rPr>
                <a:t>Off-chip</a:t>
              </a:r>
            </a:p>
            <a:p>
              <a:pPr algn="ctr" defTabSz="1085742" fontAlgn="auto">
                <a:spcBef>
                  <a:spcPts val="0"/>
                </a:spcBef>
                <a:spcAft>
                  <a:spcPts val="0"/>
                </a:spcAft>
                <a:defRPr/>
              </a:pPr>
              <a:r>
                <a:rPr lang="en-US" sz="933" b="1" kern="0">
                  <a:solidFill>
                    <a:srgbClr val="000000"/>
                  </a:solidFill>
                  <a:latin typeface="CiscoSansTT" panose="020B0503020201020303" pitchFamily="34" charset="0"/>
                </a:rPr>
                <a:t>Buffers</a:t>
              </a:r>
            </a:p>
          </p:txBody>
        </p:sp>
        <p:sp>
          <p:nvSpPr>
            <p:cNvPr id="8" name="Rectangle 132">
              <a:extLst>
                <a:ext uri="{FF2B5EF4-FFF2-40B4-BE49-F238E27FC236}">
                  <a16:creationId xmlns:a16="http://schemas.microsoft.com/office/drawing/2014/main" id="{D5DAF1AA-D07A-D04B-BFF7-135A59E719A8}"/>
                </a:ext>
              </a:extLst>
            </p:cNvPr>
            <p:cNvSpPr>
              <a:spLocks noChangeArrowheads="1"/>
            </p:cNvSpPr>
            <p:nvPr/>
          </p:nvSpPr>
          <p:spPr bwMode="auto">
            <a:xfrm>
              <a:off x="4558987" y="2810295"/>
              <a:ext cx="2000780" cy="1639805"/>
            </a:xfrm>
            <a:prstGeom prst="rect">
              <a:avLst/>
            </a:prstGeom>
            <a:solidFill>
              <a:srgbClr val="1171FF">
                <a:alpha val="40000"/>
              </a:srgbClr>
            </a:solidFill>
            <a:ln w="12700" cap="rnd" algn="ctr">
              <a:solidFill>
                <a:srgbClr val="000000"/>
              </a:solidFill>
              <a:round/>
              <a:headEnd/>
              <a:tailEnd/>
            </a:ln>
            <a:effectLst/>
          </p:spPr>
          <p:txBody>
            <a:bodyPr wrap="none" lIns="145963" tIns="72980" rIns="145963" bIns="72980"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endParaRPr>
            </a:p>
          </p:txBody>
        </p:sp>
        <p:sp>
          <p:nvSpPr>
            <p:cNvPr id="9" name="TextBox 350">
              <a:extLst>
                <a:ext uri="{FF2B5EF4-FFF2-40B4-BE49-F238E27FC236}">
                  <a16:creationId xmlns:a16="http://schemas.microsoft.com/office/drawing/2014/main" id="{D1E7761C-8B72-3641-A3F5-CC24219F8C1B}"/>
                </a:ext>
              </a:extLst>
            </p:cNvPr>
            <p:cNvSpPr txBox="1"/>
            <p:nvPr/>
          </p:nvSpPr>
          <p:spPr>
            <a:xfrm>
              <a:off x="5009101" y="4188490"/>
              <a:ext cx="1082744" cy="261657"/>
            </a:xfrm>
            <a:prstGeom prst="rect">
              <a:avLst/>
            </a:prstGeom>
            <a:noFill/>
          </p:spPr>
          <p:txBody>
            <a:bodyPr wrap="none" lIns="121917" tIns="60959" rIns="121917" bIns="60959" rtlCol="0">
              <a:spAutoFit/>
            </a:bodyPr>
            <a:lstStyle/>
            <a:p>
              <a:pPr algn="ctr" defTabSz="914377" fontAlgn="auto">
                <a:spcBef>
                  <a:spcPts val="0"/>
                </a:spcBef>
                <a:spcAft>
                  <a:spcPts val="0"/>
                </a:spcAft>
                <a:defRPr/>
              </a:pPr>
              <a:r>
                <a:rPr lang="en-US" sz="1467" kern="0">
                  <a:solidFill>
                    <a:srgbClr val="000000"/>
                  </a:solidFill>
                  <a:latin typeface="CiscoSansTT" panose="020B0503020201020303" pitchFamily="34" charset="0"/>
                </a:rPr>
                <a:t>Fabric Interface</a:t>
              </a:r>
            </a:p>
          </p:txBody>
        </p:sp>
        <p:sp>
          <p:nvSpPr>
            <p:cNvPr id="10" name="TextBox 351">
              <a:extLst>
                <a:ext uri="{FF2B5EF4-FFF2-40B4-BE49-F238E27FC236}">
                  <a16:creationId xmlns:a16="http://schemas.microsoft.com/office/drawing/2014/main" id="{E01FE50E-A07D-994E-8F7A-C6EEA746D47D}"/>
                </a:ext>
              </a:extLst>
            </p:cNvPr>
            <p:cNvSpPr txBox="1"/>
            <p:nvPr/>
          </p:nvSpPr>
          <p:spPr>
            <a:xfrm>
              <a:off x="4935163" y="2810295"/>
              <a:ext cx="1230621" cy="261657"/>
            </a:xfrm>
            <a:prstGeom prst="rect">
              <a:avLst/>
            </a:prstGeom>
            <a:noFill/>
          </p:spPr>
          <p:txBody>
            <a:bodyPr wrap="none" lIns="121917" tIns="60959" rIns="121917" bIns="60959" rtlCol="0">
              <a:spAutoFit/>
            </a:bodyPr>
            <a:lstStyle/>
            <a:p>
              <a:pPr algn="ctr" defTabSz="914377" fontAlgn="auto">
                <a:spcBef>
                  <a:spcPts val="0"/>
                </a:spcBef>
                <a:spcAft>
                  <a:spcPts val="0"/>
                </a:spcAft>
                <a:defRPr/>
              </a:pPr>
              <a:r>
                <a:rPr lang="en-US" sz="1467" kern="0">
                  <a:solidFill>
                    <a:srgbClr val="000000"/>
                  </a:solidFill>
                  <a:latin typeface="CiscoSansTT" panose="020B0503020201020303" pitchFamily="34" charset="0"/>
                </a:rPr>
                <a:t>Network Interface</a:t>
              </a:r>
            </a:p>
          </p:txBody>
        </p:sp>
        <p:grpSp>
          <p:nvGrpSpPr>
            <p:cNvPr id="11" name="Group 354">
              <a:extLst>
                <a:ext uri="{FF2B5EF4-FFF2-40B4-BE49-F238E27FC236}">
                  <a16:creationId xmlns:a16="http://schemas.microsoft.com/office/drawing/2014/main" id="{C0ECC856-F469-814B-9D21-D33C36FD66ED}"/>
                </a:ext>
              </a:extLst>
            </p:cNvPr>
            <p:cNvGrpSpPr/>
            <p:nvPr/>
          </p:nvGrpSpPr>
          <p:grpSpPr>
            <a:xfrm>
              <a:off x="4802531" y="4465146"/>
              <a:ext cx="1495884" cy="238984"/>
              <a:chOff x="6593495" y="4196935"/>
              <a:chExt cx="1495884" cy="238984"/>
            </a:xfrm>
          </p:grpSpPr>
          <p:cxnSp>
            <p:nvCxnSpPr>
              <p:cNvPr id="69" name="Straight Arrow Connector 405">
                <a:extLst>
                  <a:ext uri="{FF2B5EF4-FFF2-40B4-BE49-F238E27FC236}">
                    <a16:creationId xmlns:a16="http://schemas.microsoft.com/office/drawing/2014/main" id="{CBECBB7A-AE56-E146-AC8D-BB909CF47CF5}"/>
                  </a:ext>
                </a:extLst>
              </p:cNvPr>
              <p:cNvCxnSpPr/>
              <p:nvPr/>
            </p:nvCxnSpPr>
            <p:spPr>
              <a:xfrm>
                <a:off x="6593495"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0" name="Straight Arrow Connector 406">
                <a:extLst>
                  <a:ext uri="{FF2B5EF4-FFF2-40B4-BE49-F238E27FC236}">
                    <a16:creationId xmlns:a16="http://schemas.microsoft.com/office/drawing/2014/main" id="{7D31E364-AA9D-1649-BD87-F241099CFCCB}"/>
                  </a:ext>
                </a:extLst>
              </p:cNvPr>
              <p:cNvCxnSpPr/>
              <p:nvPr/>
            </p:nvCxnSpPr>
            <p:spPr>
              <a:xfrm>
                <a:off x="6842809"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1" name="Straight Arrow Connector 407">
                <a:extLst>
                  <a:ext uri="{FF2B5EF4-FFF2-40B4-BE49-F238E27FC236}">
                    <a16:creationId xmlns:a16="http://schemas.microsoft.com/office/drawing/2014/main" id="{E5686985-ADF1-AE4A-A70F-772E86139146}"/>
                  </a:ext>
                </a:extLst>
              </p:cNvPr>
              <p:cNvCxnSpPr/>
              <p:nvPr/>
            </p:nvCxnSpPr>
            <p:spPr>
              <a:xfrm>
                <a:off x="7092123"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2" name="Straight Arrow Connector 408">
                <a:extLst>
                  <a:ext uri="{FF2B5EF4-FFF2-40B4-BE49-F238E27FC236}">
                    <a16:creationId xmlns:a16="http://schemas.microsoft.com/office/drawing/2014/main" id="{F9467645-1E1E-1F4E-875F-DBC7B349EDD3}"/>
                  </a:ext>
                </a:extLst>
              </p:cNvPr>
              <p:cNvCxnSpPr/>
              <p:nvPr/>
            </p:nvCxnSpPr>
            <p:spPr>
              <a:xfrm>
                <a:off x="7590751"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3" name="Straight Arrow Connector 409">
                <a:extLst>
                  <a:ext uri="{FF2B5EF4-FFF2-40B4-BE49-F238E27FC236}">
                    <a16:creationId xmlns:a16="http://schemas.microsoft.com/office/drawing/2014/main" id="{EF1CB5C1-E173-0649-BE2C-A447E72323E3}"/>
                  </a:ext>
                </a:extLst>
              </p:cNvPr>
              <p:cNvCxnSpPr/>
              <p:nvPr/>
            </p:nvCxnSpPr>
            <p:spPr>
              <a:xfrm>
                <a:off x="7341437"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4" name="Straight Arrow Connector 410">
                <a:extLst>
                  <a:ext uri="{FF2B5EF4-FFF2-40B4-BE49-F238E27FC236}">
                    <a16:creationId xmlns:a16="http://schemas.microsoft.com/office/drawing/2014/main" id="{2B2E7528-0344-724C-BE1C-B2AC1A3716DF}"/>
                  </a:ext>
                </a:extLst>
              </p:cNvPr>
              <p:cNvCxnSpPr/>
              <p:nvPr/>
            </p:nvCxnSpPr>
            <p:spPr>
              <a:xfrm>
                <a:off x="7840065"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5" name="Straight Arrow Connector 411">
                <a:extLst>
                  <a:ext uri="{FF2B5EF4-FFF2-40B4-BE49-F238E27FC236}">
                    <a16:creationId xmlns:a16="http://schemas.microsoft.com/office/drawing/2014/main" id="{1FEC6A93-AA1D-874E-B6BA-0052DAB09EB4}"/>
                  </a:ext>
                </a:extLst>
              </p:cNvPr>
              <p:cNvCxnSpPr/>
              <p:nvPr/>
            </p:nvCxnSpPr>
            <p:spPr>
              <a:xfrm>
                <a:off x="8089379"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6" name="Straight Arrow Connector 412">
                <a:extLst>
                  <a:ext uri="{FF2B5EF4-FFF2-40B4-BE49-F238E27FC236}">
                    <a16:creationId xmlns:a16="http://schemas.microsoft.com/office/drawing/2014/main" id="{78D147B1-4C41-E348-9D82-38F4D4178518}"/>
                  </a:ext>
                </a:extLst>
              </p:cNvPr>
              <p:cNvCxnSpPr/>
              <p:nvPr/>
            </p:nvCxnSpPr>
            <p:spPr>
              <a:xfrm>
                <a:off x="6718152"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7" name="Straight Arrow Connector 413">
                <a:extLst>
                  <a:ext uri="{FF2B5EF4-FFF2-40B4-BE49-F238E27FC236}">
                    <a16:creationId xmlns:a16="http://schemas.microsoft.com/office/drawing/2014/main" id="{D640E62B-A577-8547-9745-CCCD23636BD9}"/>
                  </a:ext>
                </a:extLst>
              </p:cNvPr>
              <p:cNvCxnSpPr/>
              <p:nvPr/>
            </p:nvCxnSpPr>
            <p:spPr>
              <a:xfrm>
                <a:off x="6967466"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8" name="Straight Arrow Connector 414">
                <a:extLst>
                  <a:ext uri="{FF2B5EF4-FFF2-40B4-BE49-F238E27FC236}">
                    <a16:creationId xmlns:a16="http://schemas.microsoft.com/office/drawing/2014/main" id="{F2CCFFE5-8747-5249-9011-95A47D68063D}"/>
                  </a:ext>
                </a:extLst>
              </p:cNvPr>
              <p:cNvCxnSpPr/>
              <p:nvPr/>
            </p:nvCxnSpPr>
            <p:spPr>
              <a:xfrm>
                <a:off x="7216780"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79" name="Straight Arrow Connector 415">
                <a:extLst>
                  <a:ext uri="{FF2B5EF4-FFF2-40B4-BE49-F238E27FC236}">
                    <a16:creationId xmlns:a16="http://schemas.microsoft.com/office/drawing/2014/main" id="{65BF17CC-1C08-7342-B976-CF79B0EA5AC4}"/>
                  </a:ext>
                </a:extLst>
              </p:cNvPr>
              <p:cNvCxnSpPr/>
              <p:nvPr/>
            </p:nvCxnSpPr>
            <p:spPr>
              <a:xfrm>
                <a:off x="7715408"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80" name="Straight Arrow Connector 416">
                <a:extLst>
                  <a:ext uri="{FF2B5EF4-FFF2-40B4-BE49-F238E27FC236}">
                    <a16:creationId xmlns:a16="http://schemas.microsoft.com/office/drawing/2014/main" id="{8108A7DF-A207-3E43-BC7F-BE57B5BAA08C}"/>
                  </a:ext>
                </a:extLst>
              </p:cNvPr>
              <p:cNvCxnSpPr/>
              <p:nvPr/>
            </p:nvCxnSpPr>
            <p:spPr>
              <a:xfrm>
                <a:off x="7466094"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81" name="Straight Arrow Connector 417">
                <a:extLst>
                  <a:ext uri="{FF2B5EF4-FFF2-40B4-BE49-F238E27FC236}">
                    <a16:creationId xmlns:a16="http://schemas.microsoft.com/office/drawing/2014/main" id="{844A4952-D7F5-CF46-A6D6-2D6B62AA89F5}"/>
                  </a:ext>
                </a:extLst>
              </p:cNvPr>
              <p:cNvCxnSpPr/>
              <p:nvPr/>
            </p:nvCxnSpPr>
            <p:spPr>
              <a:xfrm>
                <a:off x="7964722" y="4196935"/>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grpSp>
        <p:grpSp>
          <p:nvGrpSpPr>
            <p:cNvPr id="12" name="Group 355">
              <a:extLst>
                <a:ext uri="{FF2B5EF4-FFF2-40B4-BE49-F238E27FC236}">
                  <a16:creationId xmlns:a16="http://schemas.microsoft.com/office/drawing/2014/main" id="{969E4489-2C73-6941-8359-05972F8C43F7}"/>
                </a:ext>
              </a:extLst>
            </p:cNvPr>
            <p:cNvGrpSpPr/>
            <p:nvPr/>
          </p:nvGrpSpPr>
          <p:grpSpPr>
            <a:xfrm>
              <a:off x="4802531" y="2564232"/>
              <a:ext cx="1495884" cy="238984"/>
              <a:chOff x="6595019" y="2296021"/>
              <a:chExt cx="1495884" cy="238984"/>
            </a:xfrm>
          </p:grpSpPr>
          <p:cxnSp>
            <p:nvCxnSpPr>
              <p:cNvPr id="56" name="Straight Arrow Connector 392">
                <a:extLst>
                  <a:ext uri="{FF2B5EF4-FFF2-40B4-BE49-F238E27FC236}">
                    <a16:creationId xmlns:a16="http://schemas.microsoft.com/office/drawing/2014/main" id="{CBE045B3-94C3-2648-B4D5-8E064A9BC675}"/>
                  </a:ext>
                </a:extLst>
              </p:cNvPr>
              <p:cNvCxnSpPr/>
              <p:nvPr/>
            </p:nvCxnSpPr>
            <p:spPr>
              <a:xfrm>
                <a:off x="6595019"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57" name="Straight Arrow Connector 393">
                <a:extLst>
                  <a:ext uri="{FF2B5EF4-FFF2-40B4-BE49-F238E27FC236}">
                    <a16:creationId xmlns:a16="http://schemas.microsoft.com/office/drawing/2014/main" id="{046D1020-F051-B64D-89FB-0574B9AF8FE7}"/>
                  </a:ext>
                </a:extLst>
              </p:cNvPr>
              <p:cNvCxnSpPr/>
              <p:nvPr/>
            </p:nvCxnSpPr>
            <p:spPr>
              <a:xfrm>
                <a:off x="6844333"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58" name="Straight Arrow Connector 394">
                <a:extLst>
                  <a:ext uri="{FF2B5EF4-FFF2-40B4-BE49-F238E27FC236}">
                    <a16:creationId xmlns:a16="http://schemas.microsoft.com/office/drawing/2014/main" id="{6897F65C-4739-774C-B0B3-CDE10FEED831}"/>
                  </a:ext>
                </a:extLst>
              </p:cNvPr>
              <p:cNvCxnSpPr/>
              <p:nvPr/>
            </p:nvCxnSpPr>
            <p:spPr>
              <a:xfrm>
                <a:off x="7093647"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59" name="Straight Arrow Connector 395">
                <a:extLst>
                  <a:ext uri="{FF2B5EF4-FFF2-40B4-BE49-F238E27FC236}">
                    <a16:creationId xmlns:a16="http://schemas.microsoft.com/office/drawing/2014/main" id="{07C8BE77-67E5-8E41-B2CD-FAB9A406CA65}"/>
                  </a:ext>
                </a:extLst>
              </p:cNvPr>
              <p:cNvCxnSpPr/>
              <p:nvPr/>
            </p:nvCxnSpPr>
            <p:spPr>
              <a:xfrm>
                <a:off x="7592275"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0" name="Straight Arrow Connector 396">
                <a:extLst>
                  <a:ext uri="{FF2B5EF4-FFF2-40B4-BE49-F238E27FC236}">
                    <a16:creationId xmlns:a16="http://schemas.microsoft.com/office/drawing/2014/main" id="{954E9EAD-BDCF-254F-A184-4C529AD5662D}"/>
                  </a:ext>
                </a:extLst>
              </p:cNvPr>
              <p:cNvCxnSpPr/>
              <p:nvPr/>
            </p:nvCxnSpPr>
            <p:spPr>
              <a:xfrm>
                <a:off x="7342961"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1" name="Straight Arrow Connector 397">
                <a:extLst>
                  <a:ext uri="{FF2B5EF4-FFF2-40B4-BE49-F238E27FC236}">
                    <a16:creationId xmlns:a16="http://schemas.microsoft.com/office/drawing/2014/main" id="{942AD000-F2FD-6548-9376-754849FEDC8E}"/>
                  </a:ext>
                </a:extLst>
              </p:cNvPr>
              <p:cNvCxnSpPr/>
              <p:nvPr/>
            </p:nvCxnSpPr>
            <p:spPr>
              <a:xfrm>
                <a:off x="7841589"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2" name="Straight Arrow Connector 398">
                <a:extLst>
                  <a:ext uri="{FF2B5EF4-FFF2-40B4-BE49-F238E27FC236}">
                    <a16:creationId xmlns:a16="http://schemas.microsoft.com/office/drawing/2014/main" id="{95A18360-850F-5E48-9B35-9C5F321A536D}"/>
                  </a:ext>
                </a:extLst>
              </p:cNvPr>
              <p:cNvCxnSpPr/>
              <p:nvPr/>
            </p:nvCxnSpPr>
            <p:spPr>
              <a:xfrm>
                <a:off x="8090903"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3" name="Straight Arrow Connector 399">
                <a:extLst>
                  <a:ext uri="{FF2B5EF4-FFF2-40B4-BE49-F238E27FC236}">
                    <a16:creationId xmlns:a16="http://schemas.microsoft.com/office/drawing/2014/main" id="{BBC1DACE-339D-224B-8711-4EF840277F1E}"/>
                  </a:ext>
                </a:extLst>
              </p:cNvPr>
              <p:cNvCxnSpPr/>
              <p:nvPr/>
            </p:nvCxnSpPr>
            <p:spPr>
              <a:xfrm>
                <a:off x="6719676"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4" name="Straight Arrow Connector 400">
                <a:extLst>
                  <a:ext uri="{FF2B5EF4-FFF2-40B4-BE49-F238E27FC236}">
                    <a16:creationId xmlns:a16="http://schemas.microsoft.com/office/drawing/2014/main" id="{31CA387A-4B79-474E-9C18-DA6B07401353}"/>
                  </a:ext>
                </a:extLst>
              </p:cNvPr>
              <p:cNvCxnSpPr/>
              <p:nvPr/>
            </p:nvCxnSpPr>
            <p:spPr>
              <a:xfrm>
                <a:off x="6968990"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5" name="Straight Arrow Connector 401">
                <a:extLst>
                  <a:ext uri="{FF2B5EF4-FFF2-40B4-BE49-F238E27FC236}">
                    <a16:creationId xmlns:a16="http://schemas.microsoft.com/office/drawing/2014/main" id="{06A7AD7C-B924-D74C-8416-B5DB3688BBA4}"/>
                  </a:ext>
                </a:extLst>
              </p:cNvPr>
              <p:cNvCxnSpPr/>
              <p:nvPr/>
            </p:nvCxnSpPr>
            <p:spPr>
              <a:xfrm>
                <a:off x="7218304"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6" name="Straight Arrow Connector 402">
                <a:extLst>
                  <a:ext uri="{FF2B5EF4-FFF2-40B4-BE49-F238E27FC236}">
                    <a16:creationId xmlns:a16="http://schemas.microsoft.com/office/drawing/2014/main" id="{BE1AA87C-9774-9145-91CA-134C169FA982}"/>
                  </a:ext>
                </a:extLst>
              </p:cNvPr>
              <p:cNvCxnSpPr/>
              <p:nvPr/>
            </p:nvCxnSpPr>
            <p:spPr>
              <a:xfrm>
                <a:off x="7716932"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7" name="Straight Arrow Connector 403">
                <a:extLst>
                  <a:ext uri="{FF2B5EF4-FFF2-40B4-BE49-F238E27FC236}">
                    <a16:creationId xmlns:a16="http://schemas.microsoft.com/office/drawing/2014/main" id="{9C82A76D-378A-BC4A-ADEF-ACAC295C0DAF}"/>
                  </a:ext>
                </a:extLst>
              </p:cNvPr>
              <p:cNvCxnSpPr/>
              <p:nvPr/>
            </p:nvCxnSpPr>
            <p:spPr>
              <a:xfrm>
                <a:off x="7467618"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cxnSp>
            <p:nvCxnSpPr>
              <p:cNvPr id="68" name="Straight Arrow Connector 404">
                <a:extLst>
                  <a:ext uri="{FF2B5EF4-FFF2-40B4-BE49-F238E27FC236}">
                    <a16:creationId xmlns:a16="http://schemas.microsoft.com/office/drawing/2014/main" id="{EA557D50-2B11-3343-AFBF-0C90A56E3665}"/>
                  </a:ext>
                </a:extLst>
              </p:cNvPr>
              <p:cNvCxnSpPr/>
              <p:nvPr/>
            </p:nvCxnSpPr>
            <p:spPr>
              <a:xfrm>
                <a:off x="7966246" y="2296021"/>
                <a:ext cx="0" cy="238984"/>
              </a:xfrm>
              <a:prstGeom prst="straightConnector1">
                <a:avLst/>
              </a:prstGeom>
              <a:noFill/>
              <a:ln w="19050" cap="flat" cmpd="sng" algn="ctr">
                <a:solidFill>
                  <a:srgbClr val="00BCEB">
                    <a:lumMod val="50000"/>
                  </a:srgbClr>
                </a:solidFill>
                <a:prstDash val="solid"/>
                <a:headEnd type="triangle" w="med" len="sm"/>
                <a:tailEnd type="triangle" w="med" len="sm"/>
              </a:ln>
              <a:effectLst/>
            </p:spPr>
          </p:cxnSp>
        </p:grpSp>
        <p:grpSp>
          <p:nvGrpSpPr>
            <p:cNvPr id="13" name="Group 356">
              <a:extLst>
                <a:ext uri="{FF2B5EF4-FFF2-40B4-BE49-F238E27FC236}">
                  <a16:creationId xmlns:a16="http://schemas.microsoft.com/office/drawing/2014/main" id="{070706CB-E56C-2345-8B67-56C5EB78A013}"/>
                </a:ext>
              </a:extLst>
            </p:cNvPr>
            <p:cNvGrpSpPr/>
            <p:nvPr/>
          </p:nvGrpSpPr>
          <p:grpSpPr>
            <a:xfrm>
              <a:off x="4680167" y="3942259"/>
              <a:ext cx="1628725" cy="235106"/>
              <a:chOff x="6469994" y="3674053"/>
              <a:chExt cx="1628725" cy="235106"/>
            </a:xfrm>
          </p:grpSpPr>
          <p:sp>
            <p:nvSpPr>
              <p:cNvPr id="54" name="TextBox 390">
                <a:extLst>
                  <a:ext uri="{FF2B5EF4-FFF2-40B4-BE49-F238E27FC236}">
                    <a16:creationId xmlns:a16="http://schemas.microsoft.com/office/drawing/2014/main" id="{88A06613-20F8-0A49-B397-516AE489EBFD}"/>
                  </a:ext>
                </a:extLst>
              </p:cNvPr>
              <p:cNvSpPr txBox="1"/>
              <p:nvPr/>
            </p:nvSpPr>
            <p:spPr>
              <a:xfrm>
                <a:off x="6469994" y="3674053"/>
                <a:ext cx="507591" cy="223091"/>
              </a:xfrm>
              <a:prstGeom prst="rect">
                <a:avLst/>
              </a:prstGeom>
              <a:noFill/>
            </p:spPr>
            <p:txBody>
              <a:bodyPr wrap="none" rtlCol="0">
                <a:spAutoFit/>
              </a:bodyPr>
              <a:lstStyle/>
              <a:p>
                <a:pPr defTabSz="914377" fontAlgn="auto">
                  <a:spcBef>
                    <a:spcPts val="0"/>
                  </a:spcBef>
                  <a:spcAft>
                    <a:spcPts val="0"/>
                  </a:spcAft>
                  <a:defRPr/>
                </a:pPr>
                <a:r>
                  <a:rPr lang="en-US" sz="1333" kern="0">
                    <a:solidFill>
                      <a:srgbClr val="000000"/>
                    </a:solidFill>
                    <a:latin typeface="CiscoSansTT" panose="020B0503020201020303" pitchFamily="34" charset="0"/>
                  </a:rPr>
                  <a:t>Ingress</a:t>
                </a:r>
              </a:p>
            </p:txBody>
          </p:sp>
          <p:sp>
            <p:nvSpPr>
              <p:cNvPr id="55" name="TextBox 391">
                <a:extLst>
                  <a:ext uri="{FF2B5EF4-FFF2-40B4-BE49-F238E27FC236}">
                    <a16:creationId xmlns:a16="http://schemas.microsoft.com/office/drawing/2014/main" id="{77B34F2B-5253-6C41-9AE8-8E9AAB2CFEEF}"/>
                  </a:ext>
                </a:extLst>
              </p:cNvPr>
              <p:cNvSpPr txBox="1"/>
              <p:nvPr/>
            </p:nvSpPr>
            <p:spPr>
              <a:xfrm>
                <a:off x="7628398" y="3686068"/>
                <a:ext cx="470321" cy="223091"/>
              </a:xfrm>
              <a:prstGeom prst="rect">
                <a:avLst/>
              </a:prstGeom>
              <a:noFill/>
            </p:spPr>
            <p:txBody>
              <a:bodyPr wrap="none" rtlCol="0">
                <a:spAutoFit/>
              </a:bodyPr>
              <a:lstStyle/>
              <a:p>
                <a:pPr defTabSz="914377" fontAlgn="auto">
                  <a:spcBef>
                    <a:spcPts val="0"/>
                  </a:spcBef>
                  <a:spcAft>
                    <a:spcPts val="0"/>
                  </a:spcAft>
                  <a:defRPr/>
                </a:pPr>
                <a:r>
                  <a:rPr lang="en-US" sz="1333" kern="0">
                    <a:solidFill>
                      <a:srgbClr val="000000"/>
                    </a:solidFill>
                    <a:latin typeface="CiscoSansTT" panose="020B0503020201020303" pitchFamily="34" charset="0"/>
                  </a:rPr>
                  <a:t>Egress</a:t>
                </a:r>
              </a:p>
            </p:txBody>
          </p:sp>
        </p:grpSp>
        <p:grpSp>
          <p:nvGrpSpPr>
            <p:cNvPr id="14" name="Group 357">
              <a:extLst>
                <a:ext uri="{FF2B5EF4-FFF2-40B4-BE49-F238E27FC236}">
                  <a16:creationId xmlns:a16="http://schemas.microsoft.com/office/drawing/2014/main" id="{70119096-EEE0-374E-B971-3D3FFF4384B0}"/>
                </a:ext>
              </a:extLst>
            </p:cNvPr>
            <p:cNvGrpSpPr/>
            <p:nvPr/>
          </p:nvGrpSpPr>
          <p:grpSpPr>
            <a:xfrm>
              <a:off x="4610356" y="3116011"/>
              <a:ext cx="1880236" cy="843515"/>
              <a:chOff x="6399571" y="2847800"/>
              <a:chExt cx="1880236" cy="843515"/>
            </a:xfrm>
          </p:grpSpPr>
          <p:grpSp>
            <p:nvGrpSpPr>
              <p:cNvPr id="22" name="Group 358">
                <a:extLst>
                  <a:ext uri="{FF2B5EF4-FFF2-40B4-BE49-F238E27FC236}">
                    <a16:creationId xmlns:a16="http://schemas.microsoft.com/office/drawing/2014/main" id="{0C5C550A-8F8B-0744-B233-C95651EF1109}"/>
                  </a:ext>
                </a:extLst>
              </p:cNvPr>
              <p:cNvGrpSpPr/>
              <p:nvPr/>
            </p:nvGrpSpPr>
            <p:grpSpPr>
              <a:xfrm>
                <a:off x="7186739" y="2847800"/>
                <a:ext cx="305900" cy="843497"/>
                <a:chOff x="7189512" y="2847818"/>
                <a:chExt cx="305900" cy="843479"/>
              </a:xfrm>
            </p:grpSpPr>
            <p:sp>
              <p:nvSpPr>
                <p:cNvPr id="49" name="Rectangle 132">
                  <a:extLst>
                    <a:ext uri="{FF2B5EF4-FFF2-40B4-BE49-F238E27FC236}">
                      <a16:creationId xmlns:a16="http://schemas.microsoft.com/office/drawing/2014/main" id="{3EF64E9A-A0D8-B54F-A578-64824549235C}"/>
                    </a:ext>
                  </a:extLst>
                </p:cNvPr>
                <p:cNvSpPr>
                  <a:spLocks noChangeArrowheads="1"/>
                </p:cNvSpPr>
                <p:nvPr/>
              </p:nvSpPr>
              <p:spPr bwMode="auto">
                <a:xfrm>
                  <a:off x="7189512" y="2847818"/>
                  <a:ext cx="305900" cy="150151"/>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LPM</a:t>
                  </a:r>
                </a:p>
              </p:txBody>
            </p:sp>
            <p:sp>
              <p:nvSpPr>
                <p:cNvPr id="50" name="Rectangle 132">
                  <a:extLst>
                    <a:ext uri="{FF2B5EF4-FFF2-40B4-BE49-F238E27FC236}">
                      <a16:creationId xmlns:a16="http://schemas.microsoft.com/office/drawing/2014/main" id="{3B8A6E75-84D0-7A4E-BEF7-BA45EDD9E9E3}"/>
                    </a:ext>
                  </a:extLst>
                </p:cNvPr>
                <p:cNvSpPr>
                  <a:spLocks noChangeArrowheads="1"/>
                </p:cNvSpPr>
                <p:nvPr/>
              </p:nvSpPr>
              <p:spPr bwMode="auto">
                <a:xfrm>
                  <a:off x="7189512" y="3021151"/>
                  <a:ext cx="305900" cy="150151"/>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LEM</a:t>
                  </a:r>
                </a:p>
              </p:txBody>
            </p:sp>
            <p:sp>
              <p:nvSpPr>
                <p:cNvPr id="51" name="Rectangle 132">
                  <a:extLst>
                    <a:ext uri="{FF2B5EF4-FFF2-40B4-BE49-F238E27FC236}">
                      <a16:creationId xmlns:a16="http://schemas.microsoft.com/office/drawing/2014/main" id="{B5056CEE-19DF-CD41-91F1-6221E449D446}"/>
                    </a:ext>
                  </a:extLst>
                </p:cNvPr>
                <p:cNvSpPr>
                  <a:spLocks noChangeArrowheads="1"/>
                </p:cNvSpPr>
                <p:nvPr/>
              </p:nvSpPr>
              <p:spPr bwMode="auto">
                <a:xfrm>
                  <a:off x="7189512" y="3194483"/>
                  <a:ext cx="305900" cy="150151"/>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TCAM</a:t>
                  </a:r>
                </a:p>
              </p:txBody>
            </p:sp>
            <p:sp>
              <p:nvSpPr>
                <p:cNvPr id="52" name="Rectangle 132">
                  <a:extLst>
                    <a:ext uri="{FF2B5EF4-FFF2-40B4-BE49-F238E27FC236}">
                      <a16:creationId xmlns:a16="http://schemas.microsoft.com/office/drawing/2014/main" id="{AFD540DB-2BFE-A34F-977A-003DBE42DE68}"/>
                    </a:ext>
                  </a:extLst>
                </p:cNvPr>
                <p:cNvSpPr>
                  <a:spLocks noChangeArrowheads="1"/>
                </p:cNvSpPr>
                <p:nvPr/>
              </p:nvSpPr>
              <p:spPr bwMode="auto">
                <a:xfrm>
                  <a:off x="7189512" y="3367815"/>
                  <a:ext cx="305900" cy="150151"/>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STAT</a:t>
                  </a:r>
                </a:p>
              </p:txBody>
            </p:sp>
            <p:sp>
              <p:nvSpPr>
                <p:cNvPr id="53" name="Rectangle 132">
                  <a:extLst>
                    <a:ext uri="{FF2B5EF4-FFF2-40B4-BE49-F238E27FC236}">
                      <a16:creationId xmlns:a16="http://schemas.microsoft.com/office/drawing/2014/main" id="{9757F7C4-C9FE-0D48-98D1-49CBF6A70BAD}"/>
                    </a:ext>
                  </a:extLst>
                </p:cNvPr>
                <p:cNvSpPr>
                  <a:spLocks noChangeArrowheads="1"/>
                </p:cNvSpPr>
                <p:nvPr/>
              </p:nvSpPr>
              <p:spPr bwMode="auto">
                <a:xfrm>
                  <a:off x="7189512" y="3541146"/>
                  <a:ext cx="305900" cy="150151"/>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FEC</a:t>
                  </a:r>
                </a:p>
              </p:txBody>
            </p:sp>
          </p:grpSp>
          <p:grpSp>
            <p:nvGrpSpPr>
              <p:cNvPr id="23" name="Group 359">
                <a:extLst>
                  <a:ext uri="{FF2B5EF4-FFF2-40B4-BE49-F238E27FC236}">
                    <a16:creationId xmlns:a16="http://schemas.microsoft.com/office/drawing/2014/main" id="{B2E957A5-4514-8145-9085-A0E353C5918D}"/>
                  </a:ext>
                </a:extLst>
              </p:cNvPr>
              <p:cNvGrpSpPr/>
              <p:nvPr/>
            </p:nvGrpSpPr>
            <p:grpSpPr>
              <a:xfrm>
                <a:off x="6399571" y="2847818"/>
                <a:ext cx="721144" cy="843497"/>
                <a:chOff x="6399571" y="2847818"/>
                <a:chExt cx="721144" cy="843497"/>
              </a:xfrm>
            </p:grpSpPr>
            <p:sp>
              <p:nvSpPr>
                <p:cNvPr id="37" name="Rectangle 132">
                  <a:extLst>
                    <a:ext uri="{FF2B5EF4-FFF2-40B4-BE49-F238E27FC236}">
                      <a16:creationId xmlns:a16="http://schemas.microsoft.com/office/drawing/2014/main" id="{BC722B8F-0F30-404A-8C9F-12BCBEB80A02}"/>
                    </a:ext>
                  </a:extLst>
                </p:cNvPr>
                <p:cNvSpPr>
                  <a:spLocks noChangeArrowheads="1"/>
                </p:cNvSpPr>
                <p:nvPr/>
              </p:nvSpPr>
              <p:spPr bwMode="auto">
                <a:xfrm>
                  <a:off x="6399571" y="2847818"/>
                  <a:ext cx="721144" cy="843497"/>
                </a:xfrm>
                <a:prstGeom prst="rect">
                  <a:avLst/>
                </a:prstGeom>
                <a:solidFill>
                  <a:srgbClr val="1171FF">
                    <a:alpha val="40000"/>
                  </a:srgbClr>
                </a:solidFill>
                <a:ln w="12700" cap="rnd" algn="ctr">
                  <a:solidFill>
                    <a:srgbClr val="000000"/>
                  </a:solidFill>
                  <a:round/>
                  <a:headEnd/>
                  <a:tailEnd/>
                </a:ln>
                <a:effectLst/>
              </p:spPr>
              <p:txBody>
                <a:bodyPr wrap="none" lIns="145965" tIns="72981" rIns="145965" bIns="72981"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endParaRPr>
                </a:p>
              </p:txBody>
            </p:sp>
            <p:grpSp>
              <p:nvGrpSpPr>
                <p:cNvPr id="38" name="Group 374">
                  <a:extLst>
                    <a:ext uri="{FF2B5EF4-FFF2-40B4-BE49-F238E27FC236}">
                      <a16:creationId xmlns:a16="http://schemas.microsoft.com/office/drawing/2014/main" id="{1B28896A-57A0-5B4E-9CF8-620C51DEA943}"/>
                    </a:ext>
                  </a:extLst>
                </p:cNvPr>
                <p:cNvGrpSpPr/>
                <p:nvPr/>
              </p:nvGrpSpPr>
              <p:grpSpPr>
                <a:xfrm>
                  <a:off x="6441114" y="3433670"/>
                  <a:ext cx="638058" cy="229443"/>
                  <a:chOff x="6441114" y="3433670"/>
                  <a:chExt cx="638058" cy="229443"/>
                </a:xfrm>
              </p:grpSpPr>
              <p:grpSp>
                <p:nvGrpSpPr>
                  <p:cNvPr id="45" name="Group 381">
                    <a:extLst>
                      <a:ext uri="{FF2B5EF4-FFF2-40B4-BE49-F238E27FC236}">
                        <a16:creationId xmlns:a16="http://schemas.microsoft.com/office/drawing/2014/main" id="{B0397666-D29D-144F-8AC5-6D7E0264E597}"/>
                      </a:ext>
                    </a:extLst>
                  </p:cNvPr>
                  <p:cNvGrpSpPr/>
                  <p:nvPr/>
                </p:nvGrpSpPr>
                <p:grpSpPr>
                  <a:xfrm>
                    <a:off x="6462792" y="3457520"/>
                    <a:ext cx="594703" cy="181742"/>
                    <a:chOff x="6444232" y="3113925"/>
                    <a:chExt cx="594703" cy="181742"/>
                  </a:xfrm>
                </p:grpSpPr>
                <p:sp>
                  <p:nvSpPr>
                    <p:cNvPr id="47" name="Rectangle 132">
                      <a:extLst>
                        <a:ext uri="{FF2B5EF4-FFF2-40B4-BE49-F238E27FC236}">
                          <a16:creationId xmlns:a16="http://schemas.microsoft.com/office/drawing/2014/main" id="{709FF380-9710-D84D-9552-AD0B380B2FF5}"/>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PP</a:t>
                      </a:r>
                    </a:p>
                  </p:txBody>
                </p:sp>
                <p:sp>
                  <p:nvSpPr>
                    <p:cNvPr id="48" name="Rectangle 132">
                      <a:extLst>
                        <a:ext uri="{FF2B5EF4-FFF2-40B4-BE49-F238E27FC236}">
                          <a16:creationId xmlns:a16="http://schemas.microsoft.com/office/drawing/2014/main" id="{F5BCA879-1A16-8441-AE89-C2F10FC7FBEA}"/>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TM</a:t>
                      </a:r>
                    </a:p>
                  </p:txBody>
                </p:sp>
              </p:grpSp>
              <p:sp>
                <p:nvSpPr>
                  <p:cNvPr id="46" name="Rounded Rectangle 382">
                    <a:extLst>
                      <a:ext uri="{FF2B5EF4-FFF2-40B4-BE49-F238E27FC236}">
                        <a16:creationId xmlns:a16="http://schemas.microsoft.com/office/drawing/2014/main" id="{B38BD0B4-C771-E945-9CD4-07C2D49B167A}"/>
                      </a:ext>
                    </a:extLst>
                  </p:cNvPr>
                  <p:cNvSpPr/>
                  <p:nvPr/>
                </p:nvSpPr>
                <p:spPr>
                  <a:xfrm>
                    <a:off x="6441114" y="3433670"/>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914377" fontAlgn="auto">
                      <a:spcBef>
                        <a:spcPts val="0"/>
                      </a:spcBef>
                      <a:spcAft>
                        <a:spcPts val="0"/>
                      </a:spcAft>
                      <a:defRPr/>
                    </a:pPr>
                    <a:endParaRPr lang="en-US" kern="0">
                      <a:solidFill>
                        <a:srgbClr val="FFFFFF"/>
                      </a:solidFill>
                      <a:latin typeface="CiscoSansTT" panose="020B0503020201020303" pitchFamily="34" charset="0"/>
                    </a:endParaRPr>
                  </a:p>
                </p:txBody>
              </p:sp>
            </p:grpSp>
            <p:grpSp>
              <p:nvGrpSpPr>
                <p:cNvPr id="39" name="Group 375">
                  <a:extLst>
                    <a:ext uri="{FF2B5EF4-FFF2-40B4-BE49-F238E27FC236}">
                      <a16:creationId xmlns:a16="http://schemas.microsoft.com/office/drawing/2014/main" id="{2E6A8B3E-1B2E-0B4B-A039-D7F85C883EB7}"/>
                    </a:ext>
                  </a:extLst>
                </p:cNvPr>
                <p:cNvGrpSpPr/>
                <p:nvPr/>
              </p:nvGrpSpPr>
              <p:grpSpPr>
                <a:xfrm>
                  <a:off x="6441114" y="2896332"/>
                  <a:ext cx="638058" cy="229443"/>
                  <a:chOff x="6441114" y="2896332"/>
                  <a:chExt cx="638058" cy="229443"/>
                </a:xfrm>
              </p:grpSpPr>
              <p:grpSp>
                <p:nvGrpSpPr>
                  <p:cNvPr id="41" name="Group 377">
                    <a:extLst>
                      <a:ext uri="{FF2B5EF4-FFF2-40B4-BE49-F238E27FC236}">
                        <a16:creationId xmlns:a16="http://schemas.microsoft.com/office/drawing/2014/main" id="{5078A70C-77FD-B545-912D-8BEC7E8EBFE9}"/>
                      </a:ext>
                    </a:extLst>
                  </p:cNvPr>
                  <p:cNvGrpSpPr/>
                  <p:nvPr/>
                </p:nvGrpSpPr>
                <p:grpSpPr>
                  <a:xfrm>
                    <a:off x="6462792" y="2920182"/>
                    <a:ext cx="594703" cy="181742"/>
                    <a:chOff x="6444232" y="3113925"/>
                    <a:chExt cx="594703" cy="181742"/>
                  </a:xfrm>
                </p:grpSpPr>
                <p:sp>
                  <p:nvSpPr>
                    <p:cNvPr id="43" name="Rectangle 132">
                      <a:extLst>
                        <a:ext uri="{FF2B5EF4-FFF2-40B4-BE49-F238E27FC236}">
                          <a16:creationId xmlns:a16="http://schemas.microsoft.com/office/drawing/2014/main" id="{8C9203C9-95C5-8644-96FF-BC71F2A0F508}"/>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PP</a:t>
                      </a:r>
                    </a:p>
                  </p:txBody>
                </p:sp>
                <p:sp>
                  <p:nvSpPr>
                    <p:cNvPr id="44" name="Rectangle 132">
                      <a:extLst>
                        <a:ext uri="{FF2B5EF4-FFF2-40B4-BE49-F238E27FC236}">
                          <a16:creationId xmlns:a16="http://schemas.microsoft.com/office/drawing/2014/main" id="{C00F8DBA-CA76-F549-81FE-5E641BD0CDD0}"/>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TM</a:t>
                      </a:r>
                    </a:p>
                  </p:txBody>
                </p:sp>
              </p:grpSp>
              <p:sp>
                <p:nvSpPr>
                  <p:cNvPr id="42" name="Rounded Rectangle 378">
                    <a:extLst>
                      <a:ext uri="{FF2B5EF4-FFF2-40B4-BE49-F238E27FC236}">
                        <a16:creationId xmlns:a16="http://schemas.microsoft.com/office/drawing/2014/main" id="{B55788DC-132D-0C43-8ED3-D67DF4A9F732}"/>
                      </a:ext>
                    </a:extLst>
                  </p:cNvPr>
                  <p:cNvSpPr/>
                  <p:nvPr/>
                </p:nvSpPr>
                <p:spPr>
                  <a:xfrm>
                    <a:off x="6441114" y="2896332"/>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914377" fontAlgn="auto">
                      <a:spcBef>
                        <a:spcPts val="0"/>
                      </a:spcBef>
                      <a:spcAft>
                        <a:spcPts val="0"/>
                      </a:spcAft>
                      <a:defRPr/>
                    </a:pPr>
                    <a:endParaRPr lang="en-US" kern="0">
                      <a:solidFill>
                        <a:srgbClr val="FFFFFF"/>
                      </a:solidFill>
                      <a:latin typeface="CiscoSansTT" panose="020B0503020201020303" pitchFamily="34" charset="0"/>
                    </a:endParaRPr>
                  </a:p>
                </p:txBody>
              </p:sp>
            </p:grpSp>
            <p:sp>
              <p:nvSpPr>
                <p:cNvPr id="40" name="Rectangle 132">
                  <a:extLst>
                    <a:ext uri="{FF2B5EF4-FFF2-40B4-BE49-F238E27FC236}">
                      <a16:creationId xmlns:a16="http://schemas.microsoft.com/office/drawing/2014/main" id="{0376A0E5-CFE5-9946-B77C-F7BE7E9A281A}"/>
                    </a:ext>
                  </a:extLst>
                </p:cNvPr>
                <p:cNvSpPr>
                  <a:spLocks noChangeArrowheads="1"/>
                </p:cNvSpPr>
                <p:nvPr/>
              </p:nvSpPr>
              <p:spPr bwMode="auto">
                <a:xfrm>
                  <a:off x="6463237" y="3195065"/>
                  <a:ext cx="593812" cy="165220"/>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On-chip Buffer</a:t>
                  </a:r>
                </a:p>
              </p:txBody>
            </p:sp>
          </p:grpSp>
          <p:grpSp>
            <p:nvGrpSpPr>
              <p:cNvPr id="24" name="Group 360">
                <a:extLst>
                  <a:ext uri="{FF2B5EF4-FFF2-40B4-BE49-F238E27FC236}">
                    <a16:creationId xmlns:a16="http://schemas.microsoft.com/office/drawing/2014/main" id="{CDFFDB0B-C6C2-E544-A9C2-63AA5DF1FAFA}"/>
                  </a:ext>
                </a:extLst>
              </p:cNvPr>
              <p:cNvGrpSpPr/>
              <p:nvPr/>
            </p:nvGrpSpPr>
            <p:grpSpPr>
              <a:xfrm>
                <a:off x="7558663" y="2847800"/>
                <a:ext cx="721144" cy="843497"/>
                <a:chOff x="7558663" y="2847800"/>
                <a:chExt cx="721144" cy="843497"/>
              </a:xfrm>
            </p:grpSpPr>
            <p:sp>
              <p:nvSpPr>
                <p:cNvPr id="25" name="Rectangle 132">
                  <a:extLst>
                    <a:ext uri="{FF2B5EF4-FFF2-40B4-BE49-F238E27FC236}">
                      <a16:creationId xmlns:a16="http://schemas.microsoft.com/office/drawing/2014/main" id="{140CA3DD-93B8-D844-BE39-3FEAF52DE342}"/>
                    </a:ext>
                  </a:extLst>
                </p:cNvPr>
                <p:cNvSpPr>
                  <a:spLocks noChangeArrowheads="1"/>
                </p:cNvSpPr>
                <p:nvPr/>
              </p:nvSpPr>
              <p:spPr bwMode="auto">
                <a:xfrm>
                  <a:off x="7558663" y="2847800"/>
                  <a:ext cx="721144" cy="843497"/>
                </a:xfrm>
                <a:prstGeom prst="rect">
                  <a:avLst/>
                </a:prstGeom>
                <a:solidFill>
                  <a:srgbClr val="1171FF">
                    <a:alpha val="40000"/>
                  </a:srgbClr>
                </a:solidFill>
                <a:ln w="12700" cap="rnd" algn="ctr">
                  <a:solidFill>
                    <a:srgbClr val="000000"/>
                  </a:solidFill>
                  <a:round/>
                  <a:headEnd/>
                  <a:tailEnd/>
                </a:ln>
                <a:effectLst/>
              </p:spPr>
              <p:txBody>
                <a:bodyPr wrap="none" lIns="145965" tIns="72981" rIns="145965" bIns="72981"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endParaRPr>
                </a:p>
              </p:txBody>
            </p:sp>
            <p:grpSp>
              <p:nvGrpSpPr>
                <p:cNvPr id="26" name="Group 362">
                  <a:extLst>
                    <a:ext uri="{FF2B5EF4-FFF2-40B4-BE49-F238E27FC236}">
                      <a16:creationId xmlns:a16="http://schemas.microsoft.com/office/drawing/2014/main" id="{66A7891D-B827-B34A-829C-F29DFA830D55}"/>
                    </a:ext>
                  </a:extLst>
                </p:cNvPr>
                <p:cNvGrpSpPr/>
                <p:nvPr/>
              </p:nvGrpSpPr>
              <p:grpSpPr>
                <a:xfrm>
                  <a:off x="7600206" y="3433652"/>
                  <a:ext cx="638058" cy="229443"/>
                  <a:chOff x="7600206" y="3433652"/>
                  <a:chExt cx="638058" cy="229443"/>
                </a:xfrm>
              </p:grpSpPr>
              <p:grpSp>
                <p:nvGrpSpPr>
                  <p:cNvPr id="33" name="Group 369">
                    <a:extLst>
                      <a:ext uri="{FF2B5EF4-FFF2-40B4-BE49-F238E27FC236}">
                        <a16:creationId xmlns:a16="http://schemas.microsoft.com/office/drawing/2014/main" id="{1D4D7402-34E2-D042-9861-CE9F8EE872D8}"/>
                      </a:ext>
                    </a:extLst>
                  </p:cNvPr>
                  <p:cNvGrpSpPr/>
                  <p:nvPr/>
                </p:nvGrpSpPr>
                <p:grpSpPr>
                  <a:xfrm>
                    <a:off x="7621884" y="3457502"/>
                    <a:ext cx="594703" cy="181742"/>
                    <a:chOff x="6444232" y="3113925"/>
                    <a:chExt cx="594703" cy="181742"/>
                  </a:xfrm>
                </p:grpSpPr>
                <p:sp>
                  <p:nvSpPr>
                    <p:cNvPr id="35" name="Rectangle 132">
                      <a:extLst>
                        <a:ext uri="{FF2B5EF4-FFF2-40B4-BE49-F238E27FC236}">
                          <a16:creationId xmlns:a16="http://schemas.microsoft.com/office/drawing/2014/main" id="{9D7CD541-4F61-6C4A-B8B1-58F02BF07213}"/>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PP</a:t>
                      </a:r>
                    </a:p>
                  </p:txBody>
                </p:sp>
                <p:sp>
                  <p:nvSpPr>
                    <p:cNvPr id="36" name="Rectangle 132">
                      <a:extLst>
                        <a:ext uri="{FF2B5EF4-FFF2-40B4-BE49-F238E27FC236}">
                          <a16:creationId xmlns:a16="http://schemas.microsoft.com/office/drawing/2014/main" id="{02ACD4B5-169D-6044-9EB5-A61FADEC08E3}"/>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TM</a:t>
                      </a:r>
                    </a:p>
                  </p:txBody>
                </p:sp>
              </p:grpSp>
              <p:sp>
                <p:nvSpPr>
                  <p:cNvPr id="34" name="Rounded Rectangle 370">
                    <a:extLst>
                      <a:ext uri="{FF2B5EF4-FFF2-40B4-BE49-F238E27FC236}">
                        <a16:creationId xmlns:a16="http://schemas.microsoft.com/office/drawing/2014/main" id="{02D6BD19-A1A7-CF4B-AC1E-D40C9EAF7121}"/>
                      </a:ext>
                    </a:extLst>
                  </p:cNvPr>
                  <p:cNvSpPr/>
                  <p:nvPr/>
                </p:nvSpPr>
                <p:spPr>
                  <a:xfrm>
                    <a:off x="7600206" y="3433652"/>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914377" fontAlgn="auto">
                      <a:spcBef>
                        <a:spcPts val="0"/>
                      </a:spcBef>
                      <a:spcAft>
                        <a:spcPts val="0"/>
                      </a:spcAft>
                      <a:defRPr/>
                    </a:pPr>
                    <a:endParaRPr lang="en-US" kern="0">
                      <a:solidFill>
                        <a:srgbClr val="FFFFFF"/>
                      </a:solidFill>
                      <a:latin typeface="CiscoSansTT" panose="020B0503020201020303" pitchFamily="34" charset="0"/>
                    </a:endParaRPr>
                  </a:p>
                </p:txBody>
              </p:sp>
            </p:grpSp>
            <p:grpSp>
              <p:nvGrpSpPr>
                <p:cNvPr id="27" name="Group 363">
                  <a:extLst>
                    <a:ext uri="{FF2B5EF4-FFF2-40B4-BE49-F238E27FC236}">
                      <a16:creationId xmlns:a16="http://schemas.microsoft.com/office/drawing/2014/main" id="{D18F7132-9ED4-E84C-8B8D-4708F6EACB46}"/>
                    </a:ext>
                  </a:extLst>
                </p:cNvPr>
                <p:cNvGrpSpPr/>
                <p:nvPr/>
              </p:nvGrpSpPr>
              <p:grpSpPr>
                <a:xfrm>
                  <a:off x="7600206" y="2896314"/>
                  <a:ext cx="638058" cy="229443"/>
                  <a:chOff x="7600206" y="2896314"/>
                  <a:chExt cx="638058" cy="229443"/>
                </a:xfrm>
              </p:grpSpPr>
              <p:grpSp>
                <p:nvGrpSpPr>
                  <p:cNvPr id="29" name="Group 365">
                    <a:extLst>
                      <a:ext uri="{FF2B5EF4-FFF2-40B4-BE49-F238E27FC236}">
                        <a16:creationId xmlns:a16="http://schemas.microsoft.com/office/drawing/2014/main" id="{655E45AB-8570-7547-8DDC-8575C736A1CE}"/>
                      </a:ext>
                    </a:extLst>
                  </p:cNvPr>
                  <p:cNvGrpSpPr/>
                  <p:nvPr/>
                </p:nvGrpSpPr>
                <p:grpSpPr>
                  <a:xfrm>
                    <a:off x="7621884" y="2920164"/>
                    <a:ext cx="594703" cy="181742"/>
                    <a:chOff x="6444232" y="3113925"/>
                    <a:chExt cx="594703" cy="181742"/>
                  </a:xfrm>
                </p:grpSpPr>
                <p:sp>
                  <p:nvSpPr>
                    <p:cNvPr id="31" name="Rectangle 132">
                      <a:extLst>
                        <a:ext uri="{FF2B5EF4-FFF2-40B4-BE49-F238E27FC236}">
                          <a16:creationId xmlns:a16="http://schemas.microsoft.com/office/drawing/2014/main" id="{043E7EAD-E3EA-1C40-AA14-DFA0C0DF9DDD}"/>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PP</a:t>
                      </a:r>
                    </a:p>
                  </p:txBody>
                </p:sp>
                <p:sp>
                  <p:nvSpPr>
                    <p:cNvPr id="32" name="Rectangle 132">
                      <a:extLst>
                        <a:ext uri="{FF2B5EF4-FFF2-40B4-BE49-F238E27FC236}">
                          <a16:creationId xmlns:a16="http://schemas.microsoft.com/office/drawing/2014/main" id="{93F10695-A99D-874F-A4E0-C924C5E546A7}"/>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rPr>
                        <a:t>TM</a:t>
                      </a:r>
                    </a:p>
                  </p:txBody>
                </p:sp>
              </p:grpSp>
              <p:sp>
                <p:nvSpPr>
                  <p:cNvPr id="30" name="Rounded Rectangle 366">
                    <a:extLst>
                      <a:ext uri="{FF2B5EF4-FFF2-40B4-BE49-F238E27FC236}">
                        <a16:creationId xmlns:a16="http://schemas.microsoft.com/office/drawing/2014/main" id="{CBE5E6A5-AAA1-3B41-B2F3-04297CF96B86}"/>
                      </a:ext>
                    </a:extLst>
                  </p:cNvPr>
                  <p:cNvSpPr/>
                  <p:nvPr/>
                </p:nvSpPr>
                <p:spPr>
                  <a:xfrm>
                    <a:off x="7600206" y="2896314"/>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914377" fontAlgn="auto">
                      <a:spcBef>
                        <a:spcPts val="0"/>
                      </a:spcBef>
                      <a:spcAft>
                        <a:spcPts val="0"/>
                      </a:spcAft>
                      <a:defRPr/>
                    </a:pPr>
                    <a:endParaRPr lang="en-US" kern="0">
                      <a:solidFill>
                        <a:srgbClr val="FFFFFF"/>
                      </a:solidFill>
                      <a:latin typeface="CiscoSansTT" panose="020B0503020201020303" pitchFamily="34" charset="0"/>
                    </a:endParaRPr>
                  </a:p>
                </p:txBody>
              </p:sp>
            </p:grpSp>
            <p:sp>
              <p:nvSpPr>
                <p:cNvPr id="28" name="Rectangle 132">
                  <a:extLst>
                    <a:ext uri="{FF2B5EF4-FFF2-40B4-BE49-F238E27FC236}">
                      <a16:creationId xmlns:a16="http://schemas.microsoft.com/office/drawing/2014/main" id="{04AB2D7C-3C02-A149-8D2A-72BBF40EB687}"/>
                    </a:ext>
                  </a:extLst>
                </p:cNvPr>
                <p:cNvSpPr>
                  <a:spLocks noChangeArrowheads="1"/>
                </p:cNvSpPr>
                <p:nvPr/>
              </p:nvSpPr>
              <p:spPr bwMode="auto">
                <a:xfrm>
                  <a:off x="7729362" y="3194473"/>
                  <a:ext cx="379746" cy="16581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OTM</a:t>
                  </a:r>
                </a:p>
              </p:txBody>
            </p:sp>
          </p:grpSp>
        </p:grpSp>
        <p:sp>
          <p:nvSpPr>
            <p:cNvPr id="15" name="Rectangle 14">
              <a:extLst>
                <a:ext uri="{FF2B5EF4-FFF2-40B4-BE49-F238E27FC236}">
                  <a16:creationId xmlns:a16="http://schemas.microsoft.com/office/drawing/2014/main" id="{0AF453BC-94AE-AB42-A9AE-4D96A57D6059}"/>
                </a:ext>
              </a:extLst>
            </p:cNvPr>
            <p:cNvSpPr/>
            <p:nvPr/>
          </p:nvSpPr>
          <p:spPr>
            <a:xfrm>
              <a:off x="3939702" y="2505650"/>
              <a:ext cx="2703962" cy="2260903"/>
            </a:xfrm>
            <a:prstGeom prst="rect">
              <a:avLst/>
            </a:prstGeom>
            <a:solidFill>
              <a:srgbClr val="FFFFFF">
                <a:alpha val="74902"/>
              </a:srgbClr>
            </a:solidFill>
            <a:ln w="25400" cap="flat" cmpd="sng" algn="ctr">
              <a:noFill/>
              <a:prstDash val="solid"/>
            </a:ln>
            <a:effectLst/>
          </p:spPr>
          <p:txBody>
            <a:bodyPr rtlCol="0" anchor="ctr"/>
            <a:lstStyle/>
            <a:p>
              <a:pPr algn="ctr" defTabSz="609585" fontAlgn="auto">
                <a:spcBef>
                  <a:spcPts val="0"/>
                </a:spcBef>
                <a:spcAft>
                  <a:spcPts val="0"/>
                </a:spcAft>
                <a:defRPr/>
              </a:pPr>
              <a:endParaRPr lang="en-US" sz="2400" kern="0">
                <a:solidFill>
                  <a:srgbClr val="0D274D"/>
                </a:solidFill>
                <a:latin typeface="CiscoSansTT Light"/>
                <a:ea typeface="+mn-ea"/>
                <a:cs typeface="+mn-cs"/>
              </a:endParaRPr>
            </a:p>
          </p:txBody>
        </p:sp>
        <p:sp>
          <p:nvSpPr>
            <p:cNvPr id="16" name="Rectangle 132">
              <a:extLst>
                <a:ext uri="{FF2B5EF4-FFF2-40B4-BE49-F238E27FC236}">
                  <a16:creationId xmlns:a16="http://schemas.microsoft.com/office/drawing/2014/main" id="{B8E8BD20-3B6C-D544-B113-2972FCEEA023}"/>
                </a:ext>
              </a:extLst>
            </p:cNvPr>
            <p:cNvSpPr>
              <a:spLocks noChangeArrowheads="1"/>
            </p:cNvSpPr>
            <p:nvPr/>
          </p:nvSpPr>
          <p:spPr bwMode="auto">
            <a:xfrm>
              <a:off x="5387578" y="3119182"/>
              <a:ext cx="305900" cy="150154"/>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LPM</a:t>
              </a:r>
            </a:p>
          </p:txBody>
        </p:sp>
        <p:sp>
          <p:nvSpPr>
            <p:cNvPr id="17" name="Rectangle 132">
              <a:extLst>
                <a:ext uri="{FF2B5EF4-FFF2-40B4-BE49-F238E27FC236}">
                  <a16:creationId xmlns:a16="http://schemas.microsoft.com/office/drawing/2014/main" id="{0C9713CB-5D79-2941-ACD3-C938E177ACC8}"/>
                </a:ext>
              </a:extLst>
            </p:cNvPr>
            <p:cNvSpPr>
              <a:spLocks noChangeArrowheads="1"/>
            </p:cNvSpPr>
            <p:nvPr/>
          </p:nvSpPr>
          <p:spPr bwMode="auto">
            <a:xfrm>
              <a:off x="5387578" y="3292519"/>
              <a:ext cx="305900" cy="150154"/>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LEM</a:t>
              </a:r>
            </a:p>
          </p:txBody>
        </p:sp>
        <p:sp>
          <p:nvSpPr>
            <p:cNvPr id="18" name="Rectangle 132">
              <a:extLst>
                <a:ext uri="{FF2B5EF4-FFF2-40B4-BE49-F238E27FC236}">
                  <a16:creationId xmlns:a16="http://schemas.microsoft.com/office/drawing/2014/main" id="{30B3DC1C-AB18-F540-A558-ED537DF5340B}"/>
                </a:ext>
              </a:extLst>
            </p:cNvPr>
            <p:cNvSpPr>
              <a:spLocks noChangeArrowheads="1"/>
            </p:cNvSpPr>
            <p:nvPr/>
          </p:nvSpPr>
          <p:spPr bwMode="auto">
            <a:xfrm>
              <a:off x="5387578" y="3465854"/>
              <a:ext cx="305900" cy="150154"/>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TCAM</a:t>
              </a:r>
            </a:p>
          </p:txBody>
        </p:sp>
        <p:sp>
          <p:nvSpPr>
            <p:cNvPr id="19" name="Rectangle 132">
              <a:extLst>
                <a:ext uri="{FF2B5EF4-FFF2-40B4-BE49-F238E27FC236}">
                  <a16:creationId xmlns:a16="http://schemas.microsoft.com/office/drawing/2014/main" id="{DA47C2FC-F09D-CF42-AE50-AC00E4B9CE02}"/>
                </a:ext>
              </a:extLst>
            </p:cNvPr>
            <p:cNvSpPr>
              <a:spLocks noChangeArrowheads="1"/>
            </p:cNvSpPr>
            <p:nvPr/>
          </p:nvSpPr>
          <p:spPr bwMode="auto">
            <a:xfrm>
              <a:off x="5387578" y="3639190"/>
              <a:ext cx="305900" cy="150154"/>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STAT</a:t>
              </a:r>
            </a:p>
          </p:txBody>
        </p:sp>
        <p:sp>
          <p:nvSpPr>
            <p:cNvPr id="20" name="Rectangle 132">
              <a:extLst>
                <a:ext uri="{FF2B5EF4-FFF2-40B4-BE49-F238E27FC236}">
                  <a16:creationId xmlns:a16="http://schemas.microsoft.com/office/drawing/2014/main" id="{CDBCEDC4-0C5D-794E-9561-0438C9A8E9CA}"/>
                </a:ext>
              </a:extLst>
            </p:cNvPr>
            <p:cNvSpPr>
              <a:spLocks noChangeArrowheads="1"/>
            </p:cNvSpPr>
            <p:nvPr/>
          </p:nvSpPr>
          <p:spPr bwMode="auto">
            <a:xfrm>
              <a:off x="5387578" y="3812525"/>
              <a:ext cx="305900" cy="150154"/>
            </a:xfrm>
            <a:prstGeom prst="rect">
              <a:avLst/>
            </a:prstGeom>
            <a:solidFill>
              <a:srgbClr val="99CCFF">
                <a:alpha val="80000"/>
              </a:srgbClr>
            </a:solid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FEC</a:t>
              </a:r>
            </a:p>
          </p:txBody>
        </p:sp>
        <p:sp>
          <p:nvSpPr>
            <p:cNvPr id="21" name="Rectangle 132">
              <a:extLst>
                <a:ext uri="{FF2B5EF4-FFF2-40B4-BE49-F238E27FC236}">
                  <a16:creationId xmlns:a16="http://schemas.microsoft.com/office/drawing/2014/main" id="{CCE11ECD-0C9A-564C-B8EF-39E0DB4ACC75}"/>
                </a:ext>
              </a:extLst>
            </p:cNvPr>
            <p:cNvSpPr>
              <a:spLocks noChangeArrowheads="1"/>
            </p:cNvSpPr>
            <p:nvPr/>
          </p:nvSpPr>
          <p:spPr bwMode="auto">
            <a:xfrm>
              <a:off x="4015165" y="3702071"/>
              <a:ext cx="441364" cy="748027"/>
            </a:xfrm>
            <a:prstGeom prst="rect">
              <a:avLst/>
            </a:prstGeom>
            <a:solidFill>
              <a:srgbClr val="FFFFFF">
                <a:lumMod val="75000"/>
              </a:srgbClr>
            </a:solidFill>
            <a:ln w="12700" cap="rnd" algn="ctr">
              <a:solidFill>
                <a:srgbClr val="000000"/>
              </a:solidFill>
              <a:prstDash val="sysDot"/>
              <a:round/>
              <a:headEnd/>
              <a:tailEnd/>
            </a:ln>
            <a:effectLst/>
          </p:spPr>
          <p:txBody>
            <a:bodyPr wrap="none" lIns="109496" tIns="54747" rIns="109496" bIns="54747" anchor="ctr"/>
            <a:lstStyle/>
            <a:p>
              <a:pPr algn="ctr" defTabSz="1085742" fontAlgn="auto">
                <a:spcBef>
                  <a:spcPts val="0"/>
                </a:spcBef>
                <a:spcAft>
                  <a:spcPts val="0"/>
                </a:spcAft>
                <a:defRPr/>
              </a:pPr>
              <a:r>
                <a:rPr lang="en-US" sz="933" b="1" kern="0">
                  <a:solidFill>
                    <a:srgbClr val="000000"/>
                  </a:solidFill>
                  <a:latin typeface="CiscoSansTT" panose="020B0503020201020303" pitchFamily="34" charset="0"/>
                </a:rPr>
                <a:t>OP</a:t>
              </a:r>
            </a:p>
            <a:p>
              <a:pPr algn="ctr" defTabSz="1085742" fontAlgn="auto">
                <a:spcBef>
                  <a:spcPts val="0"/>
                </a:spcBef>
                <a:spcAft>
                  <a:spcPts val="0"/>
                </a:spcAft>
                <a:defRPr/>
              </a:pPr>
              <a:r>
                <a:rPr lang="en-US" sz="933" b="1" kern="0">
                  <a:solidFill>
                    <a:srgbClr val="000000"/>
                  </a:solidFill>
                  <a:latin typeface="CiscoSansTT" panose="020B0503020201020303" pitchFamily="34" charset="0"/>
                </a:rPr>
                <a:t>eTCAM</a:t>
              </a:r>
            </a:p>
          </p:txBody>
        </p:sp>
      </p:grpSp>
      <p:grpSp>
        <p:nvGrpSpPr>
          <p:cNvPr id="82" name="Group 81">
            <a:extLst>
              <a:ext uri="{FF2B5EF4-FFF2-40B4-BE49-F238E27FC236}">
                <a16:creationId xmlns:a16="http://schemas.microsoft.com/office/drawing/2014/main" id="{E1BE0A1B-B49B-D54F-8AF4-13F85D08294A}"/>
              </a:ext>
            </a:extLst>
          </p:cNvPr>
          <p:cNvGrpSpPr/>
          <p:nvPr/>
        </p:nvGrpSpPr>
        <p:grpSpPr>
          <a:xfrm>
            <a:off x="8343641" y="191204"/>
            <a:ext cx="3574911" cy="3053809"/>
            <a:chOff x="5635095" y="1153043"/>
            <a:chExt cx="2681183" cy="2290357"/>
          </a:xfrm>
        </p:grpSpPr>
        <p:sp>
          <p:nvSpPr>
            <p:cNvPr id="83" name="Rectangle 82">
              <a:extLst>
                <a:ext uri="{FF2B5EF4-FFF2-40B4-BE49-F238E27FC236}">
                  <a16:creationId xmlns:a16="http://schemas.microsoft.com/office/drawing/2014/main" id="{10BF388D-16C2-7F41-8E3B-CC12FFB8FB67}"/>
                </a:ext>
              </a:extLst>
            </p:cNvPr>
            <p:cNvSpPr/>
            <p:nvPr/>
          </p:nvSpPr>
          <p:spPr>
            <a:xfrm>
              <a:off x="6237029" y="1438302"/>
              <a:ext cx="2000781" cy="1639806"/>
            </a:xfrm>
            <a:prstGeom prst="rect">
              <a:avLst/>
            </a:prstGeom>
            <a:solidFill>
              <a:srgbClr val="FFFFFF"/>
            </a:solidFill>
            <a:ln w="25400" cap="flat" cmpd="sng" algn="ctr">
              <a:noFill/>
              <a:prstDash val="solid"/>
            </a:ln>
            <a:effectLst>
              <a:outerShdw blurRad="76200" dist="50800" dir="5400000" algn="ctr" rotWithShape="0">
                <a:srgbClr val="000000">
                  <a:alpha val="27000"/>
                </a:srgbClr>
              </a:outerShdw>
            </a:effectLst>
          </p:spPr>
          <p:txBody>
            <a:bodyPr lIns="121917" tIns="60959" rIns="121917" bIns="60959" rtlCol="0" anchor="ctr"/>
            <a:lstStyle/>
            <a:p>
              <a:pPr algn="ctr" defTabSz="1219170" fontAlgn="auto">
                <a:spcBef>
                  <a:spcPts val="0"/>
                </a:spcBef>
                <a:spcAft>
                  <a:spcPts val="0"/>
                </a:spcAft>
                <a:defRPr/>
              </a:pPr>
              <a:endParaRPr lang="en-US" sz="2400" kern="0">
                <a:solidFill>
                  <a:srgbClr val="FFFFFF"/>
                </a:solidFill>
                <a:latin typeface="CiscoSansTT" panose="020B0503020201020303" pitchFamily="34" charset="0"/>
                <a:cs typeface="CiscoSansTT" panose="020B0503020201020303" pitchFamily="34" charset="0"/>
              </a:endParaRPr>
            </a:p>
          </p:txBody>
        </p:sp>
        <p:sp>
          <p:nvSpPr>
            <p:cNvPr id="84" name="Rectangle 132">
              <a:extLst>
                <a:ext uri="{FF2B5EF4-FFF2-40B4-BE49-F238E27FC236}">
                  <a16:creationId xmlns:a16="http://schemas.microsoft.com/office/drawing/2014/main" id="{5F778D82-9939-3C47-ACCA-8AA8A9C27C2C}"/>
                </a:ext>
              </a:extLst>
            </p:cNvPr>
            <p:cNvSpPr>
              <a:spLocks noChangeArrowheads="1"/>
            </p:cNvSpPr>
            <p:nvPr/>
          </p:nvSpPr>
          <p:spPr bwMode="auto">
            <a:xfrm>
              <a:off x="6237030" y="1438303"/>
              <a:ext cx="2000780" cy="1639805"/>
            </a:xfrm>
            <a:prstGeom prst="rect">
              <a:avLst/>
            </a:prstGeom>
            <a:solidFill>
              <a:srgbClr val="1171FF">
                <a:alpha val="40000"/>
              </a:srgbClr>
            </a:solidFill>
            <a:ln w="12700" cap="rnd" algn="ctr">
              <a:solidFill>
                <a:srgbClr val="000000"/>
              </a:solidFill>
              <a:round/>
              <a:headEnd/>
              <a:tailEnd/>
            </a:ln>
            <a:effectLst/>
          </p:spPr>
          <p:txBody>
            <a:bodyPr wrap="none" lIns="145963" tIns="72980" rIns="145963" bIns="72980"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cs typeface="CiscoSansTT" panose="020B0503020201020303" pitchFamily="34" charset="0"/>
              </a:endParaRPr>
            </a:p>
          </p:txBody>
        </p:sp>
        <p:sp>
          <p:nvSpPr>
            <p:cNvPr id="85" name="TextBox 176">
              <a:extLst>
                <a:ext uri="{FF2B5EF4-FFF2-40B4-BE49-F238E27FC236}">
                  <a16:creationId xmlns:a16="http://schemas.microsoft.com/office/drawing/2014/main" id="{762EE096-74DB-1348-B299-DC73F5DCCEF4}"/>
                </a:ext>
              </a:extLst>
            </p:cNvPr>
            <p:cNvSpPr txBox="1"/>
            <p:nvPr/>
          </p:nvSpPr>
          <p:spPr>
            <a:xfrm>
              <a:off x="6687143" y="2816498"/>
              <a:ext cx="1082744" cy="261657"/>
            </a:xfrm>
            <a:prstGeom prst="rect">
              <a:avLst/>
            </a:prstGeom>
            <a:noFill/>
          </p:spPr>
          <p:txBody>
            <a:bodyPr wrap="none" lIns="121917" tIns="60959" rIns="121917" bIns="60959" rtlCol="0">
              <a:spAutoFit/>
            </a:bodyPr>
            <a:lstStyle/>
            <a:p>
              <a:pPr algn="ctr" defTabSz="1219170" fontAlgn="auto">
                <a:spcBef>
                  <a:spcPts val="0"/>
                </a:spcBef>
                <a:spcAft>
                  <a:spcPts val="0"/>
                </a:spcAft>
                <a:defRPr/>
              </a:pPr>
              <a:r>
                <a:rPr lang="en-US" sz="1467" kern="0">
                  <a:solidFill>
                    <a:srgbClr val="000000"/>
                  </a:solidFill>
                  <a:latin typeface="CiscoSansTT" panose="020B0503020201020303" pitchFamily="34" charset="0"/>
                  <a:cs typeface="CiscoSansTT" panose="020B0503020201020303" pitchFamily="34" charset="0"/>
                </a:rPr>
                <a:t>Fabric Interface</a:t>
              </a:r>
            </a:p>
          </p:txBody>
        </p:sp>
        <p:sp>
          <p:nvSpPr>
            <p:cNvPr id="86" name="TextBox 177">
              <a:extLst>
                <a:ext uri="{FF2B5EF4-FFF2-40B4-BE49-F238E27FC236}">
                  <a16:creationId xmlns:a16="http://schemas.microsoft.com/office/drawing/2014/main" id="{B489EDA1-0D1B-984C-AE3A-B86D4DAD742F}"/>
                </a:ext>
              </a:extLst>
            </p:cNvPr>
            <p:cNvSpPr txBox="1"/>
            <p:nvPr/>
          </p:nvSpPr>
          <p:spPr>
            <a:xfrm>
              <a:off x="6613208" y="1438303"/>
              <a:ext cx="1230621" cy="261657"/>
            </a:xfrm>
            <a:prstGeom prst="rect">
              <a:avLst/>
            </a:prstGeom>
            <a:noFill/>
          </p:spPr>
          <p:txBody>
            <a:bodyPr wrap="none" lIns="121917" tIns="60959" rIns="121917" bIns="60959" rtlCol="0">
              <a:spAutoFit/>
            </a:bodyPr>
            <a:lstStyle/>
            <a:p>
              <a:pPr algn="ctr" defTabSz="1219170" fontAlgn="auto">
                <a:spcBef>
                  <a:spcPts val="0"/>
                </a:spcBef>
                <a:spcAft>
                  <a:spcPts val="0"/>
                </a:spcAft>
                <a:defRPr/>
              </a:pPr>
              <a:r>
                <a:rPr lang="en-US" sz="1467" kern="0">
                  <a:solidFill>
                    <a:srgbClr val="000000"/>
                  </a:solidFill>
                  <a:latin typeface="CiscoSansTT" panose="020B0503020201020303" pitchFamily="34" charset="0"/>
                  <a:cs typeface="CiscoSansTT" panose="020B0503020201020303" pitchFamily="34" charset="0"/>
                </a:rPr>
                <a:t>Network Interface</a:t>
              </a:r>
            </a:p>
          </p:txBody>
        </p:sp>
        <p:grpSp>
          <p:nvGrpSpPr>
            <p:cNvPr id="87" name="Group 213">
              <a:extLst>
                <a:ext uri="{FF2B5EF4-FFF2-40B4-BE49-F238E27FC236}">
                  <a16:creationId xmlns:a16="http://schemas.microsoft.com/office/drawing/2014/main" id="{F543833D-D34E-A440-8AA9-E46B6037BD51}"/>
                </a:ext>
              </a:extLst>
            </p:cNvPr>
            <p:cNvGrpSpPr/>
            <p:nvPr/>
          </p:nvGrpSpPr>
          <p:grpSpPr>
            <a:xfrm>
              <a:off x="6480574" y="3093154"/>
              <a:ext cx="1495884" cy="238984"/>
              <a:chOff x="6593495" y="4196935"/>
              <a:chExt cx="1495884" cy="238984"/>
            </a:xfrm>
          </p:grpSpPr>
          <p:cxnSp>
            <p:nvCxnSpPr>
              <p:cNvPr id="135" name="Straight Arrow Connector 350">
                <a:extLst>
                  <a:ext uri="{FF2B5EF4-FFF2-40B4-BE49-F238E27FC236}">
                    <a16:creationId xmlns:a16="http://schemas.microsoft.com/office/drawing/2014/main" id="{FE699358-DD80-C742-8178-02AEF6C938E7}"/>
                  </a:ext>
                </a:extLst>
              </p:cNvPr>
              <p:cNvCxnSpPr/>
              <p:nvPr/>
            </p:nvCxnSpPr>
            <p:spPr>
              <a:xfrm>
                <a:off x="6593495"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6" name="Straight Arrow Connector 351">
                <a:extLst>
                  <a:ext uri="{FF2B5EF4-FFF2-40B4-BE49-F238E27FC236}">
                    <a16:creationId xmlns:a16="http://schemas.microsoft.com/office/drawing/2014/main" id="{BD6F001D-FFFD-214D-99C5-6D9C5253E616}"/>
                  </a:ext>
                </a:extLst>
              </p:cNvPr>
              <p:cNvCxnSpPr/>
              <p:nvPr/>
            </p:nvCxnSpPr>
            <p:spPr>
              <a:xfrm>
                <a:off x="6842809"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7" name="Straight Arrow Connector 352">
                <a:extLst>
                  <a:ext uri="{FF2B5EF4-FFF2-40B4-BE49-F238E27FC236}">
                    <a16:creationId xmlns:a16="http://schemas.microsoft.com/office/drawing/2014/main" id="{8357DA65-392C-E649-9A9C-20CBE100B09B}"/>
                  </a:ext>
                </a:extLst>
              </p:cNvPr>
              <p:cNvCxnSpPr/>
              <p:nvPr/>
            </p:nvCxnSpPr>
            <p:spPr>
              <a:xfrm>
                <a:off x="7092123"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8" name="Straight Arrow Connector 353">
                <a:extLst>
                  <a:ext uri="{FF2B5EF4-FFF2-40B4-BE49-F238E27FC236}">
                    <a16:creationId xmlns:a16="http://schemas.microsoft.com/office/drawing/2014/main" id="{A7DA012A-928A-9449-A192-57CB45AC3057}"/>
                  </a:ext>
                </a:extLst>
              </p:cNvPr>
              <p:cNvCxnSpPr/>
              <p:nvPr/>
            </p:nvCxnSpPr>
            <p:spPr>
              <a:xfrm>
                <a:off x="7590751"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9" name="Straight Arrow Connector 354">
                <a:extLst>
                  <a:ext uri="{FF2B5EF4-FFF2-40B4-BE49-F238E27FC236}">
                    <a16:creationId xmlns:a16="http://schemas.microsoft.com/office/drawing/2014/main" id="{83EB7229-3881-D443-ADB8-69DED3F27E33}"/>
                  </a:ext>
                </a:extLst>
              </p:cNvPr>
              <p:cNvCxnSpPr/>
              <p:nvPr/>
            </p:nvCxnSpPr>
            <p:spPr>
              <a:xfrm>
                <a:off x="7341437"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0" name="Straight Arrow Connector 355">
                <a:extLst>
                  <a:ext uri="{FF2B5EF4-FFF2-40B4-BE49-F238E27FC236}">
                    <a16:creationId xmlns:a16="http://schemas.microsoft.com/office/drawing/2014/main" id="{9C89FD96-9F92-B142-9C02-2E2B2AC36AC9}"/>
                  </a:ext>
                </a:extLst>
              </p:cNvPr>
              <p:cNvCxnSpPr/>
              <p:nvPr/>
            </p:nvCxnSpPr>
            <p:spPr>
              <a:xfrm>
                <a:off x="7840065"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1" name="Straight Arrow Connector 356">
                <a:extLst>
                  <a:ext uri="{FF2B5EF4-FFF2-40B4-BE49-F238E27FC236}">
                    <a16:creationId xmlns:a16="http://schemas.microsoft.com/office/drawing/2014/main" id="{4A96E241-9097-6C42-B4BF-1BC13D15DA16}"/>
                  </a:ext>
                </a:extLst>
              </p:cNvPr>
              <p:cNvCxnSpPr/>
              <p:nvPr/>
            </p:nvCxnSpPr>
            <p:spPr>
              <a:xfrm>
                <a:off x="8089379"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2" name="Straight Arrow Connector 357">
                <a:extLst>
                  <a:ext uri="{FF2B5EF4-FFF2-40B4-BE49-F238E27FC236}">
                    <a16:creationId xmlns:a16="http://schemas.microsoft.com/office/drawing/2014/main" id="{14A3F79F-834F-F149-B74E-F42230A5108D}"/>
                  </a:ext>
                </a:extLst>
              </p:cNvPr>
              <p:cNvCxnSpPr/>
              <p:nvPr/>
            </p:nvCxnSpPr>
            <p:spPr>
              <a:xfrm>
                <a:off x="6718152"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3" name="Straight Arrow Connector 358">
                <a:extLst>
                  <a:ext uri="{FF2B5EF4-FFF2-40B4-BE49-F238E27FC236}">
                    <a16:creationId xmlns:a16="http://schemas.microsoft.com/office/drawing/2014/main" id="{4C8F8F6B-4549-A44F-A520-5DD0F3150CA8}"/>
                  </a:ext>
                </a:extLst>
              </p:cNvPr>
              <p:cNvCxnSpPr/>
              <p:nvPr/>
            </p:nvCxnSpPr>
            <p:spPr>
              <a:xfrm>
                <a:off x="6967466"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4" name="Straight Arrow Connector 359">
                <a:extLst>
                  <a:ext uri="{FF2B5EF4-FFF2-40B4-BE49-F238E27FC236}">
                    <a16:creationId xmlns:a16="http://schemas.microsoft.com/office/drawing/2014/main" id="{5CDEB5E1-C738-7540-89CB-30183A908B08}"/>
                  </a:ext>
                </a:extLst>
              </p:cNvPr>
              <p:cNvCxnSpPr/>
              <p:nvPr/>
            </p:nvCxnSpPr>
            <p:spPr>
              <a:xfrm>
                <a:off x="7216780"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5" name="Straight Arrow Connector 360">
                <a:extLst>
                  <a:ext uri="{FF2B5EF4-FFF2-40B4-BE49-F238E27FC236}">
                    <a16:creationId xmlns:a16="http://schemas.microsoft.com/office/drawing/2014/main" id="{01301689-B495-C84D-8E28-DE876203896A}"/>
                  </a:ext>
                </a:extLst>
              </p:cNvPr>
              <p:cNvCxnSpPr/>
              <p:nvPr/>
            </p:nvCxnSpPr>
            <p:spPr>
              <a:xfrm>
                <a:off x="7715408"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6" name="Straight Arrow Connector 361">
                <a:extLst>
                  <a:ext uri="{FF2B5EF4-FFF2-40B4-BE49-F238E27FC236}">
                    <a16:creationId xmlns:a16="http://schemas.microsoft.com/office/drawing/2014/main" id="{1AF13E2E-69F1-0F47-B65B-32BAB8956533}"/>
                  </a:ext>
                </a:extLst>
              </p:cNvPr>
              <p:cNvCxnSpPr/>
              <p:nvPr/>
            </p:nvCxnSpPr>
            <p:spPr>
              <a:xfrm>
                <a:off x="7466094"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47" name="Straight Arrow Connector 362">
                <a:extLst>
                  <a:ext uri="{FF2B5EF4-FFF2-40B4-BE49-F238E27FC236}">
                    <a16:creationId xmlns:a16="http://schemas.microsoft.com/office/drawing/2014/main" id="{3DCEBC14-76B6-1C47-A206-4FDF8A6B3F20}"/>
                  </a:ext>
                </a:extLst>
              </p:cNvPr>
              <p:cNvCxnSpPr/>
              <p:nvPr/>
            </p:nvCxnSpPr>
            <p:spPr>
              <a:xfrm>
                <a:off x="7964722" y="4196935"/>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grpSp>
        <p:grpSp>
          <p:nvGrpSpPr>
            <p:cNvPr id="88" name="Group 214">
              <a:extLst>
                <a:ext uri="{FF2B5EF4-FFF2-40B4-BE49-F238E27FC236}">
                  <a16:creationId xmlns:a16="http://schemas.microsoft.com/office/drawing/2014/main" id="{E15086C2-8BA8-F44F-ACBD-5A467C15D34D}"/>
                </a:ext>
              </a:extLst>
            </p:cNvPr>
            <p:cNvGrpSpPr/>
            <p:nvPr/>
          </p:nvGrpSpPr>
          <p:grpSpPr>
            <a:xfrm>
              <a:off x="6480574" y="1192240"/>
              <a:ext cx="1495884" cy="238984"/>
              <a:chOff x="6595019" y="2296021"/>
              <a:chExt cx="1495884" cy="238984"/>
            </a:xfrm>
          </p:grpSpPr>
          <p:cxnSp>
            <p:nvCxnSpPr>
              <p:cNvPr id="122" name="Straight Arrow Connector 337">
                <a:extLst>
                  <a:ext uri="{FF2B5EF4-FFF2-40B4-BE49-F238E27FC236}">
                    <a16:creationId xmlns:a16="http://schemas.microsoft.com/office/drawing/2014/main" id="{E3D6FB7E-2E77-3B46-9C95-CFE90A3601AA}"/>
                  </a:ext>
                </a:extLst>
              </p:cNvPr>
              <p:cNvCxnSpPr/>
              <p:nvPr/>
            </p:nvCxnSpPr>
            <p:spPr>
              <a:xfrm>
                <a:off x="6595019"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3" name="Straight Arrow Connector 338">
                <a:extLst>
                  <a:ext uri="{FF2B5EF4-FFF2-40B4-BE49-F238E27FC236}">
                    <a16:creationId xmlns:a16="http://schemas.microsoft.com/office/drawing/2014/main" id="{302FF402-5BE0-1841-BC6B-199088159B1A}"/>
                  </a:ext>
                </a:extLst>
              </p:cNvPr>
              <p:cNvCxnSpPr/>
              <p:nvPr/>
            </p:nvCxnSpPr>
            <p:spPr>
              <a:xfrm>
                <a:off x="6844333"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4" name="Straight Arrow Connector 339">
                <a:extLst>
                  <a:ext uri="{FF2B5EF4-FFF2-40B4-BE49-F238E27FC236}">
                    <a16:creationId xmlns:a16="http://schemas.microsoft.com/office/drawing/2014/main" id="{504BA6AF-490E-3E45-91C9-6FD7D72AA34C}"/>
                  </a:ext>
                </a:extLst>
              </p:cNvPr>
              <p:cNvCxnSpPr/>
              <p:nvPr/>
            </p:nvCxnSpPr>
            <p:spPr>
              <a:xfrm>
                <a:off x="7093647"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5" name="Straight Arrow Connector 340">
                <a:extLst>
                  <a:ext uri="{FF2B5EF4-FFF2-40B4-BE49-F238E27FC236}">
                    <a16:creationId xmlns:a16="http://schemas.microsoft.com/office/drawing/2014/main" id="{7E1F0B16-661C-5345-897A-273DB45C16AB}"/>
                  </a:ext>
                </a:extLst>
              </p:cNvPr>
              <p:cNvCxnSpPr/>
              <p:nvPr/>
            </p:nvCxnSpPr>
            <p:spPr>
              <a:xfrm>
                <a:off x="7592275"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6" name="Straight Arrow Connector 341">
                <a:extLst>
                  <a:ext uri="{FF2B5EF4-FFF2-40B4-BE49-F238E27FC236}">
                    <a16:creationId xmlns:a16="http://schemas.microsoft.com/office/drawing/2014/main" id="{4E3720F4-999B-B54A-851A-CF889C9ED2A0}"/>
                  </a:ext>
                </a:extLst>
              </p:cNvPr>
              <p:cNvCxnSpPr/>
              <p:nvPr/>
            </p:nvCxnSpPr>
            <p:spPr>
              <a:xfrm>
                <a:off x="7342961"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7" name="Straight Arrow Connector 342">
                <a:extLst>
                  <a:ext uri="{FF2B5EF4-FFF2-40B4-BE49-F238E27FC236}">
                    <a16:creationId xmlns:a16="http://schemas.microsoft.com/office/drawing/2014/main" id="{73AA0214-B5A5-4346-884A-CFB8EC66814F}"/>
                  </a:ext>
                </a:extLst>
              </p:cNvPr>
              <p:cNvCxnSpPr/>
              <p:nvPr/>
            </p:nvCxnSpPr>
            <p:spPr>
              <a:xfrm>
                <a:off x="7841589"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8" name="Straight Arrow Connector 343">
                <a:extLst>
                  <a:ext uri="{FF2B5EF4-FFF2-40B4-BE49-F238E27FC236}">
                    <a16:creationId xmlns:a16="http://schemas.microsoft.com/office/drawing/2014/main" id="{268CECF0-DF8B-644B-A5B3-7D33694B04F3}"/>
                  </a:ext>
                </a:extLst>
              </p:cNvPr>
              <p:cNvCxnSpPr/>
              <p:nvPr/>
            </p:nvCxnSpPr>
            <p:spPr>
              <a:xfrm>
                <a:off x="8090903"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29" name="Straight Arrow Connector 344">
                <a:extLst>
                  <a:ext uri="{FF2B5EF4-FFF2-40B4-BE49-F238E27FC236}">
                    <a16:creationId xmlns:a16="http://schemas.microsoft.com/office/drawing/2014/main" id="{00C20F2F-B088-3540-BDD7-D01209E12D44}"/>
                  </a:ext>
                </a:extLst>
              </p:cNvPr>
              <p:cNvCxnSpPr/>
              <p:nvPr/>
            </p:nvCxnSpPr>
            <p:spPr>
              <a:xfrm>
                <a:off x="6719676"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0" name="Straight Arrow Connector 345">
                <a:extLst>
                  <a:ext uri="{FF2B5EF4-FFF2-40B4-BE49-F238E27FC236}">
                    <a16:creationId xmlns:a16="http://schemas.microsoft.com/office/drawing/2014/main" id="{3264F2F9-BECA-9B44-A9EA-6A878615AB0E}"/>
                  </a:ext>
                </a:extLst>
              </p:cNvPr>
              <p:cNvCxnSpPr/>
              <p:nvPr/>
            </p:nvCxnSpPr>
            <p:spPr>
              <a:xfrm>
                <a:off x="6968990"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1" name="Straight Arrow Connector 346">
                <a:extLst>
                  <a:ext uri="{FF2B5EF4-FFF2-40B4-BE49-F238E27FC236}">
                    <a16:creationId xmlns:a16="http://schemas.microsoft.com/office/drawing/2014/main" id="{710E6CC5-2BC8-A744-854E-0A39774553BA}"/>
                  </a:ext>
                </a:extLst>
              </p:cNvPr>
              <p:cNvCxnSpPr/>
              <p:nvPr/>
            </p:nvCxnSpPr>
            <p:spPr>
              <a:xfrm>
                <a:off x="7218304"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2" name="Straight Arrow Connector 347">
                <a:extLst>
                  <a:ext uri="{FF2B5EF4-FFF2-40B4-BE49-F238E27FC236}">
                    <a16:creationId xmlns:a16="http://schemas.microsoft.com/office/drawing/2014/main" id="{521685E8-9762-E543-AF49-7FE963C5276D}"/>
                  </a:ext>
                </a:extLst>
              </p:cNvPr>
              <p:cNvCxnSpPr/>
              <p:nvPr/>
            </p:nvCxnSpPr>
            <p:spPr>
              <a:xfrm>
                <a:off x="7716932"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3" name="Straight Arrow Connector 348">
                <a:extLst>
                  <a:ext uri="{FF2B5EF4-FFF2-40B4-BE49-F238E27FC236}">
                    <a16:creationId xmlns:a16="http://schemas.microsoft.com/office/drawing/2014/main" id="{4D6713BE-93CE-4D48-83C7-139005A37B46}"/>
                  </a:ext>
                </a:extLst>
              </p:cNvPr>
              <p:cNvCxnSpPr/>
              <p:nvPr/>
            </p:nvCxnSpPr>
            <p:spPr>
              <a:xfrm>
                <a:off x="7467618"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cxnSp>
            <p:nvCxnSpPr>
              <p:cNvPr id="134" name="Straight Arrow Connector 349">
                <a:extLst>
                  <a:ext uri="{FF2B5EF4-FFF2-40B4-BE49-F238E27FC236}">
                    <a16:creationId xmlns:a16="http://schemas.microsoft.com/office/drawing/2014/main" id="{B2404CED-D0FE-0746-98E7-10E26B24DB31}"/>
                  </a:ext>
                </a:extLst>
              </p:cNvPr>
              <p:cNvCxnSpPr/>
              <p:nvPr/>
            </p:nvCxnSpPr>
            <p:spPr>
              <a:xfrm>
                <a:off x="7966246" y="2296021"/>
                <a:ext cx="0" cy="238984"/>
              </a:xfrm>
              <a:prstGeom prst="straightConnector1">
                <a:avLst/>
              </a:prstGeom>
              <a:noFill/>
              <a:ln w="19050" cap="flat" cmpd="sng" algn="ctr">
                <a:solidFill>
                  <a:srgbClr val="214794">
                    <a:lumMod val="50000"/>
                  </a:srgbClr>
                </a:solidFill>
                <a:prstDash val="solid"/>
                <a:headEnd type="triangle" w="med" len="sm"/>
                <a:tailEnd type="triangle" w="med" len="sm"/>
              </a:ln>
              <a:effectLst/>
            </p:spPr>
          </p:cxnSp>
        </p:grpSp>
        <p:grpSp>
          <p:nvGrpSpPr>
            <p:cNvPr id="89" name="Group 234">
              <a:extLst>
                <a:ext uri="{FF2B5EF4-FFF2-40B4-BE49-F238E27FC236}">
                  <a16:creationId xmlns:a16="http://schemas.microsoft.com/office/drawing/2014/main" id="{2B90CFEB-0878-334E-AB67-00D25FD35E1C}"/>
                </a:ext>
              </a:extLst>
            </p:cNvPr>
            <p:cNvGrpSpPr/>
            <p:nvPr/>
          </p:nvGrpSpPr>
          <p:grpSpPr>
            <a:xfrm>
              <a:off x="6358210" y="2570267"/>
              <a:ext cx="1628725" cy="235106"/>
              <a:chOff x="6469994" y="3674053"/>
              <a:chExt cx="1628725" cy="235106"/>
            </a:xfrm>
          </p:grpSpPr>
          <p:sp>
            <p:nvSpPr>
              <p:cNvPr id="120" name="TextBox 335">
                <a:extLst>
                  <a:ext uri="{FF2B5EF4-FFF2-40B4-BE49-F238E27FC236}">
                    <a16:creationId xmlns:a16="http://schemas.microsoft.com/office/drawing/2014/main" id="{3FCFBE06-5CF6-7F41-AFCE-E97D92069656}"/>
                  </a:ext>
                </a:extLst>
              </p:cNvPr>
              <p:cNvSpPr txBox="1"/>
              <p:nvPr/>
            </p:nvSpPr>
            <p:spPr>
              <a:xfrm>
                <a:off x="6469994" y="3674053"/>
                <a:ext cx="507591" cy="223091"/>
              </a:xfrm>
              <a:prstGeom prst="rect">
                <a:avLst/>
              </a:prstGeom>
              <a:noFill/>
            </p:spPr>
            <p:txBody>
              <a:bodyPr wrap="none" rtlCol="0">
                <a:spAutoFit/>
              </a:bodyPr>
              <a:lstStyle/>
              <a:p>
                <a:pPr defTabSz="1219170" fontAlgn="auto">
                  <a:spcBef>
                    <a:spcPts val="0"/>
                  </a:spcBef>
                  <a:spcAft>
                    <a:spcPts val="0"/>
                  </a:spcAft>
                  <a:defRPr/>
                </a:pPr>
                <a:r>
                  <a:rPr lang="en-US" sz="1333" kern="0">
                    <a:solidFill>
                      <a:srgbClr val="000000"/>
                    </a:solidFill>
                    <a:latin typeface="CiscoSansTT" panose="020B0503020201020303" pitchFamily="34" charset="0"/>
                    <a:cs typeface="CiscoSansTT" panose="020B0503020201020303" pitchFamily="34" charset="0"/>
                  </a:rPr>
                  <a:t>Ingress</a:t>
                </a:r>
              </a:p>
            </p:txBody>
          </p:sp>
          <p:sp>
            <p:nvSpPr>
              <p:cNvPr id="121" name="TextBox 336">
                <a:extLst>
                  <a:ext uri="{FF2B5EF4-FFF2-40B4-BE49-F238E27FC236}">
                    <a16:creationId xmlns:a16="http://schemas.microsoft.com/office/drawing/2014/main" id="{577F1033-278D-DC4B-B18F-4D649A9F6C4F}"/>
                  </a:ext>
                </a:extLst>
              </p:cNvPr>
              <p:cNvSpPr txBox="1"/>
              <p:nvPr/>
            </p:nvSpPr>
            <p:spPr>
              <a:xfrm>
                <a:off x="7628398" y="3686068"/>
                <a:ext cx="470321" cy="223091"/>
              </a:xfrm>
              <a:prstGeom prst="rect">
                <a:avLst/>
              </a:prstGeom>
              <a:noFill/>
            </p:spPr>
            <p:txBody>
              <a:bodyPr wrap="none" rtlCol="0">
                <a:spAutoFit/>
              </a:bodyPr>
              <a:lstStyle/>
              <a:p>
                <a:pPr defTabSz="1219170" fontAlgn="auto">
                  <a:spcBef>
                    <a:spcPts val="0"/>
                  </a:spcBef>
                  <a:spcAft>
                    <a:spcPts val="0"/>
                  </a:spcAft>
                  <a:defRPr/>
                </a:pPr>
                <a:r>
                  <a:rPr lang="en-US" sz="1333" kern="0">
                    <a:solidFill>
                      <a:srgbClr val="000000"/>
                    </a:solidFill>
                    <a:latin typeface="CiscoSansTT" panose="020B0503020201020303" pitchFamily="34" charset="0"/>
                    <a:cs typeface="CiscoSansTT" panose="020B0503020201020303" pitchFamily="34" charset="0"/>
                  </a:rPr>
                  <a:t>Egress</a:t>
                </a:r>
              </a:p>
            </p:txBody>
          </p:sp>
        </p:grpSp>
        <p:grpSp>
          <p:nvGrpSpPr>
            <p:cNvPr id="90" name="Group 245">
              <a:extLst>
                <a:ext uri="{FF2B5EF4-FFF2-40B4-BE49-F238E27FC236}">
                  <a16:creationId xmlns:a16="http://schemas.microsoft.com/office/drawing/2014/main" id="{C5FB0C7A-EF8E-7E46-A6A4-4D4915030F23}"/>
                </a:ext>
              </a:extLst>
            </p:cNvPr>
            <p:cNvGrpSpPr/>
            <p:nvPr/>
          </p:nvGrpSpPr>
          <p:grpSpPr>
            <a:xfrm>
              <a:off x="6288399" y="1744037"/>
              <a:ext cx="721144" cy="843497"/>
              <a:chOff x="6399571" y="2847818"/>
              <a:chExt cx="721144" cy="843497"/>
            </a:xfrm>
          </p:grpSpPr>
          <p:sp>
            <p:nvSpPr>
              <p:cNvPr id="109" name="Rectangle 132">
                <a:extLst>
                  <a:ext uri="{FF2B5EF4-FFF2-40B4-BE49-F238E27FC236}">
                    <a16:creationId xmlns:a16="http://schemas.microsoft.com/office/drawing/2014/main" id="{397F1383-D725-6646-B73E-DABF92738C88}"/>
                  </a:ext>
                </a:extLst>
              </p:cNvPr>
              <p:cNvSpPr>
                <a:spLocks noChangeArrowheads="1"/>
              </p:cNvSpPr>
              <p:nvPr/>
            </p:nvSpPr>
            <p:spPr bwMode="auto">
              <a:xfrm>
                <a:off x="6399571" y="2847818"/>
                <a:ext cx="721144" cy="843497"/>
              </a:xfrm>
              <a:prstGeom prst="rect">
                <a:avLst/>
              </a:prstGeom>
              <a:solidFill>
                <a:srgbClr val="1171FF">
                  <a:alpha val="40000"/>
                </a:srgbClr>
              </a:solidFill>
              <a:ln w="12700" cap="rnd" algn="ctr">
                <a:solidFill>
                  <a:srgbClr val="000000"/>
                </a:solidFill>
                <a:round/>
                <a:headEnd/>
                <a:tailEnd/>
              </a:ln>
              <a:effectLst/>
            </p:spPr>
            <p:txBody>
              <a:bodyPr wrap="none" lIns="145965" tIns="72981" rIns="145965" bIns="72981"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cs typeface="CiscoSansTT" panose="020B0503020201020303" pitchFamily="34" charset="0"/>
                </a:endParaRPr>
              </a:p>
            </p:txBody>
          </p:sp>
          <p:grpSp>
            <p:nvGrpSpPr>
              <p:cNvPr id="110" name="Group 324">
                <a:extLst>
                  <a:ext uri="{FF2B5EF4-FFF2-40B4-BE49-F238E27FC236}">
                    <a16:creationId xmlns:a16="http://schemas.microsoft.com/office/drawing/2014/main" id="{EDA9F055-BC55-1E48-A86A-70826D7D6F59}"/>
                  </a:ext>
                </a:extLst>
              </p:cNvPr>
              <p:cNvGrpSpPr/>
              <p:nvPr/>
            </p:nvGrpSpPr>
            <p:grpSpPr>
              <a:xfrm>
                <a:off x="6441114" y="3433670"/>
                <a:ext cx="638058" cy="229443"/>
                <a:chOff x="6441114" y="3433670"/>
                <a:chExt cx="638058" cy="229443"/>
              </a:xfrm>
            </p:grpSpPr>
            <p:grpSp>
              <p:nvGrpSpPr>
                <p:cNvPr id="116" name="Group 331">
                  <a:extLst>
                    <a:ext uri="{FF2B5EF4-FFF2-40B4-BE49-F238E27FC236}">
                      <a16:creationId xmlns:a16="http://schemas.microsoft.com/office/drawing/2014/main" id="{BD2B31DA-5F2B-CD4C-996C-110D74CF6EBB}"/>
                    </a:ext>
                  </a:extLst>
                </p:cNvPr>
                <p:cNvGrpSpPr/>
                <p:nvPr/>
              </p:nvGrpSpPr>
              <p:grpSpPr>
                <a:xfrm>
                  <a:off x="6462792" y="3457520"/>
                  <a:ext cx="594703" cy="181742"/>
                  <a:chOff x="6444232" y="3113925"/>
                  <a:chExt cx="594703" cy="181742"/>
                </a:xfrm>
              </p:grpSpPr>
              <p:sp>
                <p:nvSpPr>
                  <p:cNvPr id="118" name="Rectangle 132">
                    <a:extLst>
                      <a:ext uri="{FF2B5EF4-FFF2-40B4-BE49-F238E27FC236}">
                        <a16:creationId xmlns:a16="http://schemas.microsoft.com/office/drawing/2014/main" id="{0947E653-BDF8-674C-98C4-9E5C2839D771}"/>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PP</a:t>
                    </a:r>
                  </a:p>
                </p:txBody>
              </p:sp>
              <p:sp>
                <p:nvSpPr>
                  <p:cNvPr id="119" name="Rectangle 132">
                    <a:extLst>
                      <a:ext uri="{FF2B5EF4-FFF2-40B4-BE49-F238E27FC236}">
                        <a16:creationId xmlns:a16="http://schemas.microsoft.com/office/drawing/2014/main" id="{2CF63C18-F778-514D-98CB-D828309928E1}"/>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TM</a:t>
                    </a:r>
                  </a:p>
                </p:txBody>
              </p:sp>
            </p:grpSp>
            <p:sp>
              <p:nvSpPr>
                <p:cNvPr id="117" name="Rounded Rectangle 332">
                  <a:extLst>
                    <a:ext uri="{FF2B5EF4-FFF2-40B4-BE49-F238E27FC236}">
                      <a16:creationId xmlns:a16="http://schemas.microsoft.com/office/drawing/2014/main" id="{CBB556F5-8241-CF41-9901-EB2709C344BD}"/>
                    </a:ext>
                  </a:extLst>
                </p:cNvPr>
                <p:cNvSpPr/>
                <p:nvPr/>
              </p:nvSpPr>
              <p:spPr>
                <a:xfrm>
                  <a:off x="6441114" y="3433670"/>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1219170" fontAlgn="auto">
                    <a:spcBef>
                      <a:spcPts val="0"/>
                    </a:spcBef>
                    <a:spcAft>
                      <a:spcPts val="0"/>
                    </a:spcAft>
                    <a:defRPr/>
                  </a:pPr>
                  <a:endParaRPr lang="en-US" sz="2400" kern="0">
                    <a:solidFill>
                      <a:srgbClr val="FFFFFF"/>
                    </a:solidFill>
                    <a:latin typeface="CiscoSansTT" panose="020B0503020201020303" pitchFamily="34" charset="0"/>
                    <a:cs typeface="CiscoSansTT" panose="020B0503020201020303" pitchFamily="34" charset="0"/>
                  </a:endParaRPr>
                </a:p>
              </p:txBody>
            </p:sp>
          </p:grpSp>
          <p:grpSp>
            <p:nvGrpSpPr>
              <p:cNvPr id="111" name="Group 325">
                <a:extLst>
                  <a:ext uri="{FF2B5EF4-FFF2-40B4-BE49-F238E27FC236}">
                    <a16:creationId xmlns:a16="http://schemas.microsoft.com/office/drawing/2014/main" id="{A7CC00E8-09A5-354D-A4E1-A0AF8F08C8E2}"/>
                  </a:ext>
                </a:extLst>
              </p:cNvPr>
              <p:cNvGrpSpPr/>
              <p:nvPr/>
            </p:nvGrpSpPr>
            <p:grpSpPr>
              <a:xfrm>
                <a:off x="6441114" y="2896332"/>
                <a:ext cx="638058" cy="229443"/>
                <a:chOff x="6441114" y="2896332"/>
                <a:chExt cx="638058" cy="229443"/>
              </a:xfrm>
            </p:grpSpPr>
            <p:grpSp>
              <p:nvGrpSpPr>
                <p:cNvPr id="112" name="Group 327">
                  <a:extLst>
                    <a:ext uri="{FF2B5EF4-FFF2-40B4-BE49-F238E27FC236}">
                      <a16:creationId xmlns:a16="http://schemas.microsoft.com/office/drawing/2014/main" id="{165860E5-6953-7441-B6A5-1D7F4FE8B7E8}"/>
                    </a:ext>
                  </a:extLst>
                </p:cNvPr>
                <p:cNvGrpSpPr/>
                <p:nvPr/>
              </p:nvGrpSpPr>
              <p:grpSpPr>
                <a:xfrm>
                  <a:off x="6462792" y="2920182"/>
                  <a:ext cx="594703" cy="181742"/>
                  <a:chOff x="6444232" y="3113925"/>
                  <a:chExt cx="594703" cy="181742"/>
                </a:xfrm>
              </p:grpSpPr>
              <p:sp>
                <p:nvSpPr>
                  <p:cNvPr id="114" name="Rectangle 132">
                    <a:extLst>
                      <a:ext uri="{FF2B5EF4-FFF2-40B4-BE49-F238E27FC236}">
                        <a16:creationId xmlns:a16="http://schemas.microsoft.com/office/drawing/2014/main" id="{5767A1FA-B649-CF4D-B2E5-4F251837FB19}"/>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PP</a:t>
                    </a:r>
                  </a:p>
                </p:txBody>
              </p:sp>
              <p:sp>
                <p:nvSpPr>
                  <p:cNvPr id="115" name="Rectangle 132">
                    <a:extLst>
                      <a:ext uri="{FF2B5EF4-FFF2-40B4-BE49-F238E27FC236}">
                        <a16:creationId xmlns:a16="http://schemas.microsoft.com/office/drawing/2014/main" id="{550314D2-99F4-B145-80F1-91F6CC88D2C4}"/>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TM</a:t>
                    </a:r>
                  </a:p>
                </p:txBody>
              </p:sp>
            </p:grpSp>
            <p:sp>
              <p:nvSpPr>
                <p:cNvPr id="113" name="Rounded Rectangle 328">
                  <a:extLst>
                    <a:ext uri="{FF2B5EF4-FFF2-40B4-BE49-F238E27FC236}">
                      <a16:creationId xmlns:a16="http://schemas.microsoft.com/office/drawing/2014/main" id="{D19CA5D5-7D9A-5645-BF9C-1421F398D5D0}"/>
                    </a:ext>
                  </a:extLst>
                </p:cNvPr>
                <p:cNvSpPr/>
                <p:nvPr/>
              </p:nvSpPr>
              <p:spPr>
                <a:xfrm>
                  <a:off x="6441114" y="2896332"/>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1219170" fontAlgn="auto">
                    <a:spcBef>
                      <a:spcPts val="0"/>
                    </a:spcBef>
                    <a:spcAft>
                      <a:spcPts val="0"/>
                    </a:spcAft>
                    <a:defRPr/>
                  </a:pPr>
                  <a:endParaRPr lang="en-US" sz="2400" kern="0">
                    <a:solidFill>
                      <a:srgbClr val="FFFFFF"/>
                    </a:solidFill>
                    <a:latin typeface="CiscoSansTT" panose="020B0503020201020303" pitchFamily="34" charset="0"/>
                    <a:cs typeface="CiscoSansTT" panose="020B0503020201020303" pitchFamily="34" charset="0"/>
                  </a:endParaRPr>
                </a:p>
              </p:txBody>
            </p:sp>
          </p:grpSp>
        </p:grpSp>
        <p:grpSp>
          <p:nvGrpSpPr>
            <p:cNvPr id="91" name="Group 251">
              <a:extLst>
                <a:ext uri="{FF2B5EF4-FFF2-40B4-BE49-F238E27FC236}">
                  <a16:creationId xmlns:a16="http://schemas.microsoft.com/office/drawing/2014/main" id="{229161D6-3C31-2240-B9B5-69D502CBF055}"/>
                </a:ext>
              </a:extLst>
            </p:cNvPr>
            <p:cNvGrpSpPr/>
            <p:nvPr/>
          </p:nvGrpSpPr>
          <p:grpSpPr>
            <a:xfrm>
              <a:off x="7447491" y="1744019"/>
              <a:ext cx="721144" cy="843497"/>
              <a:chOff x="7558663" y="2847800"/>
              <a:chExt cx="721144" cy="843497"/>
            </a:xfrm>
          </p:grpSpPr>
          <p:sp>
            <p:nvSpPr>
              <p:cNvPr id="98" name="Rectangle 132">
                <a:extLst>
                  <a:ext uri="{FF2B5EF4-FFF2-40B4-BE49-F238E27FC236}">
                    <a16:creationId xmlns:a16="http://schemas.microsoft.com/office/drawing/2014/main" id="{98E23EA6-7F27-B549-A772-4532F8EE01AC}"/>
                  </a:ext>
                </a:extLst>
              </p:cNvPr>
              <p:cNvSpPr>
                <a:spLocks noChangeArrowheads="1"/>
              </p:cNvSpPr>
              <p:nvPr/>
            </p:nvSpPr>
            <p:spPr bwMode="auto">
              <a:xfrm>
                <a:off x="7558663" y="2847800"/>
                <a:ext cx="721144" cy="843497"/>
              </a:xfrm>
              <a:prstGeom prst="rect">
                <a:avLst/>
              </a:prstGeom>
              <a:solidFill>
                <a:srgbClr val="1171FF">
                  <a:alpha val="40000"/>
                </a:srgbClr>
              </a:solidFill>
              <a:ln w="12700" cap="rnd" algn="ctr">
                <a:solidFill>
                  <a:srgbClr val="000000"/>
                </a:solidFill>
                <a:round/>
                <a:headEnd/>
                <a:tailEnd/>
              </a:ln>
              <a:effectLst/>
            </p:spPr>
            <p:txBody>
              <a:bodyPr wrap="none" lIns="145965" tIns="72981" rIns="145965" bIns="72981" anchor="ctr"/>
              <a:lstStyle/>
              <a:p>
                <a:pPr algn="ctr" defTabSz="1447402" fontAlgn="auto">
                  <a:spcBef>
                    <a:spcPts val="0"/>
                  </a:spcBef>
                  <a:spcAft>
                    <a:spcPts val="0"/>
                  </a:spcAft>
                  <a:defRPr/>
                </a:pPr>
                <a:endParaRPr lang="en-US" sz="1333" kern="0">
                  <a:solidFill>
                    <a:srgbClr val="000000"/>
                  </a:solidFill>
                  <a:latin typeface="CiscoSansTT" panose="020B0503020201020303" pitchFamily="34" charset="0"/>
                  <a:cs typeface="CiscoSansTT" panose="020B0503020201020303" pitchFamily="34" charset="0"/>
                </a:endParaRPr>
              </a:p>
            </p:txBody>
          </p:sp>
          <p:grpSp>
            <p:nvGrpSpPr>
              <p:cNvPr id="99" name="Group 312">
                <a:extLst>
                  <a:ext uri="{FF2B5EF4-FFF2-40B4-BE49-F238E27FC236}">
                    <a16:creationId xmlns:a16="http://schemas.microsoft.com/office/drawing/2014/main" id="{FEE9B583-44CD-2A4D-A65E-052A7A8A438D}"/>
                  </a:ext>
                </a:extLst>
              </p:cNvPr>
              <p:cNvGrpSpPr/>
              <p:nvPr/>
            </p:nvGrpSpPr>
            <p:grpSpPr>
              <a:xfrm>
                <a:off x="7600206" y="3433652"/>
                <a:ext cx="638058" cy="229443"/>
                <a:chOff x="7600206" y="3433652"/>
                <a:chExt cx="638058" cy="229443"/>
              </a:xfrm>
            </p:grpSpPr>
            <p:grpSp>
              <p:nvGrpSpPr>
                <p:cNvPr id="105" name="Group 319">
                  <a:extLst>
                    <a:ext uri="{FF2B5EF4-FFF2-40B4-BE49-F238E27FC236}">
                      <a16:creationId xmlns:a16="http://schemas.microsoft.com/office/drawing/2014/main" id="{95BE884D-3C2B-C84D-AA5A-384155C052FE}"/>
                    </a:ext>
                  </a:extLst>
                </p:cNvPr>
                <p:cNvGrpSpPr/>
                <p:nvPr/>
              </p:nvGrpSpPr>
              <p:grpSpPr>
                <a:xfrm>
                  <a:off x="7621884" y="3457502"/>
                  <a:ext cx="594703" cy="181742"/>
                  <a:chOff x="6444232" y="3113925"/>
                  <a:chExt cx="594703" cy="181742"/>
                </a:xfrm>
              </p:grpSpPr>
              <p:sp>
                <p:nvSpPr>
                  <p:cNvPr id="107" name="Rectangle 132">
                    <a:extLst>
                      <a:ext uri="{FF2B5EF4-FFF2-40B4-BE49-F238E27FC236}">
                        <a16:creationId xmlns:a16="http://schemas.microsoft.com/office/drawing/2014/main" id="{21120547-C768-1047-AEF8-EA27D16AE39A}"/>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PP</a:t>
                    </a:r>
                  </a:p>
                </p:txBody>
              </p:sp>
              <p:sp>
                <p:nvSpPr>
                  <p:cNvPr id="108" name="Rectangle 132">
                    <a:extLst>
                      <a:ext uri="{FF2B5EF4-FFF2-40B4-BE49-F238E27FC236}">
                        <a16:creationId xmlns:a16="http://schemas.microsoft.com/office/drawing/2014/main" id="{0D29A69D-7DA4-CB40-9E5E-C2F66445B90F}"/>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TM</a:t>
                    </a:r>
                  </a:p>
                </p:txBody>
              </p:sp>
            </p:grpSp>
            <p:sp>
              <p:nvSpPr>
                <p:cNvPr id="106" name="Rounded Rectangle 320">
                  <a:extLst>
                    <a:ext uri="{FF2B5EF4-FFF2-40B4-BE49-F238E27FC236}">
                      <a16:creationId xmlns:a16="http://schemas.microsoft.com/office/drawing/2014/main" id="{52840FDE-1F4D-1046-BB08-C5033E1D2B00}"/>
                    </a:ext>
                  </a:extLst>
                </p:cNvPr>
                <p:cNvSpPr/>
                <p:nvPr/>
              </p:nvSpPr>
              <p:spPr>
                <a:xfrm>
                  <a:off x="7600206" y="3433652"/>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1219170" fontAlgn="auto">
                    <a:spcBef>
                      <a:spcPts val="0"/>
                    </a:spcBef>
                    <a:spcAft>
                      <a:spcPts val="0"/>
                    </a:spcAft>
                    <a:defRPr/>
                  </a:pPr>
                  <a:endParaRPr lang="en-US" sz="2400" kern="0">
                    <a:solidFill>
                      <a:srgbClr val="FFFFFF"/>
                    </a:solidFill>
                    <a:latin typeface="CiscoSansTT" panose="020B0503020201020303" pitchFamily="34" charset="0"/>
                    <a:cs typeface="CiscoSansTT" panose="020B0503020201020303" pitchFamily="34" charset="0"/>
                  </a:endParaRPr>
                </a:p>
              </p:txBody>
            </p:sp>
          </p:grpSp>
          <p:grpSp>
            <p:nvGrpSpPr>
              <p:cNvPr id="100" name="Group 313">
                <a:extLst>
                  <a:ext uri="{FF2B5EF4-FFF2-40B4-BE49-F238E27FC236}">
                    <a16:creationId xmlns:a16="http://schemas.microsoft.com/office/drawing/2014/main" id="{48AD980D-F519-EB49-AD21-1982EAAD0D91}"/>
                  </a:ext>
                </a:extLst>
              </p:cNvPr>
              <p:cNvGrpSpPr/>
              <p:nvPr/>
            </p:nvGrpSpPr>
            <p:grpSpPr>
              <a:xfrm>
                <a:off x="7600206" y="2896314"/>
                <a:ext cx="638058" cy="229443"/>
                <a:chOff x="7600206" y="2896314"/>
                <a:chExt cx="638058" cy="229443"/>
              </a:xfrm>
            </p:grpSpPr>
            <p:grpSp>
              <p:nvGrpSpPr>
                <p:cNvPr id="101" name="Group 315">
                  <a:extLst>
                    <a:ext uri="{FF2B5EF4-FFF2-40B4-BE49-F238E27FC236}">
                      <a16:creationId xmlns:a16="http://schemas.microsoft.com/office/drawing/2014/main" id="{DBBF242D-C15D-8440-AD4B-2655C53F4164}"/>
                    </a:ext>
                  </a:extLst>
                </p:cNvPr>
                <p:cNvGrpSpPr/>
                <p:nvPr/>
              </p:nvGrpSpPr>
              <p:grpSpPr>
                <a:xfrm>
                  <a:off x="7621884" y="2920164"/>
                  <a:ext cx="594703" cy="181742"/>
                  <a:chOff x="6444232" y="3113925"/>
                  <a:chExt cx="594703" cy="181742"/>
                </a:xfrm>
              </p:grpSpPr>
              <p:sp>
                <p:nvSpPr>
                  <p:cNvPr id="103" name="Rectangle 132">
                    <a:extLst>
                      <a:ext uri="{FF2B5EF4-FFF2-40B4-BE49-F238E27FC236}">
                        <a16:creationId xmlns:a16="http://schemas.microsoft.com/office/drawing/2014/main" id="{34F9BF2B-7E7D-8647-A8EB-834C438B3F7A}"/>
                      </a:ext>
                    </a:extLst>
                  </p:cNvPr>
                  <p:cNvSpPr>
                    <a:spLocks noChangeArrowheads="1"/>
                  </p:cNvSpPr>
                  <p:nvPr/>
                </p:nvSpPr>
                <p:spPr bwMode="auto">
                  <a:xfrm>
                    <a:off x="644423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PP</a:t>
                    </a:r>
                  </a:p>
                </p:txBody>
              </p:sp>
              <p:sp>
                <p:nvSpPr>
                  <p:cNvPr id="104" name="Rectangle 132">
                    <a:extLst>
                      <a:ext uri="{FF2B5EF4-FFF2-40B4-BE49-F238E27FC236}">
                        <a16:creationId xmlns:a16="http://schemas.microsoft.com/office/drawing/2014/main" id="{4A0C6F07-85C6-514C-8F29-382A121350F0}"/>
                      </a:ext>
                    </a:extLst>
                  </p:cNvPr>
                  <p:cNvSpPr>
                    <a:spLocks noChangeArrowheads="1"/>
                  </p:cNvSpPr>
                  <p:nvPr/>
                </p:nvSpPr>
                <p:spPr bwMode="auto">
                  <a:xfrm>
                    <a:off x="6776262" y="3113925"/>
                    <a:ext cx="262673" cy="18174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933" kern="0">
                        <a:solidFill>
                          <a:srgbClr val="000000"/>
                        </a:solidFill>
                        <a:latin typeface="CiscoSansTT" panose="020B0503020201020303" pitchFamily="34" charset="0"/>
                        <a:cs typeface="CiscoSansTT" panose="020B0503020201020303" pitchFamily="34" charset="0"/>
                      </a:rPr>
                      <a:t>TM</a:t>
                    </a:r>
                  </a:p>
                </p:txBody>
              </p:sp>
            </p:grpSp>
            <p:sp>
              <p:nvSpPr>
                <p:cNvPr id="102" name="Rounded Rectangle 316">
                  <a:extLst>
                    <a:ext uri="{FF2B5EF4-FFF2-40B4-BE49-F238E27FC236}">
                      <a16:creationId xmlns:a16="http://schemas.microsoft.com/office/drawing/2014/main" id="{A0C7C43A-05DA-7347-B693-D912A9CB0BFD}"/>
                    </a:ext>
                  </a:extLst>
                </p:cNvPr>
                <p:cNvSpPr/>
                <p:nvPr/>
              </p:nvSpPr>
              <p:spPr>
                <a:xfrm>
                  <a:off x="7600206" y="2896314"/>
                  <a:ext cx="638058" cy="229443"/>
                </a:xfrm>
                <a:prstGeom prst="roundRect">
                  <a:avLst>
                    <a:gd name="adj" fmla="val 9203"/>
                  </a:avLst>
                </a:prstGeom>
                <a:noFill/>
                <a:ln w="9525" cap="flat" cmpd="sng" algn="ctr">
                  <a:solidFill>
                    <a:srgbClr val="111111"/>
                  </a:solidFill>
                  <a:prstDash val="sysDot"/>
                </a:ln>
                <a:effectLst/>
              </p:spPr>
              <p:txBody>
                <a:bodyPr rtlCol="0" anchor="ctr"/>
                <a:lstStyle/>
                <a:p>
                  <a:pPr algn="ctr" defTabSz="1219170" fontAlgn="auto">
                    <a:spcBef>
                      <a:spcPts val="0"/>
                    </a:spcBef>
                    <a:spcAft>
                      <a:spcPts val="0"/>
                    </a:spcAft>
                    <a:defRPr/>
                  </a:pPr>
                  <a:endParaRPr lang="en-US" sz="2400" kern="0">
                    <a:solidFill>
                      <a:srgbClr val="FFFFFF"/>
                    </a:solidFill>
                    <a:latin typeface="CiscoSansTT" panose="020B0503020201020303" pitchFamily="34" charset="0"/>
                    <a:cs typeface="CiscoSansTT" panose="020B0503020201020303" pitchFamily="34" charset="0"/>
                  </a:endParaRPr>
                </a:p>
              </p:txBody>
            </p:sp>
          </p:grpSp>
        </p:grpSp>
        <p:sp>
          <p:nvSpPr>
            <p:cNvPr id="92" name="Rectangle 132">
              <a:extLst>
                <a:ext uri="{FF2B5EF4-FFF2-40B4-BE49-F238E27FC236}">
                  <a16:creationId xmlns:a16="http://schemas.microsoft.com/office/drawing/2014/main" id="{1D5748A1-E631-C24F-947F-775BCEE87043}"/>
                </a:ext>
              </a:extLst>
            </p:cNvPr>
            <p:cNvSpPr>
              <a:spLocks noChangeArrowheads="1"/>
            </p:cNvSpPr>
            <p:nvPr/>
          </p:nvSpPr>
          <p:spPr bwMode="auto">
            <a:xfrm>
              <a:off x="5693208" y="2061453"/>
              <a:ext cx="611046" cy="240425"/>
            </a:xfrm>
            <a:prstGeom prst="rect">
              <a:avLst/>
            </a:prstGeom>
            <a:solidFill>
              <a:srgbClr val="0D274D">
                <a:lumMod val="10000"/>
                <a:lumOff val="90000"/>
              </a:srgbClr>
            </a:solidFill>
            <a:ln w="12700" cap="rnd" algn="ctr">
              <a:solidFill>
                <a:srgbClr val="000000"/>
              </a:solidFill>
              <a:round/>
              <a:headEnd/>
              <a:tailEnd/>
            </a:ln>
            <a:effectLst/>
          </p:spPr>
          <p:txBody>
            <a:bodyPr wrap="none" lIns="109496" tIns="54747" rIns="109496" bIns="54747" anchor="ctr"/>
            <a:lstStyle/>
            <a:p>
              <a:pPr algn="ctr" defTabSz="1085742" fontAlgn="auto">
                <a:spcBef>
                  <a:spcPts val="0"/>
                </a:spcBef>
                <a:spcAft>
                  <a:spcPts val="0"/>
                </a:spcAft>
                <a:defRPr/>
              </a:pPr>
              <a:r>
                <a:rPr lang="en-US" sz="1067" b="1" kern="0">
                  <a:solidFill>
                    <a:srgbClr val="000000"/>
                  </a:solidFill>
                  <a:latin typeface="CiscoSansTT" panose="020B0503020201020303" pitchFamily="34" charset="0"/>
                  <a:cs typeface="CiscoSansTT" panose="020B0503020201020303" pitchFamily="34" charset="0"/>
                </a:rPr>
                <a:t>HBM</a:t>
              </a:r>
            </a:p>
          </p:txBody>
        </p:sp>
        <p:sp>
          <p:nvSpPr>
            <p:cNvPr id="93" name="Rectangle 132">
              <a:extLst>
                <a:ext uri="{FF2B5EF4-FFF2-40B4-BE49-F238E27FC236}">
                  <a16:creationId xmlns:a16="http://schemas.microsoft.com/office/drawing/2014/main" id="{409FE3DD-8DFC-FC42-A5FF-C26464FBA092}"/>
                </a:ext>
              </a:extLst>
            </p:cNvPr>
            <p:cNvSpPr>
              <a:spLocks noChangeArrowheads="1"/>
            </p:cNvSpPr>
            <p:nvPr/>
          </p:nvSpPr>
          <p:spPr bwMode="auto">
            <a:xfrm>
              <a:off x="6352872" y="2093428"/>
              <a:ext cx="593812" cy="165220"/>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On-chip Buffer</a:t>
              </a:r>
            </a:p>
          </p:txBody>
        </p:sp>
        <p:sp>
          <p:nvSpPr>
            <p:cNvPr id="94" name="Rectangle 132">
              <a:extLst>
                <a:ext uri="{FF2B5EF4-FFF2-40B4-BE49-F238E27FC236}">
                  <a16:creationId xmlns:a16="http://schemas.microsoft.com/office/drawing/2014/main" id="{07944C35-EE96-BF48-8169-730C986E7899}"/>
                </a:ext>
              </a:extLst>
            </p:cNvPr>
            <p:cNvSpPr>
              <a:spLocks noChangeArrowheads="1"/>
            </p:cNvSpPr>
            <p:nvPr/>
          </p:nvSpPr>
          <p:spPr bwMode="auto">
            <a:xfrm>
              <a:off x="7618997" y="2092836"/>
              <a:ext cx="379746" cy="165812"/>
            </a:xfrm>
            <a:prstGeom prst="rect">
              <a:avLst/>
            </a:prstGeom>
            <a:solidFill>
              <a:srgbClr val="99CCFF">
                <a:alpha val="80000"/>
              </a:srgbClr>
            </a:solidFill>
            <a:ln w="12700" cap="rnd" algn="ctr">
              <a:solidFill>
                <a:srgbClr val="000000"/>
              </a:solidFill>
              <a:round/>
              <a:headEnd/>
              <a:tailEnd/>
            </a:ln>
            <a:effectLst/>
          </p:spPr>
          <p:txBody>
            <a:bodyPr wrap="none" lIns="0" tIns="54748" rIns="0" bIns="54748" anchor="ctr"/>
            <a:lstStyle/>
            <a:p>
              <a:pPr algn="ctr" defTabSz="1085742" fontAlgn="auto">
                <a:spcBef>
                  <a:spcPts val="0"/>
                </a:spcBef>
                <a:spcAft>
                  <a:spcPts val="0"/>
                </a:spcAft>
                <a:defRPr/>
              </a:pPr>
              <a:r>
                <a:rPr lang="en-US" sz="800" kern="0">
                  <a:solidFill>
                    <a:srgbClr val="000000"/>
                  </a:solidFill>
                  <a:latin typeface="CiscoSansTT" panose="020B0503020201020303" pitchFamily="34" charset="0"/>
                </a:rPr>
                <a:t>OTM</a:t>
              </a:r>
            </a:p>
          </p:txBody>
        </p:sp>
        <p:pic>
          <p:nvPicPr>
            <p:cNvPr id="95" name="Picture 126">
              <a:extLst>
                <a:ext uri="{FF2B5EF4-FFF2-40B4-BE49-F238E27FC236}">
                  <a16:creationId xmlns:a16="http://schemas.microsoft.com/office/drawing/2014/main" id="{C478A8CC-206A-8847-B676-0C4432DFD0C2}"/>
                </a:ext>
              </a:extLst>
            </p:cNvPr>
            <p:cNvPicPr>
              <a:picLocks noChangeAspect="1"/>
            </p:cNvPicPr>
            <p:nvPr/>
          </p:nvPicPr>
          <p:blipFill>
            <a:blip r:embed="rId2">
              <a:alphaModFix amt="80000"/>
            </a:blip>
            <a:stretch>
              <a:fillRect/>
            </a:stretch>
          </p:blipFill>
          <p:spPr>
            <a:xfrm>
              <a:off x="5635095" y="1153043"/>
              <a:ext cx="2681183" cy="2290357"/>
            </a:xfrm>
            <a:prstGeom prst="rect">
              <a:avLst/>
            </a:prstGeom>
          </p:spPr>
        </p:pic>
        <p:sp>
          <p:nvSpPr>
            <p:cNvPr id="96" name="Rectangle 132">
              <a:extLst>
                <a:ext uri="{FF2B5EF4-FFF2-40B4-BE49-F238E27FC236}">
                  <a16:creationId xmlns:a16="http://schemas.microsoft.com/office/drawing/2014/main" id="{AF150C14-12BD-784E-BE2C-0CAE8682AC3D}"/>
                </a:ext>
              </a:extLst>
            </p:cNvPr>
            <p:cNvSpPr>
              <a:spLocks noChangeArrowheads="1"/>
            </p:cNvSpPr>
            <p:nvPr/>
          </p:nvSpPr>
          <p:spPr bwMode="auto">
            <a:xfrm>
              <a:off x="5693208" y="2330080"/>
              <a:ext cx="441364" cy="748026"/>
            </a:xfrm>
            <a:prstGeom prst="rect">
              <a:avLst/>
            </a:prstGeom>
            <a:solidFill>
              <a:srgbClr val="FFFFFF">
                <a:lumMod val="75000"/>
              </a:srgbClr>
            </a:solidFill>
            <a:ln w="12700" cap="rnd" algn="ctr">
              <a:solidFill>
                <a:srgbClr val="000000"/>
              </a:solidFill>
              <a:prstDash val="sysDot"/>
              <a:round/>
              <a:headEnd/>
              <a:tailEnd/>
            </a:ln>
            <a:effectLst/>
          </p:spPr>
          <p:txBody>
            <a:bodyPr wrap="none" lIns="109496" tIns="54747" rIns="109496" bIns="54747" anchor="ctr"/>
            <a:lstStyle/>
            <a:p>
              <a:pPr algn="ctr" defTabSz="1085742" fontAlgn="auto">
                <a:spcBef>
                  <a:spcPts val="0"/>
                </a:spcBef>
                <a:spcAft>
                  <a:spcPts val="0"/>
                </a:spcAft>
                <a:defRPr/>
              </a:pPr>
              <a:r>
                <a:rPr lang="en-US" sz="1067" b="1" kern="0">
                  <a:solidFill>
                    <a:srgbClr val="000000"/>
                  </a:solidFill>
                  <a:latin typeface="CiscoSansTT" panose="020B0503020201020303" pitchFamily="34" charset="0"/>
                  <a:cs typeface="CiscoSansTT" panose="020B0503020201020303" pitchFamily="34" charset="0"/>
                </a:rPr>
                <a:t>OP2</a:t>
              </a:r>
            </a:p>
            <a:p>
              <a:pPr algn="ctr" defTabSz="1085742" fontAlgn="auto">
                <a:spcBef>
                  <a:spcPts val="0"/>
                </a:spcBef>
                <a:spcAft>
                  <a:spcPts val="0"/>
                </a:spcAft>
                <a:defRPr/>
              </a:pPr>
              <a:r>
                <a:rPr lang="en-US" sz="1067" b="1" kern="0">
                  <a:solidFill>
                    <a:srgbClr val="000000"/>
                  </a:solidFill>
                  <a:latin typeface="CiscoSansTT" panose="020B0503020201020303" pitchFamily="34" charset="0"/>
                  <a:cs typeface="CiscoSansTT" panose="020B0503020201020303" pitchFamily="34" charset="0"/>
                </a:rPr>
                <a:t>eTCAM</a:t>
              </a:r>
            </a:p>
          </p:txBody>
        </p:sp>
        <p:sp>
          <p:nvSpPr>
            <p:cNvPr id="97" name="Rectangle 132">
              <a:extLst>
                <a:ext uri="{FF2B5EF4-FFF2-40B4-BE49-F238E27FC236}">
                  <a16:creationId xmlns:a16="http://schemas.microsoft.com/office/drawing/2014/main" id="{737C61EA-7AD1-4341-A6E6-D10F79C2DCE0}"/>
                </a:ext>
              </a:extLst>
            </p:cNvPr>
            <p:cNvSpPr>
              <a:spLocks noChangeArrowheads="1"/>
            </p:cNvSpPr>
            <p:nvPr/>
          </p:nvSpPr>
          <p:spPr bwMode="auto">
            <a:xfrm rot="16200000">
              <a:off x="6799939" y="1991334"/>
              <a:ext cx="838266" cy="343629"/>
            </a:xfrm>
            <a:prstGeom prst="rect">
              <a:avLst/>
            </a:prstGeom>
            <a:noFill/>
            <a:ln w="12700" cap="rnd" algn="ctr">
              <a:solidFill>
                <a:srgbClr val="000000"/>
              </a:solidFill>
              <a:round/>
              <a:headEnd/>
              <a:tailEnd/>
            </a:ln>
            <a:effectLst/>
          </p:spPr>
          <p:txBody>
            <a:bodyPr wrap="none" lIns="109499" tIns="54748" rIns="109499" bIns="54748" anchor="ctr"/>
            <a:lstStyle/>
            <a:p>
              <a:pPr algn="ctr" defTabSz="1085742" fontAlgn="auto">
                <a:spcBef>
                  <a:spcPts val="0"/>
                </a:spcBef>
                <a:spcAft>
                  <a:spcPts val="0"/>
                </a:spcAft>
                <a:defRPr/>
              </a:pPr>
              <a:r>
                <a:rPr lang="en-US" sz="1333" kern="0">
                  <a:solidFill>
                    <a:srgbClr val="000000"/>
                  </a:solidFill>
                  <a:latin typeface="CiscoSansTT" panose="020B0503020201020303" pitchFamily="34" charset="0"/>
                  <a:cs typeface="CiscoSansTT" panose="020B0503020201020303" pitchFamily="34" charset="0"/>
                </a:rPr>
                <a:t>MDB</a:t>
              </a:r>
            </a:p>
          </p:txBody>
        </p:sp>
      </p:grpSp>
    </p:spTree>
    <p:extLst>
      <p:ext uri="{BB962C8B-B14F-4D97-AF65-F5344CB8AC3E}">
        <p14:creationId xmlns:p14="http://schemas.microsoft.com/office/powerpoint/2010/main" val="12406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52B9-5DCA-3047-B191-DCBDFF3EE517}"/>
              </a:ext>
            </a:extLst>
          </p:cNvPr>
          <p:cNvSpPr>
            <a:spLocks noGrp="1"/>
          </p:cNvSpPr>
          <p:nvPr>
            <p:ph type="title"/>
          </p:nvPr>
        </p:nvSpPr>
        <p:spPr/>
        <p:txBody>
          <a:bodyPr/>
          <a:lstStyle/>
          <a:p>
            <a:r>
              <a:rPr lang="en-US" dirty="0"/>
              <a:t>MDB Profile resource carving</a:t>
            </a:r>
          </a:p>
        </p:txBody>
      </p:sp>
      <p:grpSp>
        <p:nvGrpSpPr>
          <p:cNvPr id="63" name="Group 62">
            <a:extLst>
              <a:ext uri="{FF2B5EF4-FFF2-40B4-BE49-F238E27FC236}">
                <a16:creationId xmlns:a16="http://schemas.microsoft.com/office/drawing/2014/main" id="{073C5AAB-5BA7-624A-B8C0-4FB87742FC26}"/>
              </a:ext>
            </a:extLst>
          </p:cNvPr>
          <p:cNvGrpSpPr/>
          <p:nvPr/>
        </p:nvGrpSpPr>
        <p:grpSpPr>
          <a:xfrm>
            <a:off x="8966239" y="1823492"/>
            <a:ext cx="3423270" cy="3422412"/>
            <a:chOff x="933285" y="1950720"/>
            <a:chExt cx="3423270" cy="3422412"/>
          </a:xfrm>
        </p:grpSpPr>
        <p:grpSp>
          <p:nvGrpSpPr>
            <p:cNvPr id="6" name="Group 5">
              <a:extLst>
                <a:ext uri="{FF2B5EF4-FFF2-40B4-BE49-F238E27FC236}">
                  <a16:creationId xmlns:a16="http://schemas.microsoft.com/office/drawing/2014/main" id="{3119A2C9-597C-E04C-A2A0-B4E3DF42833C}"/>
                </a:ext>
              </a:extLst>
            </p:cNvPr>
            <p:cNvGrpSpPr/>
            <p:nvPr/>
          </p:nvGrpSpPr>
          <p:grpSpPr>
            <a:xfrm>
              <a:off x="933285" y="1950720"/>
              <a:ext cx="2683866" cy="2956560"/>
              <a:chOff x="667813" y="1950720"/>
              <a:chExt cx="2683866" cy="2956560"/>
            </a:xfrm>
          </p:grpSpPr>
          <p:sp>
            <p:nvSpPr>
              <p:cNvPr id="3" name="Rectangle 2">
                <a:extLst>
                  <a:ext uri="{FF2B5EF4-FFF2-40B4-BE49-F238E27FC236}">
                    <a16:creationId xmlns:a16="http://schemas.microsoft.com/office/drawing/2014/main" id="{C7F05BF6-095A-1746-B9FF-ACC72C77251C}"/>
                  </a:ext>
                </a:extLst>
              </p:cNvPr>
              <p:cNvSpPr/>
              <p:nvPr/>
            </p:nvSpPr>
            <p:spPr>
              <a:xfrm>
                <a:off x="837403" y="297688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587AC11-B2F9-7244-BDA1-DC7715BEB702}"/>
                  </a:ext>
                </a:extLst>
              </p:cNvPr>
              <p:cNvSpPr/>
              <p:nvPr/>
            </p:nvSpPr>
            <p:spPr>
              <a:xfrm>
                <a:off x="2866153" y="2976881"/>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C3270A-B04E-2A4C-98D0-6AD8B2493FB6}"/>
                  </a:ext>
                </a:extLst>
              </p:cNvPr>
              <p:cNvSpPr/>
              <p:nvPr/>
            </p:nvSpPr>
            <p:spPr>
              <a:xfrm>
                <a:off x="1243153" y="297688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9DB76C-84F1-EF48-9899-66FCB24810B4}"/>
                  </a:ext>
                </a:extLst>
              </p:cNvPr>
              <p:cNvSpPr/>
              <p:nvPr/>
            </p:nvSpPr>
            <p:spPr>
              <a:xfrm>
                <a:off x="1648903" y="297688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502753-1379-4042-AB69-5C187D45AC3C}"/>
                  </a:ext>
                </a:extLst>
              </p:cNvPr>
              <p:cNvSpPr/>
              <p:nvPr/>
            </p:nvSpPr>
            <p:spPr>
              <a:xfrm>
                <a:off x="2054653" y="2976881"/>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D9A017-B456-3440-83A7-2D6860E9CCAB}"/>
                  </a:ext>
                </a:extLst>
              </p:cNvPr>
              <p:cNvSpPr/>
              <p:nvPr/>
            </p:nvSpPr>
            <p:spPr>
              <a:xfrm>
                <a:off x="2460403" y="297688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51FC29-F815-DF43-945E-8D9304B6B3DB}"/>
                  </a:ext>
                </a:extLst>
              </p:cNvPr>
              <p:cNvSpPr/>
              <p:nvPr/>
            </p:nvSpPr>
            <p:spPr>
              <a:xfrm>
                <a:off x="837403" y="340360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373A68E-9C81-0643-981A-52FB1E36F778}"/>
                  </a:ext>
                </a:extLst>
              </p:cNvPr>
              <p:cNvSpPr/>
              <p:nvPr/>
            </p:nvSpPr>
            <p:spPr>
              <a:xfrm>
                <a:off x="2866153" y="3403601"/>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D8926B-E720-814C-B429-F81AC8679F1B}"/>
                  </a:ext>
                </a:extLst>
              </p:cNvPr>
              <p:cNvSpPr/>
              <p:nvPr/>
            </p:nvSpPr>
            <p:spPr>
              <a:xfrm>
                <a:off x="1243153" y="340360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9E609E-A85B-AE49-B9A1-71264AABD738}"/>
                  </a:ext>
                </a:extLst>
              </p:cNvPr>
              <p:cNvSpPr/>
              <p:nvPr/>
            </p:nvSpPr>
            <p:spPr>
              <a:xfrm>
                <a:off x="1648903" y="340360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C4CA882-16EA-0A40-85A8-96D8BDD71170}"/>
                  </a:ext>
                </a:extLst>
              </p:cNvPr>
              <p:cNvSpPr/>
              <p:nvPr/>
            </p:nvSpPr>
            <p:spPr>
              <a:xfrm>
                <a:off x="2054653" y="3403601"/>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1A1079B-9534-A94D-8BA7-11707CBC0AF6}"/>
                  </a:ext>
                </a:extLst>
              </p:cNvPr>
              <p:cNvSpPr/>
              <p:nvPr/>
            </p:nvSpPr>
            <p:spPr>
              <a:xfrm>
                <a:off x="2460403" y="3403600"/>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0B7DB71-1CAB-E94D-9CD0-F1E3451F42F7}"/>
                  </a:ext>
                </a:extLst>
              </p:cNvPr>
              <p:cNvSpPr/>
              <p:nvPr/>
            </p:nvSpPr>
            <p:spPr>
              <a:xfrm>
                <a:off x="837403" y="4353560"/>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4EAF7EC-474B-8B4B-9824-B0577A7882FB}"/>
                  </a:ext>
                </a:extLst>
              </p:cNvPr>
              <p:cNvSpPr/>
              <p:nvPr/>
            </p:nvSpPr>
            <p:spPr>
              <a:xfrm>
                <a:off x="2866153" y="4353561"/>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80DCDA-7C87-0447-95AC-D8039EC82740}"/>
                  </a:ext>
                </a:extLst>
              </p:cNvPr>
              <p:cNvSpPr/>
              <p:nvPr/>
            </p:nvSpPr>
            <p:spPr>
              <a:xfrm>
                <a:off x="1243153" y="4353560"/>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351BF0D-BB19-AA49-B462-B78695D1AEBF}"/>
                  </a:ext>
                </a:extLst>
              </p:cNvPr>
              <p:cNvSpPr/>
              <p:nvPr/>
            </p:nvSpPr>
            <p:spPr>
              <a:xfrm>
                <a:off x="1648903" y="4353560"/>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EC69123-9D81-AC42-B5FA-EFFFB16BF81C}"/>
                  </a:ext>
                </a:extLst>
              </p:cNvPr>
              <p:cNvSpPr/>
              <p:nvPr/>
            </p:nvSpPr>
            <p:spPr>
              <a:xfrm>
                <a:off x="2054653" y="4353561"/>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AC1FA34-67DC-2C49-BBB1-6F12EED42242}"/>
                  </a:ext>
                </a:extLst>
              </p:cNvPr>
              <p:cNvSpPr/>
              <p:nvPr/>
            </p:nvSpPr>
            <p:spPr>
              <a:xfrm>
                <a:off x="2460403" y="4353560"/>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07E798C-F22D-EF4A-ACAD-CD81AA4205A6}"/>
                  </a:ext>
                </a:extLst>
              </p:cNvPr>
              <p:cNvSpPr/>
              <p:nvPr/>
            </p:nvSpPr>
            <p:spPr>
              <a:xfrm>
                <a:off x="1993693" y="3830321"/>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CC17B66-4257-B940-890E-ADD0594DF64B}"/>
                  </a:ext>
                </a:extLst>
              </p:cNvPr>
              <p:cNvSpPr/>
              <p:nvPr/>
            </p:nvSpPr>
            <p:spPr>
              <a:xfrm>
                <a:off x="1990238" y="3992881"/>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8EAAA85-F3D6-4B4E-8939-7FCE985F0392}"/>
                  </a:ext>
                </a:extLst>
              </p:cNvPr>
              <p:cNvSpPr/>
              <p:nvPr/>
            </p:nvSpPr>
            <p:spPr>
              <a:xfrm>
                <a:off x="1990238" y="4155440"/>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44FC352-8227-9140-9FEA-9BB840A67E86}"/>
                  </a:ext>
                </a:extLst>
              </p:cNvPr>
              <p:cNvSpPr/>
              <p:nvPr/>
            </p:nvSpPr>
            <p:spPr>
              <a:xfrm>
                <a:off x="667813" y="1950720"/>
                <a:ext cx="2683866" cy="295656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FB659DF-684E-2C46-8B2E-1B8EF7EFD1CF}"/>
                  </a:ext>
                </a:extLst>
              </p:cNvPr>
              <p:cNvSpPr/>
              <p:nvPr/>
            </p:nvSpPr>
            <p:spPr>
              <a:xfrm>
                <a:off x="974238" y="2296160"/>
                <a:ext cx="599440" cy="345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LEM</a:t>
                </a:r>
              </a:p>
            </p:txBody>
          </p:sp>
          <p:sp>
            <p:nvSpPr>
              <p:cNvPr id="32" name="Rectangle 31">
                <a:extLst>
                  <a:ext uri="{FF2B5EF4-FFF2-40B4-BE49-F238E27FC236}">
                    <a16:creationId xmlns:a16="http://schemas.microsoft.com/office/drawing/2014/main" id="{E01C4FC5-B33F-FA44-9143-2587B7949186}"/>
                  </a:ext>
                </a:extLst>
              </p:cNvPr>
              <p:cNvSpPr/>
              <p:nvPr/>
            </p:nvSpPr>
            <p:spPr>
              <a:xfrm>
                <a:off x="1688893" y="2296160"/>
                <a:ext cx="599440" cy="34544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LPM</a:t>
                </a:r>
              </a:p>
            </p:txBody>
          </p:sp>
          <p:sp>
            <p:nvSpPr>
              <p:cNvPr id="33" name="Rectangle 32">
                <a:extLst>
                  <a:ext uri="{FF2B5EF4-FFF2-40B4-BE49-F238E27FC236}">
                    <a16:creationId xmlns:a16="http://schemas.microsoft.com/office/drawing/2014/main" id="{B2068F15-E6C9-8F4A-B7D0-63002E22CDC6}"/>
                  </a:ext>
                </a:extLst>
              </p:cNvPr>
              <p:cNvSpPr/>
              <p:nvPr/>
            </p:nvSpPr>
            <p:spPr>
              <a:xfrm>
                <a:off x="2403548" y="2296160"/>
                <a:ext cx="599440" cy="34544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ISEM</a:t>
                </a:r>
              </a:p>
            </p:txBody>
          </p:sp>
        </p:grpSp>
        <p:sp>
          <p:nvSpPr>
            <p:cNvPr id="59" name="TextBox 58">
              <a:extLst>
                <a:ext uri="{FF2B5EF4-FFF2-40B4-BE49-F238E27FC236}">
                  <a16:creationId xmlns:a16="http://schemas.microsoft.com/office/drawing/2014/main" id="{5F239B50-DCDB-5040-B6B5-88DF954A9F2F}"/>
                </a:ext>
              </a:extLst>
            </p:cNvPr>
            <p:cNvSpPr txBox="1"/>
            <p:nvPr/>
          </p:nvSpPr>
          <p:spPr>
            <a:xfrm>
              <a:off x="1765754" y="5003800"/>
              <a:ext cx="2590801" cy="369332"/>
            </a:xfrm>
            <a:prstGeom prst="rect">
              <a:avLst/>
            </a:prstGeom>
            <a:noFill/>
          </p:spPr>
          <p:txBody>
            <a:bodyPr wrap="square" rtlCol="0">
              <a:spAutoFit/>
            </a:bodyPr>
            <a:lstStyle/>
            <a:p>
              <a:r>
                <a:rPr lang="en-US" dirty="0">
                  <a:solidFill>
                    <a:srgbClr val="00B050"/>
                  </a:solidFill>
                  <a:latin typeface="+mn-lt"/>
                </a:rPr>
                <a:t>L3 Profile</a:t>
              </a:r>
            </a:p>
          </p:txBody>
        </p:sp>
      </p:grpSp>
      <p:grpSp>
        <p:nvGrpSpPr>
          <p:cNvPr id="28" name="Group 27">
            <a:extLst>
              <a:ext uri="{FF2B5EF4-FFF2-40B4-BE49-F238E27FC236}">
                <a16:creationId xmlns:a16="http://schemas.microsoft.com/office/drawing/2014/main" id="{C482689B-DAD7-C540-8E5C-7E221F202D7E}"/>
              </a:ext>
            </a:extLst>
          </p:cNvPr>
          <p:cNvGrpSpPr/>
          <p:nvPr/>
        </p:nvGrpSpPr>
        <p:grpSpPr>
          <a:xfrm>
            <a:off x="974021" y="1823492"/>
            <a:ext cx="3493740" cy="3533369"/>
            <a:chOff x="8994687" y="1881896"/>
            <a:chExt cx="3493740" cy="3533369"/>
          </a:xfrm>
        </p:grpSpPr>
        <p:grpSp>
          <p:nvGrpSpPr>
            <p:cNvPr id="8" name="Group 7">
              <a:extLst>
                <a:ext uri="{FF2B5EF4-FFF2-40B4-BE49-F238E27FC236}">
                  <a16:creationId xmlns:a16="http://schemas.microsoft.com/office/drawing/2014/main" id="{E7C22225-7F3B-294C-A2B7-C82736ECAC0D}"/>
                </a:ext>
              </a:extLst>
            </p:cNvPr>
            <p:cNvGrpSpPr/>
            <p:nvPr/>
          </p:nvGrpSpPr>
          <p:grpSpPr>
            <a:xfrm>
              <a:off x="8994687" y="1881896"/>
              <a:ext cx="2683866" cy="2956560"/>
              <a:chOff x="9201164" y="1881896"/>
              <a:chExt cx="2683866" cy="2956560"/>
            </a:xfrm>
          </p:grpSpPr>
          <p:sp>
            <p:nvSpPr>
              <p:cNvPr id="34" name="Rectangle 33">
                <a:extLst>
                  <a:ext uri="{FF2B5EF4-FFF2-40B4-BE49-F238E27FC236}">
                    <a16:creationId xmlns:a16="http://schemas.microsoft.com/office/drawing/2014/main" id="{9B3F9F3F-1279-C943-9C81-F9B8F1908CF8}"/>
                  </a:ext>
                </a:extLst>
              </p:cNvPr>
              <p:cNvSpPr/>
              <p:nvPr/>
            </p:nvSpPr>
            <p:spPr>
              <a:xfrm>
                <a:off x="9370754" y="290805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D8D0EE5-7CE7-6743-A117-4ECBFC5EF490}"/>
                  </a:ext>
                </a:extLst>
              </p:cNvPr>
              <p:cNvSpPr/>
              <p:nvPr/>
            </p:nvSpPr>
            <p:spPr>
              <a:xfrm>
                <a:off x="11399504" y="2908057"/>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65405D4-BCDC-6344-884C-3A9F2E57EE11}"/>
                  </a:ext>
                </a:extLst>
              </p:cNvPr>
              <p:cNvSpPr/>
              <p:nvPr/>
            </p:nvSpPr>
            <p:spPr>
              <a:xfrm>
                <a:off x="9776504" y="290805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AC0F7E8-F308-924B-9FBA-A795CA9A97BB}"/>
                  </a:ext>
                </a:extLst>
              </p:cNvPr>
              <p:cNvSpPr/>
              <p:nvPr/>
            </p:nvSpPr>
            <p:spPr>
              <a:xfrm>
                <a:off x="10182254" y="290805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84F05-EFD7-2E4E-989C-D5DFC9BDFC70}"/>
                  </a:ext>
                </a:extLst>
              </p:cNvPr>
              <p:cNvSpPr/>
              <p:nvPr/>
            </p:nvSpPr>
            <p:spPr>
              <a:xfrm>
                <a:off x="10588004" y="2908057"/>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79015FA-B5A2-5143-BD26-89DA7DD063E6}"/>
                  </a:ext>
                </a:extLst>
              </p:cNvPr>
              <p:cNvSpPr/>
              <p:nvPr/>
            </p:nvSpPr>
            <p:spPr>
              <a:xfrm>
                <a:off x="10993754" y="2908056"/>
                <a:ext cx="335280" cy="33955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8994C6B-A2AF-F24A-A261-40E5A3BA747B}"/>
                  </a:ext>
                </a:extLst>
              </p:cNvPr>
              <p:cNvSpPr/>
              <p:nvPr/>
            </p:nvSpPr>
            <p:spPr>
              <a:xfrm>
                <a:off x="9370754" y="333477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B5EEE17-1357-4B40-AD88-0C3DF954E6B0}"/>
                  </a:ext>
                </a:extLst>
              </p:cNvPr>
              <p:cNvSpPr/>
              <p:nvPr/>
            </p:nvSpPr>
            <p:spPr>
              <a:xfrm>
                <a:off x="11399504" y="3334777"/>
                <a:ext cx="335280" cy="339558"/>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DFB38D8-EE0B-5741-830B-0808A38AAB4D}"/>
                  </a:ext>
                </a:extLst>
              </p:cNvPr>
              <p:cNvSpPr/>
              <p:nvPr/>
            </p:nvSpPr>
            <p:spPr>
              <a:xfrm>
                <a:off x="9776504" y="333477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02A0B7C-3D2B-1A4D-81A3-208241C6BF9B}"/>
                  </a:ext>
                </a:extLst>
              </p:cNvPr>
              <p:cNvSpPr/>
              <p:nvPr/>
            </p:nvSpPr>
            <p:spPr>
              <a:xfrm>
                <a:off x="10182254" y="333477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5A9A26B-5AC9-F94D-A8CD-1013E25FC32C}"/>
                  </a:ext>
                </a:extLst>
              </p:cNvPr>
              <p:cNvSpPr/>
              <p:nvPr/>
            </p:nvSpPr>
            <p:spPr>
              <a:xfrm>
                <a:off x="10588004" y="3334777"/>
                <a:ext cx="335280" cy="339558"/>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CD26779-5D71-A341-BFAF-7EA78DD02F8F}"/>
                  </a:ext>
                </a:extLst>
              </p:cNvPr>
              <p:cNvSpPr/>
              <p:nvPr/>
            </p:nvSpPr>
            <p:spPr>
              <a:xfrm>
                <a:off x="10993754" y="3334776"/>
                <a:ext cx="335280" cy="339558"/>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3146CBD-17EB-0D45-9380-F66900CB0E63}"/>
                  </a:ext>
                </a:extLst>
              </p:cNvPr>
              <p:cNvSpPr/>
              <p:nvPr/>
            </p:nvSpPr>
            <p:spPr>
              <a:xfrm>
                <a:off x="9370754" y="428473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1227186-35FD-8248-A5C1-C1EEFCA27D35}"/>
                  </a:ext>
                </a:extLst>
              </p:cNvPr>
              <p:cNvSpPr/>
              <p:nvPr/>
            </p:nvSpPr>
            <p:spPr>
              <a:xfrm>
                <a:off x="11399504" y="4284737"/>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571AEB6-DBDB-5D47-A4E7-3A5451E3DDBE}"/>
                  </a:ext>
                </a:extLst>
              </p:cNvPr>
              <p:cNvSpPr/>
              <p:nvPr/>
            </p:nvSpPr>
            <p:spPr>
              <a:xfrm>
                <a:off x="9776504" y="428473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7CDA415-564E-204F-BEE1-271693BED79E}"/>
                  </a:ext>
                </a:extLst>
              </p:cNvPr>
              <p:cNvSpPr/>
              <p:nvPr/>
            </p:nvSpPr>
            <p:spPr>
              <a:xfrm>
                <a:off x="10182254" y="4284736"/>
                <a:ext cx="335280" cy="33955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3AA7446-A588-EE41-AB5B-6B2816155D9A}"/>
                  </a:ext>
                </a:extLst>
              </p:cNvPr>
              <p:cNvSpPr/>
              <p:nvPr/>
            </p:nvSpPr>
            <p:spPr>
              <a:xfrm>
                <a:off x="10588004" y="4284737"/>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ED37AA1-C890-3145-9048-79FDA18AF4FE}"/>
                  </a:ext>
                </a:extLst>
              </p:cNvPr>
              <p:cNvSpPr/>
              <p:nvPr/>
            </p:nvSpPr>
            <p:spPr>
              <a:xfrm>
                <a:off x="10993754" y="4284736"/>
                <a:ext cx="335280" cy="339558"/>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14C9224-13DC-8747-968D-69AB48DD9D84}"/>
                  </a:ext>
                </a:extLst>
              </p:cNvPr>
              <p:cNvSpPr/>
              <p:nvPr/>
            </p:nvSpPr>
            <p:spPr>
              <a:xfrm>
                <a:off x="10527044" y="3761497"/>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B5166CA-87C3-F343-B31C-58552501C581}"/>
                  </a:ext>
                </a:extLst>
              </p:cNvPr>
              <p:cNvSpPr/>
              <p:nvPr/>
            </p:nvSpPr>
            <p:spPr>
              <a:xfrm>
                <a:off x="10523589" y="3924057"/>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F26BEB7-B93C-834A-91DF-EFFEEA44C84B}"/>
                  </a:ext>
                </a:extLst>
              </p:cNvPr>
              <p:cNvSpPr/>
              <p:nvPr/>
            </p:nvSpPr>
            <p:spPr>
              <a:xfrm>
                <a:off x="10523589" y="4086616"/>
                <a:ext cx="81280" cy="1016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C56F279-1E29-844F-A812-419C95209B27}"/>
                  </a:ext>
                </a:extLst>
              </p:cNvPr>
              <p:cNvSpPr/>
              <p:nvPr/>
            </p:nvSpPr>
            <p:spPr>
              <a:xfrm>
                <a:off x="9201164" y="1881896"/>
                <a:ext cx="2683866" cy="295656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19E9BF13-5B74-A64A-BD00-D7819F7CBFCF}"/>
                  </a:ext>
                </a:extLst>
              </p:cNvPr>
              <p:cNvSpPr/>
              <p:nvPr/>
            </p:nvSpPr>
            <p:spPr>
              <a:xfrm>
                <a:off x="9507589" y="2227336"/>
                <a:ext cx="599440" cy="345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LEM</a:t>
                </a:r>
              </a:p>
            </p:txBody>
          </p:sp>
          <p:sp>
            <p:nvSpPr>
              <p:cNvPr id="57" name="Rectangle 56">
                <a:extLst>
                  <a:ext uri="{FF2B5EF4-FFF2-40B4-BE49-F238E27FC236}">
                    <a16:creationId xmlns:a16="http://schemas.microsoft.com/office/drawing/2014/main" id="{F7CEAF7A-DE34-1743-8064-F2D92EBC47E1}"/>
                  </a:ext>
                </a:extLst>
              </p:cNvPr>
              <p:cNvSpPr/>
              <p:nvPr/>
            </p:nvSpPr>
            <p:spPr>
              <a:xfrm>
                <a:off x="10222244" y="2227336"/>
                <a:ext cx="599440" cy="34544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LPM</a:t>
                </a:r>
              </a:p>
            </p:txBody>
          </p:sp>
          <p:sp>
            <p:nvSpPr>
              <p:cNvPr id="58" name="Rectangle 57">
                <a:extLst>
                  <a:ext uri="{FF2B5EF4-FFF2-40B4-BE49-F238E27FC236}">
                    <a16:creationId xmlns:a16="http://schemas.microsoft.com/office/drawing/2014/main" id="{847A374C-534C-A14D-B91B-F057922ACDB6}"/>
                  </a:ext>
                </a:extLst>
              </p:cNvPr>
              <p:cNvSpPr/>
              <p:nvPr/>
            </p:nvSpPr>
            <p:spPr>
              <a:xfrm>
                <a:off x="10936899" y="2227336"/>
                <a:ext cx="599440" cy="34544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ISEM</a:t>
                </a:r>
              </a:p>
            </p:txBody>
          </p:sp>
        </p:grpSp>
        <p:sp>
          <p:nvSpPr>
            <p:cNvPr id="60" name="TextBox 59">
              <a:extLst>
                <a:ext uri="{FF2B5EF4-FFF2-40B4-BE49-F238E27FC236}">
                  <a16:creationId xmlns:a16="http://schemas.microsoft.com/office/drawing/2014/main" id="{6E955AB0-5EA3-0F40-B436-9B5D01E48EEF}"/>
                </a:ext>
              </a:extLst>
            </p:cNvPr>
            <p:cNvSpPr txBox="1"/>
            <p:nvPr/>
          </p:nvSpPr>
          <p:spPr>
            <a:xfrm>
              <a:off x="9897626" y="5045933"/>
              <a:ext cx="2590801" cy="369332"/>
            </a:xfrm>
            <a:prstGeom prst="rect">
              <a:avLst/>
            </a:prstGeom>
            <a:noFill/>
          </p:spPr>
          <p:txBody>
            <a:bodyPr wrap="square" rtlCol="0">
              <a:spAutoFit/>
            </a:bodyPr>
            <a:lstStyle/>
            <a:p>
              <a:r>
                <a:rPr lang="en-US" dirty="0">
                  <a:solidFill>
                    <a:schemeClr val="accent6"/>
                  </a:solidFill>
                  <a:latin typeface="+mn-lt"/>
                </a:rPr>
                <a:t>L2 Profile  </a:t>
              </a:r>
            </a:p>
          </p:txBody>
        </p:sp>
      </p:grpSp>
      <p:grpSp>
        <p:nvGrpSpPr>
          <p:cNvPr id="7" name="Group 6">
            <a:extLst>
              <a:ext uri="{FF2B5EF4-FFF2-40B4-BE49-F238E27FC236}">
                <a16:creationId xmlns:a16="http://schemas.microsoft.com/office/drawing/2014/main" id="{791CAABC-4A3F-EC42-9639-42B4C3706671}"/>
              </a:ext>
            </a:extLst>
          </p:cNvPr>
          <p:cNvGrpSpPr/>
          <p:nvPr/>
        </p:nvGrpSpPr>
        <p:grpSpPr>
          <a:xfrm>
            <a:off x="3884670" y="2020126"/>
            <a:ext cx="4856210" cy="2264613"/>
            <a:chOff x="4041056" y="2009721"/>
            <a:chExt cx="4856210" cy="2264613"/>
          </a:xfrm>
        </p:grpSpPr>
        <p:sp>
          <p:nvSpPr>
            <p:cNvPr id="62" name="Triangle 61">
              <a:extLst>
                <a:ext uri="{FF2B5EF4-FFF2-40B4-BE49-F238E27FC236}">
                  <a16:creationId xmlns:a16="http://schemas.microsoft.com/office/drawing/2014/main" id="{CCB96CF2-8C6F-1D42-B781-9A91CDD450E7}"/>
                </a:ext>
              </a:extLst>
            </p:cNvPr>
            <p:cNvSpPr/>
            <p:nvPr/>
          </p:nvSpPr>
          <p:spPr>
            <a:xfrm rot="5400000">
              <a:off x="3557206" y="2780011"/>
              <a:ext cx="1960879" cy="993179"/>
            </a:xfrm>
            <a:prstGeom prst="triangle">
              <a:avLst>
                <a:gd name="adj" fmla="val 39134"/>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Triangle 60">
              <a:extLst>
                <a:ext uri="{FF2B5EF4-FFF2-40B4-BE49-F238E27FC236}">
                  <a16:creationId xmlns:a16="http://schemas.microsoft.com/office/drawing/2014/main" id="{DDB936EE-A9E0-4D45-93E5-8F515E441915}"/>
                </a:ext>
              </a:extLst>
            </p:cNvPr>
            <p:cNvSpPr/>
            <p:nvPr/>
          </p:nvSpPr>
          <p:spPr>
            <a:xfrm rot="16200000" flipH="1">
              <a:off x="7245635" y="2622703"/>
              <a:ext cx="1988576" cy="1314686"/>
            </a:xfrm>
            <a:prstGeom prst="triangle">
              <a:avLst>
                <a:gd name="adj" fmla="val 39664"/>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descr="Diagram&#10;&#10;Description automatically generated">
              <a:extLst>
                <a:ext uri="{FF2B5EF4-FFF2-40B4-BE49-F238E27FC236}">
                  <a16:creationId xmlns:a16="http://schemas.microsoft.com/office/drawing/2014/main" id="{A002C39A-D25F-BC4D-843E-4A1851CBB1D7}"/>
                </a:ext>
              </a:extLst>
            </p:cNvPr>
            <p:cNvPicPr>
              <a:picLocks noChangeAspect="1"/>
            </p:cNvPicPr>
            <p:nvPr/>
          </p:nvPicPr>
          <p:blipFill rotWithShape="1">
            <a:blip r:embed="rId2"/>
            <a:srcRect l="4843" r="3994"/>
            <a:stretch/>
          </p:blipFill>
          <p:spPr>
            <a:xfrm>
              <a:off x="4527313" y="2009721"/>
              <a:ext cx="3902015" cy="1820600"/>
            </a:xfrm>
            <a:prstGeom prst="rect">
              <a:avLst/>
            </a:prstGeom>
          </p:spPr>
        </p:pic>
      </p:grpSp>
    </p:spTree>
    <p:extLst>
      <p:ext uri="{BB962C8B-B14F-4D97-AF65-F5344CB8AC3E}">
        <p14:creationId xmlns:p14="http://schemas.microsoft.com/office/powerpoint/2010/main" val="187553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4DA0-D1D4-EC4C-9797-5B4478DC2540}"/>
              </a:ext>
            </a:extLst>
          </p:cNvPr>
          <p:cNvSpPr>
            <a:spLocks noGrp="1"/>
          </p:cNvSpPr>
          <p:nvPr>
            <p:ph type="title"/>
          </p:nvPr>
        </p:nvSpPr>
        <p:spPr/>
        <p:txBody>
          <a:bodyPr/>
          <a:lstStyle/>
          <a:p>
            <a:r>
              <a:rPr lang="en-US" dirty="0"/>
              <a:t>MDB Profiles </a:t>
            </a:r>
          </a:p>
        </p:txBody>
      </p:sp>
      <p:sp>
        <p:nvSpPr>
          <p:cNvPr id="3" name="Rectangle 2">
            <a:extLst>
              <a:ext uri="{FF2B5EF4-FFF2-40B4-BE49-F238E27FC236}">
                <a16:creationId xmlns:a16="http://schemas.microsoft.com/office/drawing/2014/main" id="{EB1EF29F-55D8-5E48-9D3D-D20E79F40D07}"/>
              </a:ext>
            </a:extLst>
          </p:cNvPr>
          <p:cNvSpPr/>
          <p:nvPr/>
        </p:nvSpPr>
        <p:spPr>
          <a:xfrm>
            <a:off x="3060754" y="2851536"/>
            <a:ext cx="1794934" cy="4630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L2Max-SE*</a:t>
            </a:r>
          </a:p>
        </p:txBody>
      </p:sp>
      <p:sp>
        <p:nvSpPr>
          <p:cNvPr id="4" name="Rectangle 3">
            <a:extLst>
              <a:ext uri="{FF2B5EF4-FFF2-40B4-BE49-F238E27FC236}">
                <a16:creationId xmlns:a16="http://schemas.microsoft.com/office/drawing/2014/main" id="{D5EA7CE6-9127-F94B-8E11-8BF6C740BD19}"/>
              </a:ext>
            </a:extLst>
          </p:cNvPr>
          <p:cNvSpPr/>
          <p:nvPr/>
        </p:nvSpPr>
        <p:spPr>
          <a:xfrm>
            <a:off x="3060754" y="2134538"/>
            <a:ext cx="1794934" cy="4630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L3Max-SE</a:t>
            </a:r>
          </a:p>
        </p:txBody>
      </p:sp>
      <p:sp>
        <p:nvSpPr>
          <p:cNvPr id="7" name="TextBox 6">
            <a:extLst>
              <a:ext uri="{FF2B5EF4-FFF2-40B4-BE49-F238E27FC236}">
                <a16:creationId xmlns:a16="http://schemas.microsoft.com/office/drawing/2014/main" id="{683D94F1-0CBB-D34E-80CE-C3A32DB1104E}"/>
              </a:ext>
            </a:extLst>
          </p:cNvPr>
          <p:cNvSpPr txBox="1"/>
          <p:nvPr/>
        </p:nvSpPr>
        <p:spPr>
          <a:xfrm>
            <a:off x="583688" y="1026542"/>
            <a:ext cx="9592733" cy="369332"/>
          </a:xfrm>
          <a:prstGeom prst="rect">
            <a:avLst/>
          </a:prstGeom>
          <a:noFill/>
        </p:spPr>
        <p:txBody>
          <a:bodyPr wrap="square" rtlCol="0">
            <a:spAutoFit/>
          </a:bodyPr>
          <a:lstStyle/>
          <a:p>
            <a:r>
              <a:rPr lang="en-US" dirty="0">
                <a:latin typeface="+mn-lt"/>
              </a:rPr>
              <a:t>Today we have planned 4 MDB Profiles </a:t>
            </a:r>
          </a:p>
        </p:txBody>
      </p:sp>
      <p:sp>
        <p:nvSpPr>
          <p:cNvPr id="8" name="TextBox 7">
            <a:extLst>
              <a:ext uri="{FF2B5EF4-FFF2-40B4-BE49-F238E27FC236}">
                <a16:creationId xmlns:a16="http://schemas.microsoft.com/office/drawing/2014/main" id="{68483287-7037-0949-8780-AFFF7A58EE92}"/>
              </a:ext>
            </a:extLst>
          </p:cNvPr>
          <p:cNvSpPr txBox="1"/>
          <p:nvPr/>
        </p:nvSpPr>
        <p:spPr>
          <a:xfrm>
            <a:off x="5631823" y="1237043"/>
            <a:ext cx="3808395" cy="369332"/>
          </a:xfrm>
          <a:prstGeom prst="rect">
            <a:avLst/>
          </a:prstGeom>
          <a:noFill/>
        </p:spPr>
        <p:txBody>
          <a:bodyPr wrap="square" rtlCol="0">
            <a:spAutoFit/>
          </a:bodyPr>
          <a:lstStyle/>
          <a:p>
            <a:pPr algn="ctr"/>
            <a:r>
              <a:rPr lang="en-US" dirty="0">
                <a:latin typeface="+mn-lt"/>
              </a:rPr>
              <a:t>Target platforms from XR7.6.1</a:t>
            </a:r>
          </a:p>
        </p:txBody>
      </p:sp>
      <p:sp>
        <p:nvSpPr>
          <p:cNvPr id="9" name="TextBox 8">
            <a:extLst>
              <a:ext uri="{FF2B5EF4-FFF2-40B4-BE49-F238E27FC236}">
                <a16:creationId xmlns:a16="http://schemas.microsoft.com/office/drawing/2014/main" id="{8FAA155B-92BE-4C43-BB70-4A2EDCB07B17}"/>
              </a:ext>
            </a:extLst>
          </p:cNvPr>
          <p:cNvSpPr txBox="1"/>
          <p:nvPr/>
        </p:nvSpPr>
        <p:spPr>
          <a:xfrm>
            <a:off x="5631823" y="2077467"/>
            <a:ext cx="2077548" cy="830997"/>
          </a:xfrm>
          <a:prstGeom prst="rect">
            <a:avLst/>
          </a:prstGeom>
          <a:noFill/>
        </p:spPr>
        <p:txBody>
          <a:bodyPr wrap="square" rtlCol="0">
            <a:spAutoFit/>
          </a:bodyPr>
          <a:lstStyle>
            <a:defPPr>
              <a:defRPr lang="en-US"/>
            </a:defPPr>
            <a:lvl1pPr>
              <a:defRPr sz="1600">
                <a:latin typeface="CiscoSans" panose="020B0503020201020303" pitchFamily="34" charset="0"/>
              </a:defRPr>
            </a:lvl1pPr>
          </a:lstStyle>
          <a:p>
            <a:r>
              <a:rPr lang="en-US" b="1" dirty="0"/>
              <a:t>Fixed</a:t>
            </a:r>
          </a:p>
          <a:p>
            <a:r>
              <a:rPr lang="en-US" dirty="0"/>
              <a:t>NCS-57B1-SE</a:t>
            </a:r>
          </a:p>
          <a:p>
            <a:r>
              <a:rPr lang="en-US" dirty="0"/>
              <a:t>NCS-57C3-SE</a:t>
            </a:r>
          </a:p>
        </p:txBody>
      </p:sp>
      <p:sp>
        <p:nvSpPr>
          <p:cNvPr id="10" name="TextBox 9">
            <a:extLst>
              <a:ext uri="{FF2B5EF4-FFF2-40B4-BE49-F238E27FC236}">
                <a16:creationId xmlns:a16="http://schemas.microsoft.com/office/drawing/2014/main" id="{9AA4F232-CF88-CA46-A789-E02FD7224537}"/>
              </a:ext>
            </a:extLst>
          </p:cNvPr>
          <p:cNvSpPr txBox="1"/>
          <p:nvPr/>
        </p:nvSpPr>
        <p:spPr>
          <a:xfrm>
            <a:off x="7877143" y="2080015"/>
            <a:ext cx="2077548" cy="830997"/>
          </a:xfrm>
          <a:prstGeom prst="rect">
            <a:avLst/>
          </a:prstGeom>
          <a:noFill/>
        </p:spPr>
        <p:txBody>
          <a:bodyPr wrap="square" rtlCol="0">
            <a:spAutoFit/>
          </a:bodyPr>
          <a:lstStyle>
            <a:defPPr>
              <a:defRPr lang="en-US"/>
            </a:defPPr>
            <a:lvl1pPr>
              <a:defRPr sz="1600">
                <a:latin typeface="CiscoSans" panose="020B0503020201020303" pitchFamily="34" charset="0"/>
              </a:defRPr>
            </a:lvl1pPr>
          </a:lstStyle>
          <a:p>
            <a:r>
              <a:rPr lang="en-US" b="1" dirty="0"/>
              <a:t>Modular</a:t>
            </a:r>
          </a:p>
          <a:p>
            <a:r>
              <a:rPr lang="en-US" dirty="0"/>
              <a:t>NC57-18DD-SE</a:t>
            </a:r>
          </a:p>
          <a:p>
            <a:r>
              <a:rPr lang="en-US" dirty="0"/>
              <a:t>NC57-36H-SE</a:t>
            </a:r>
          </a:p>
        </p:txBody>
      </p:sp>
      <p:sp>
        <p:nvSpPr>
          <p:cNvPr id="12" name="Rectangle 11">
            <a:extLst>
              <a:ext uri="{FF2B5EF4-FFF2-40B4-BE49-F238E27FC236}">
                <a16:creationId xmlns:a16="http://schemas.microsoft.com/office/drawing/2014/main" id="{89A0C7B8-C2F0-E048-8C12-B527E364525F}"/>
              </a:ext>
            </a:extLst>
          </p:cNvPr>
          <p:cNvSpPr/>
          <p:nvPr/>
        </p:nvSpPr>
        <p:spPr>
          <a:xfrm>
            <a:off x="3060754" y="4810662"/>
            <a:ext cx="1794934" cy="5778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L2Max*</a:t>
            </a:r>
          </a:p>
        </p:txBody>
      </p:sp>
      <p:sp>
        <p:nvSpPr>
          <p:cNvPr id="13" name="Rectangle 12">
            <a:extLst>
              <a:ext uri="{FF2B5EF4-FFF2-40B4-BE49-F238E27FC236}">
                <a16:creationId xmlns:a16="http://schemas.microsoft.com/office/drawing/2014/main" id="{10B2B227-85AB-5245-AAD3-D79572E44E42}"/>
              </a:ext>
            </a:extLst>
          </p:cNvPr>
          <p:cNvSpPr/>
          <p:nvPr/>
        </p:nvSpPr>
        <p:spPr>
          <a:xfrm>
            <a:off x="3060754" y="3958785"/>
            <a:ext cx="1794934" cy="5979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L3Max</a:t>
            </a:r>
          </a:p>
        </p:txBody>
      </p:sp>
      <p:sp>
        <p:nvSpPr>
          <p:cNvPr id="14" name="TextBox 13">
            <a:extLst>
              <a:ext uri="{FF2B5EF4-FFF2-40B4-BE49-F238E27FC236}">
                <a16:creationId xmlns:a16="http://schemas.microsoft.com/office/drawing/2014/main" id="{F52D8A17-9A66-7A45-9A4F-CA8596BCE793}"/>
              </a:ext>
            </a:extLst>
          </p:cNvPr>
          <p:cNvSpPr txBox="1"/>
          <p:nvPr/>
        </p:nvSpPr>
        <p:spPr>
          <a:xfrm>
            <a:off x="2252186" y="1661251"/>
            <a:ext cx="1794934" cy="369332"/>
          </a:xfrm>
          <a:prstGeom prst="rect">
            <a:avLst/>
          </a:prstGeom>
          <a:noFill/>
        </p:spPr>
        <p:txBody>
          <a:bodyPr wrap="square" rtlCol="0">
            <a:spAutoFit/>
          </a:bodyPr>
          <a:lstStyle/>
          <a:p>
            <a:pPr algn="ctr"/>
            <a:r>
              <a:rPr lang="en-US" dirty="0">
                <a:solidFill>
                  <a:schemeClr val="accent3"/>
                </a:solidFill>
                <a:latin typeface="+mn-lt"/>
              </a:rPr>
              <a:t> MDB Scale</a:t>
            </a:r>
          </a:p>
        </p:txBody>
      </p:sp>
      <p:sp>
        <p:nvSpPr>
          <p:cNvPr id="15" name="Round Diagonal Corner of Rectangle 14">
            <a:extLst>
              <a:ext uri="{FF2B5EF4-FFF2-40B4-BE49-F238E27FC236}">
                <a16:creationId xmlns:a16="http://schemas.microsoft.com/office/drawing/2014/main" id="{97039EA7-A2DF-4A42-A7CF-603D8C7FACF3}"/>
              </a:ext>
            </a:extLst>
          </p:cNvPr>
          <p:cNvSpPr/>
          <p:nvPr/>
        </p:nvSpPr>
        <p:spPr>
          <a:xfrm>
            <a:off x="2417287" y="1661252"/>
            <a:ext cx="2820635" cy="1844886"/>
          </a:xfrm>
          <a:prstGeom prst="round2Diag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8CD0CB1F-4581-E146-9696-F4FA822D9F4D}"/>
              </a:ext>
            </a:extLst>
          </p:cNvPr>
          <p:cNvSpPr txBox="1"/>
          <p:nvPr/>
        </p:nvSpPr>
        <p:spPr>
          <a:xfrm>
            <a:off x="2252186" y="3646439"/>
            <a:ext cx="1794934" cy="369332"/>
          </a:xfrm>
          <a:prstGeom prst="rect">
            <a:avLst/>
          </a:prstGeom>
          <a:noFill/>
        </p:spPr>
        <p:txBody>
          <a:bodyPr wrap="square" rtlCol="0">
            <a:spAutoFit/>
          </a:bodyPr>
          <a:lstStyle/>
          <a:p>
            <a:pPr algn="ctr"/>
            <a:r>
              <a:rPr lang="en-US" dirty="0">
                <a:solidFill>
                  <a:schemeClr val="accent3"/>
                </a:solidFill>
                <a:latin typeface="+mn-lt"/>
              </a:rPr>
              <a:t> MDB Base</a:t>
            </a:r>
          </a:p>
        </p:txBody>
      </p:sp>
      <p:sp>
        <p:nvSpPr>
          <p:cNvPr id="17" name="Round Diagonal Corner of Rectangle 16">
            <a:extLst>
              <a:ext uri="{FF2B5EF4-FFF2-40B4-BE49-F238E27FC236}">
                <a16:creationId xmlns:a16="http://schemas.microsoft.com/office/drawing/2014/main" id="{B6F9FC20-A22B-4641-835B-3CCA1A78CA71}"/>
              </a:ext>
            </a:extLst>
          </p:cNvPr>
          <p:cNvSpPr/>
          <p:nvPr/>
        </p:nvSpPr>
        <p:spPr>
          <a:xfrm>
            <a:off x="2417287" y="3646439"/>
            <a:ext cx="2820635" cy="1947591"/>
          </a:xfrm>
          <a:prstGeom prst="round2Diag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Box 18">
            <a:extLst>
              <a:ext uri="{FF2B5EF4-FFF2-40B4-BE49-F238E27FC236}">
                <a16:creationId xmlns:a16="http://schemas.microsoft.com/office/drawing/2014/main" id="{F7AD047B-2300-0849-8B45-61A2F4650342}"/>
              </a:ext>
            </a:extLst>
          </p:cNvPr>
          <p:cNvSpPr txBox="1"/>
          <p:nvPr/>
        </p:nvSpPr>
        <p:spPr>
          <a:xfrm>
            <a:off x="5638868" y="3779475"/>
            <a:ext cx="2630423" cy="1323439"/>
          </a:xfrm>
          <a:prstGeom prst="rect">
            <a:avLst/>
          </a:prstGeom>
          <a:noFill/>
        </p:spPr>
        <p:txBody>
          <a:bodyPr wrap="square" rtlCol="0">
            <a:spAutoFit/>
          </a:bodyPr>
          <a:lstStyle/>
          <a:p>
            <a:r>
              <a:rPr lang="en-US" sz="1600" b="1" dirty="0">
                <a:latin typeface="CiscoSans" panose="020B0503020201020303" pitchFamily="34" charset="0"/>
              </a:rPr>
              <a:t>Fixed</a:t>
            </a:r>
          </a:p>
          <a:p>
            <a:r>
              <a:rPr lang="en-US" sz="1600" dirty="0">
                <a:latin typeface="CiscoSans" panose="020B0503020201020303" pitchFamily="34" charset="0"/>
              </a:rPr>
              <a:t>NCS-57B1</a:t>
            </a:r>
          </a:p>
          <a:p>
            <a:r>
              <a:rPr lang="en-US" sz="1600" dirty="0">
                <a:latin typeface="CiscoSans" panose="020B0503020201020303" pitchFamily="34" charset="0"/>
              </a:rPr>
              <a:t>NCS-57C3</a:t>
            </a:r>
          </a:p>
          <a:p>
            <a:r>
              <a:rPr lang="en-US" sz="1600" dirty="0">
                <a:solidFill>
                  <a:schemeClr val="accent6"/>
                </a:solidFill>
                <a:latin typeface="CiscoSans" panose="020B0503020201020303" pitchFamily="34" charset="0"/>
              </a:rPr>
              <a:t>NCS-57C1-48S6H**</a:t>
            </a:r>
          </a:p>
          <a:p>
            <a:r>
              <a:rPr lang="en-US" sz="1600" dirty="0">
                <a:solidFill>
                  <a:schemeClr val="accent6"/>
                </a:solidFill>
                <a:latin typeface="CiscoSans" panose="020B0503020201020303" pitchFamily="34" charset="0"/>
              </a:rPr>
              <a:t>NCS-57D2** </a:t>
            </a:r>
          </a:p>
        </p:txBody>
      </p:sp>
      <p:sp>
        <p:nvSpPr>
          <p:cNvPr id="20" name="TextBox 19">
            <a:extLst>
              <a:ext uri="{FF2B5EF4-FFF2-40B4-BE49-F238E27FC236}">
                <a16:creationId xmlns:a16="http://schemas.microsoft.com/office/drawing/2014/main" id="{72AA1734-405D-3849-A34C-4A7D1B2058FC}"/>
              </a:ext>
            </a:extLst>
          </p:cNvPr>
          <p:cNvSpPr txBox="1"/>
          <p:nvPr/>
        </p:nvSpPr>
        <p:spPr>
          <a:xfrm>
            <a:off x="7877143" y="3806913"/>
            <a:ext cx="2307034" cy="1323439"/>
          </a:xfrm>
          <a:prstGeom prst="rect">
            <a:avLst/>
          </a:prstGeom>
          <a:noFill/>
        </p:spPr>
        <p:txBody>
          <a:bodyPr wrap="square" rtlCol="0">
            <a:spAutoFit/>
          </a:bodyPr>
          <a:lstStyle>
            <a:defPPr>
              <a:defRPr lang="en-US"/>
            </a:defPPr>
            <a:lvl1pPr>
              <a:defRPr sz="1600">
                <a:latin typeface="CiscoSans" panose="020B0503020201020303" pitchFamily="34" charset="0"/>
              </a:defRPr>
            </a:lvl1pPr>
          </a:lstStyle>
          <a:p>
            <a:r>
              <a:rPr lang="en-US" b="1" dirty="0"/>
              <a:t>Modular</a:t>
            </a:r>
          </a:p>
          <a:p>
            <a:r>
              <a:rPr lang="en-US" dirty="0"/>
              <a:t>NC57-24DD</a:t>
            </a:r>
          </a:p>
          <a:p>
            <a:r>
              <a:rPr lang="en-US" dirty="0"/>
              <a:t>NC57-36H6D-S</a:t>
            </a:r>
          </a:p>
          <a:p>
            <a:r>
              <a:rPr lang="en-US" dirty="0">
                <a:solidFill>
                  <a:srgbClr val="FF0000"/>
                </a:solidFill>
              </a:rPr>
              <a:t>NC57-MOD-S**</a:t>
            </a:r>
          </a:p>
          <a:p>
            <a:endParaRPr lang="en-US" dirty="0"/>
          </a:p>
        </p:txBody>
      </p:sp>
      <p:sp>
        <p:nvSpPr>
          <p:cNvPr id="24" name="TextBox 23">
            <a:extLst>
              <a:ext uri="{FF2B5EF4-FFF2-40B4-BE49-F238E27FC236}">
                <a16:creationId xmlns:a16="http://schemas.microsoft.com/office/drawing/2014/main" id="{669AF8ED-F0F2-2242-B2F5-30263D236410}"/>
              </a:ext>
            </a:extLst>
          </p:cNvPr>
          <p:cNvSpPr txBox="1"/>
          <p:nvPr/>
        </p:nvSpPr>
        <p:spPr>
          <a:xfrm>
            <a:off x="5380054" y="5634787"/>
            <a:ext cx="6901866" cy="646331"/>
          </a:xfrm>
          <a:prstGeom prst="rect">
            <a:avLst/>
          </a:prstGeom>
          <a:noFill/>
        </p:spPr>
        <p:txBody>
          <a:bodyPr wrap="square" rtlCol="0">
            <a:spAutoFit/>
          </a:bodyPr>
          <a:lstStyle/>
          <a:p>
            <a:r>
              <a:rPr lang="en-US" dirty="0">
                <a:latin typeface="+mn-lt"/>
              </a:rPr>
              <a:t>* L2Max/ L2Max-SE planned for XR7.6.1</a:t>
            </a:r>
          </a:p>
          <a:p>
            <a:r>
              <a:rPr lang="en-US" dirty="0">
                <a:latin typeface="+mn-lt"/>
              </a:rPr>
              <a:t>** Roadmap</a:t>
            </a:r>
          </a:p>
        </p:txBody>
      </p:sp>
      <p:sp>
        <p:nvSpPr>
          <p:cNvPr id="5" name="Rectangle 4">
            <a:extLst>
              <a:ext uri="{FF2B5EF4-FFF2-40B4-BE49-F238E27FC236}">
                <a16:creationId xmlns:a16="http://schemas.microsoft.com/office/drawing/2014/main" id="{BE3117F1-2891-3C40-8CAB-AA16A99AADEC}"/>
              </a:ext>
            </a:extLst>
          </p:cNvPr>
          <p:cNvSpPr/>
          <p:nvPr/>
        </p:nvSpPr>
        <p:spPr>
          <a:xfrm>
            <a:off x="5637132" y="2967676"/>
            <a:ext cx="6096000" cy="276999"/>
          </a:xfrm>
          <a:prstGeom prst="rect">
            <a:avLst/>
          </a:prstGeom>
        </p:spPr>
        <p:txBody>
          <a:bodyPr>
            <a:spAutoFit/>
          </a:bodyPr>
          <a:lstStyle/>
          <a:p>
            <a:r>
              <a:rPr lang="en-US" sz="1200" i="1" dirty="0"/>
              <a:t>Scale Platform can run MDB Base Profile also ( although not required)</a:t>
            </a:r>
          </a:p>
        </p:txBody>
      </p:sp>
      <p:sp>
        <p:nvSpPr>
          <p:cNvPr id="6" name="TextBox 5">
            <a:extLst>
              <a:ext uri="{FF2B5EF4-FFF2-40B4-BE49-F238E27FC236}">
                <a16:creationId xmlns:a16="http://schemas.microsoft.com/office/drawing/2014/main" id="{6AF529F6-EA1D-5D4B-B72B-07526F90AA81}"/>
              </a:ext>
            </a:extLst>
          </p:cNvPr>
          <p:cNvSpPr txBox="1"/>
          <p:nvPr/>
        </p:nvSpPr>
        <p:spPr>
          <a:xfrm>
            <a:off x="5499155" y="1661251"/>
            <a:ext cx="5620401" cy="1827874"/>
          </a:xfrm>
          <a:prstGeom prst="rect">
            <a:avLst/>
          </a:prstGeom>
          <a:noFill/>
          <a:ln>
            <a:solidFill>
              <a:schemeClr val="tx1"/>
            </a:solidFill>
          </a:ln>
        </p:spPr>
        <p:txBody>
          <a:bodyPr wrap="square" rtlCol="0">
            <a:spAutoFit/>
          </a:bodyPr>
          <a:lstStyle/>
          <a:p>
            <a:endParaRPr lang="en-US" dirty="0">
              <a:latin typeface="+mn-lt"/>
            </a:endParaRPr>
          </a:p>
        </p:txBody>
      </p:sp>
      <p:sp>
        <p:nvSpPr>
          <p:cNvPr id="21" name="TextBox 20">
            <a:extLst>
              <a:ext uri="{FF2B5EF4-FFF2-40B4-BE49-F238E27FC236}">
                <a16:creationId xmlns:a16="http://schemas.microsoft.com/office/drawing/2014/main" id="{345B9093-80F5-3A40-9124-99AE87434162}"/>
              </a:ext>
            </a:extLst>
          </p:cNvPr>
          <p:cNvSpPr txBox="1"/>
          <p:nvPr/>
        </p:nvSpPr>
        <p:spPr>
          <a:xfrm>
            <a:off x="5499155" y="3637163"/>
            <a:ext cx="5620401" cy="1827874"/>
          </a:xfrm>
          <a:prstGeom prst="rect">
            <a:avLst/>
          </a:prstGeom>
          <a:noFill/>
          <a:ln>
            <a:solidFill>
              <a:schemeClr val="tx1"/>
            </a:solidFill>
          </a:ln>
        </p:spPr>
        <p:txBody>
          <a:bodyPr wrap="square" rtlCol="0">
            <a:spAutoFit/>
          </a:bodyPr>
          <a:lstStyle/>
          <a:p>
            <a:endParaRPr lang="en-US" dirty="0">
              <a:latin typeface="+mn-lt"/>
            </a:endParaRPr>
          </a:p>
        </p:txBody>
      </p:sp>
    </p:spTree>
    <p:extLst>
      <p:ext uri="{BB962C8B-B14F-4D97-AF65-F5344CB8AC3E}">
        <p14:creationId xmlns:p14="http://schemas.microsoft.com/office/powerpoint/2010/main" val="417609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B9A-53C8-854F-8886-806E93BE3898}"/>
              </a:ext>
            </a:extLst>
          </p:cNvPr>
          <p:cNvSpPr>
            <a:spLocks noGrp="1"/>
          </p:cNvSpPr>
          <p:nvPr>
            <p:ph type="title"/>
          </p:nvPr>
        </p:nvSpPr>
        <p:spPr/>
        <p:txBody>
          <a:bodyPr/>
          <a:lstStyle/>
          <a:p>
            <a:r>
              <a:rPr lang="en-US" dirty="0"/>
              <a:t>Target Scale Number for MDB profiles</a:t>
            </a:r>
          </a:p>
        </p:txBody>
      </p:sp>
      <p:graphicFrame>
        <p:nvGraphicFramePr>
          <p:cNvPr id="11" name="Chart 10">
            <a:extLst>
              <a:ext uri="{FF2B5EF4-FFF2-40B4-BE49-F238E27FC236}">
                <a16:creationId xmlns:a16="http://schemas.microsoft.com/office/drawing/2014/main" id="{03077AAF-9686-4E45-A37E-50E8DC6E6AC1}"/>
              </a:ext>
            </a:extLst>
          </p:cNvPr>
          <p:cNvGraphicFramePr/>
          <p:nvPr>
            <p:extLst>
              <p:ext uri="{D42A27DB-BD31-4B8C-83A1-F6EECF244321}">
                <p14:modId xmlns:p14="http://schemas.microsoft.com/office/powerpoint/2010/main" val="478036672"/>
              </p:ext>
            </p:extLst>
          </p:nvPr>
        </p:nvGraphicFramePr>
        <p:xfrm>
          <a:off x="452583" y="1520044"/>
          <a:ext cx="3590311" cy="2363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25E862E6-5350-7E49-8835-4FBEF6790075}"/>
              </a:ext>
            </a:extLst>
          </p:cNvPr>
          <p:cNvGraphicFramePr/>
          <p:nvPr>
            <p:extLst>
              <p:ext uri="{D42A27DB-BD31-4B8C-83A1-F6EECF244321}">
                <p14:modId xmlns:p14="http://schemas.microsoft.com/office/powerpoint/2010/main" val="2561532127"/>
              </p:ext>
            </p:extLst>
          </p:nvPr>
        </p:nvGraphicFramePr>
        <p:xfrm>
          <a:off x="4300847" y="1520044"/>
          <a:ext cx="3590310" cy="2363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3C14192D-9741-764D-8DA3-5AE0C6382404}"/>
              </a:ext>
            </a:extLst>
          </p:cNvPr>
          <p:cNvGraphicFramePr/>
          <p:nvPr>
            <p:extLst>
              <p:ext uri="{D42A27DB-BD31-4B8C-83A1-F6EECF244321}">
                <p14:modId xmlns:p14="http://schemas.microsoft.com/office/powerpoint/2010/main" val="1790019330"/>
              </p:ext>
            </p:extLst>
          </p:nvPr>
        </p:nvGraphicFramePr>
        <p:xfrm>
          <a:off x="8124657" y="1430868"/>
          <a:ext cx="3590310" cy="23631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D422B7BE-9C8F-7843-BCA1-E2B3B628D8CC}"/>
              </a:ext>
            </a:extLst>
          </p:cNvPr>
          <p:cNvGraphicFramePr/>
          <p:nvPr>
            <p:extLst>
              <p:ext uri="{D42A27DB-BD31-4B8C-83A1-F6EECF244321}">
                <p14:modId xmlns:p14="http://schemas.microsoft.com/office/powerpoint/2010/main" val="999583818"/>
              </p:ext>
            </p:extLst>
          </p:nvPr>
        </p:nvGraphicFramePr>
        <p:xfrm>
          <a:off x="452584" y="3913030"/>
          <a:ext cx="3590310" cy="23631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8C9955FA-C615-0545-BB45-9F7EC01DC364}"/>
              </a:ext>
            </a:extLst>
          </p:cNvPr>
          <p:cNvGraphicFramePr/>
          <p:nvPr>
            <p:extLst>
              <p:ext uri="{D42A27DB-BD31-4B8C-83A1-F6EECF244321}">
                <p14:modId xmlns:p14="http://schemas.microsoft.com/office/powerpoint/2010/main" val="3346046807"/>
              </p:ext>
            </p:extLst>
          </p:nvPr>
        </p:nvGraphicFramePr>
        <p:xfrm>
          <a:off x="4375941" y="3913029"/>
          <a:ext cx="3590310" cy="23631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27D439D9-1F3D-CB4A-B02D-128C803EF8FD}"/>
              </a:ext>
            </a:extLst>
          </p:cNvPr>
          <p:cNvGraphicFramePr/>
          <p:nvPr>
            <p:extLst>
              <p:ext uri="{D42A27DB-BD31-4B8C-83A1-F6EECF244321}">
                <p14:modId xmlns:p14="http://schemas.microsoft.com/office/powerpoint/2010/main" val="2324421079"/>
              </p:ext>
            </p:extLst>
          </p:nvPr>
        </p:nvGraphicFramePr>
        <p:xfrm>
          <a:off x="8149108" y="3883231"/>
          <a:ext cx="3590310" cy="2363187"/>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B2DD1562-46AC-DD44-8DA6-3EA22E543297}"/>
              </a:ext>
            </a:extLst>
          </p:cNvPr>
          <p:cNvSpPr txBox="1"/>
          <p:nvPr/>
        </p:nvSpPr>
        <p:spPr>
          <a:xfrm>
            <a:off x="5301351" y="6365392"/>
            <a:ext cx="6890649" cy="307777"/>
          </a:xfrm>
          <a:prstGeom prst="rect">
            <a:avLst/>
          </a:prstGeom>
          <a:noFill/>
        </p:spPr>
        <p:txBody>
          <a:bodyPr wrap="square" rtlCol="0">
            <a:spAutoFit/>
          </a:bodyPr>
          <a:lstStyle/>
          <a:p>
            <a:r>
              <a:rPr lang="en-US" sz="1400" dirty="0">
                <a:solidFill>
                  <a:schemeClr val="accent6"/>
                </a:solidFill>
                <a:latin typeface="+mn-lt"/>
              </a:rPr>
              <a:t>Target Scale numbers till XR7.7.1 release – Refer </a:t>
            </a:r>
            <a:r>
              <a:rPr lang="en-US" sz="1400" dirty="0">
                <a:solidFill>
                  <a:schemeClr val="accent6"/>
                </a:solidFill>
                <a:latin typeface="+mn-lt"/>
                <a:hlinkClick r:id="rId9"/>
              </a:rPr>
              <a:t>1D sheet </a:t>
            </a:r>
            <a:r>
              <a:rPr lang="en-US" sz="1400" dirty="0">
                <a:solidFill>
                  <a:schemeClr val="accent6"/>
                </a:solidFill>
                <a:latin typeface="+mn-lt"/>
              </a:rPr>
              <a:t>for validated scale</a:t>
            </a:r>
          </a:p>
        </p:txBody>
      </p:sp>
    </p:spTree>
    <p:extLst>
      <p:ext uri="{BB962C8B-B14F-4D97-AF65-F5344CB8AC3E}">
        <p14:creationId xmlns:p14="http://schemas.microsoft.com/office/powerpoint/2010/main" val="276486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527ED-F12F-8946-8325-D88911E850D0}"/>
              </a:ext>
            </a:extLst>
          </p:cNvPr>
          <p:cNvSpPr>
            <a:spLocks noGrp="1"/>
          </p:cNvSpPr>
          <p:nvPr>
            <p:ph type="body" sz="quarter" idx="10"/>
          </p:nvPr>
        </p:nvSpPr>
        <p:spPr>
          <a:xfrm>
            <a:off x="685289" y="1458700"/>
            <a:ext cx="4881323" cy="2101568"/>
          </a:xfrm>
          <a:ln>
            <a:solidFill>
              <a:schemeClr val="accent1"/>
            </a:solidFill>
          </a:ln>
        </p:spPr>
        <p:txBody>
          <a:bodyPr lIns="0" tIns="60947" rIns="0" bIns="60947" anchor="t">
            <a:noAutofit/>
          </a:bodyPr>
          <a:lstStyle/>
          <a:p>
            <a:pPr>
              <a:buFont typeface="Courier New,monospace" panose="02070309020205020404" pitchFamily="49" charset="0"/>
              <a:buChar char="o"/>
            </a:pPr>
            <a:r>
              <a:rPr lang="en-US" sz="1867">
                <a:ea typeface="+mn-lt"/>
                <a:cs typeface="+mn-lt"/>
              </a:rPr>
              <a:t>Enable MDB profile infrastructure including Grid and other enhancements</a:t>
            </a:r>
          </a:p>
          <a:p>
            <a:pPr>
              <a:buFont typeface="Courier New,monospace" panose="02070309020205020404" pitchFamily="49" charset="0"/>
              <a:buChar char="o"/>
            </a:pPr>
            <a:r>
              <a:rPr lang="en-US" sz="1867">
                <a:ea typeface="+mn-lt"/>
                <a:cs typeface="+mn-lt"/>
              </a:rPr>
              <a:t>L3 scale Enhancements</a:t>
            </a:r>
          </a:p>
          <a:p>
            <a:pPr>
              <a:buFont typeface="Courier New,monospace" panose="02070309020205020404" pitchFamily="49" charset="0"/>
              <a:buChar char="o"/>
            </a:pPr>
            <a:r>
              <a:rPr lang="en-US" sz="1867">
                <a:ea typeface="+mn-lt"/>
                <a:cs typeface="+mn-lt"/>
              </a:rPr>
              <a:t>No user configurable MDB profile</a:t>
            </a:r>
          </a:p>
          <a:p>
            <a:pPr>
              <a:buFont typeface="Courier New,monospace" panose="02070309020205020404" pitchFamily="49" charset="0"/>
              <a:buChar char="o"/>
            </a:pPr>
            <a:r>
              <a:rPr lang="en-US" sz="1867">
                <a:ea typeface="+mn-lt"/>
                <a:cs typeface="+mn-lt"/>
              </a:rPr>
              <a:t>Default profiles for Base and SE</a:t>
            </a:r>
          </a:p>
        </p:txBody>
      </p:sp>
      <p:sp>
        <p:nvSpPr>
          <p:cNvPr id="4" name="Title 3">
            <a:extLst>
              <a:ext uri="{FF2B5EF4-FFF2-40B4-BE49-F238E27FC236}">
                <a16:creationId xmlns:a16="http://schemas.microsoft.com/office/drawing/2014/main" id="{4594C82C-F193-E14D-AE06-CC69285F2538}"/>
              </a:ext>
            </a:extLst>
          </p:cNvPr>
          <p:cNvSpPr>
            <a:spLocks noGrp="1"/>
          </p:cNvSpPr>
          <p:nvPr>
            <p:ph type="title"/>
          </p:nvPr>
        </p:nvSpPr>
        <p:spPr>
          <a:xfrm>
            <a:off x="532342" y="197329"/>
            <a:ext cx="11127317" cy="975783"/>
          </a:xfrm>
        </p:spPr>
        <p:txBody>
          <a:bodyPr/>
          <a:lstStyle/>
          <a:p>
            <a:r>
              <a:rPr lang="en-US"/>
              <a:t>MDB Scale  -  XR Release Strategy</a:t>
            </a:r>
          </a:p>
        </p:txBody>
      </p:sp>
      <p:sp>
        <p:nvSpPr>
          <p:cNvPr id="5" name="Rectangle 4">
            <a:extLst>
              <a:ext uri="{FF2B5EF4-FFF2-40B4-BE49-F238E27FC236}">
                <a16:creationId xmlns:a16="http://schemas.microsoft.com/office/drawing/2014/main" id="{1FB89AF8-66E5-F744-AA7B-04EC08F18FC2}"/>
              </a:ext>
            </a:extLst>
          </p:cNvPr>
          <p:cNvSpPr/>
          <p:nvPr/>
        </p:nvSpPr>
        <p:spPr>
          <a:xfrm>
            <a:off x="685289" y="1158148"/>
            <a:ext cx="4881323" cy="308453"/>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t>7.3.1</a:t>
            </a:r>
          </a:p>
        </p:txBody>
      </p:sp>
      <p:sp>
        <p:nvSpPr>
          <p:cNvPr id="6" name="Text Placeholder 1">
            <a:extLst>
              <a:ext uri="{FF2B5EF4-FFF2-40B4-BE49-F238E27FC236}">
                <a16:creationId xmlns:a16="http://schemas.microsoft.com/office/drawing/2014/main" id="{4915E198-051C-284F-BA35-C96CECC624E4}"/>
              </a:ext>
            </a:extLst>
          </p:cNvPr>
          <p:cNvSpPr txBox="1">
            <a:spLocks/>
          </p:cNvSpPr>
          <p:nvPr/>
        </p:nvSpPr>
        <p:spPr>
          <a:xfrm>
            <a:off x="6196256" y="1466601"/>
            <a:ext cx="4891235" cy="2093667"/>
          </a:xfrm>
          <a:prstGeom prst="rect">
            <a:avLst/>
          </a:prstGeom>
          <a:ln>
            <a:solidFill>
              <a:schemeClr val="accent2"/>
            </a:solidFill>
          </a:ln>
        </p:spPr>
        <p:txBody>
          <a:bodyPr lIns="0" tIns="60947" rIns="0" bIns="60947" anchor="t">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monospace" panose="02070309020205020404" pitchFamily="49" charset="0"/>
              <a:buChar char="o"/>
            </a:pPr>
            <a:r>
              <a:rPr lang="en-US" sz="1867">
                <a:ea typeface="+mn-lt"/>
                <a:cs typeface="+mn-lt"/>
              </a:rPr>
              <a:t>L2 Scale enhancements </a:t>
            </a:r>
          </a:p>
          <a:p>
            <a:pPr>
              <a:buFont typeface="Courier New,monospace" panose="02070309020205020404" pitchFamily="49" charset="0"/>
              <a:buChar char="o"/>
            </a:pPr>
            <a:r>
              <a:rPr lang="en-US" sz="1867">
                <a:ea typeface="+mn-lt"/>
                <a:cs typeface="+mn-lt"/>
              </a:rPr>
              <a:t>Support L3Max and L3Max-SE profiles with overall higher scale</a:t>
            </a:r>
          </a:p>
          <a:p>
            <a:pPr>
              <a:buFont typeface="Courier New,monospace" panose="02070309020205020404" pitchFamily="49" charset="0"/>
              <a:buChar char="o"/>
            </a:pPr>
            <a:r>
              <a:rPr lang="en-US" sz="1867">
                <a:ea typeface="+mn-lt"/>
                <a:cs typeface="+mn-lt"/>
              </a:rPr>
              <a:t>Not configurable. Base defaulted to L3Max and SE/</a:t>
            </a:r>
            <a:r>
              <a:rPr lang="en-US" sz="1867" err="1">
                <a:ea typeface="+mn-lt"/>
                <a:cs typeface="+mn-lt"/>
              </a:rPr>
              <a:t>eTCAM</a:t>
            </a:r>
            <a:r>
              <a:rPr lang="en-US" sz="1867">
                <a:ea typeface="+mn-lt"/>
                <a:cs typeface="+mn-lt"/>
              </a:rPr>
              <a:t> defaulted to L3Max-SE.</a:t>
            </a:r>
          </a:p>
        </p:txBody>
      </p:sp>
      <p:sp>
        <p:nvSpPr>
          <p:cNvPr id="7" name="Rectangle 6">
            <a:extLst>
              <a:ext uri="{FF2B5EF4-FFF2-40B4-BE49-F238E27FC236}">
                <a16:creationId xmlns:a16="http://schemas.microsoft.com/office/drawing/2014/main" id="{CB9BAC5F-DFA9-EF4A-8870-42D9BDDFE526}"/>
              </a:ext>
            </a:extLst>
          </p:cNvPr>
          <p:cNvSpPr/>
          <p:nvPr/>
        </p:nvSpPr>
        <p:spPr>
          <a:xfrm>
            <a:off x="6206169" y="1158148"/>
            <a:ext cx="4881323" cy="308453"/>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t>7.4.1</a:t>
            </a:r>
          </a:p>
        </p:txBody>
      </p:sp>
      <p:sp>
        <p:nvSpPr>
          <p:cNvPr id="8" name="Text Placeholder 1">
            <a:extLst>
              <a:ext uri="{FF2B5EF4-FFF2-40B4-BE49-F238E27FC236}">
                <a16:creationId xmlns:a16="http://schemas.microsoft.com/office/drawing/2014/main" id="{594E252C-8358-D74E-BC30-1D73BA0D40E1}"/>
              </a:ext>
            </a:extLst>
          </p:cNvPr>
          <p:cNvSpPr txBox="1">
            <a:spLocks/>
          </p:cNvSpPr>
          <p:nvPr/>
        </p:nvSpPr>
        <p:spPr>
          <a:xfrm>
            <a:off x="633425" y="4162213"/>
            <a:ext cx="4933187" cy="1937441"/>
          </a:xfrm>
          <a:prstGeom prst="rect">
            <a:avLst/>
          </a:prstGeom>
          <a:ln>
            <a:solidFill>
              <a:schemeClr val="accent5"/>
            </a:solidFill>
          </a:ln>
        </p:spPr>
        <p:txBody>
          <a:bodyPr lIns="0" tIns="60947" rIns="0" bIns="60947" anchor="t">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monospace" panose="02070309020205020404" pitchFamily="49" charset="0"/>
              <a:buChar char="o"/>
            </a:pPr>
            <a:r>
              <a:rPr lang="en-US" sz="1867">
                <a:ea typeface="+mn-lt"/>
                <a:cs typeface="+mn-lt"/>
              </a:rPr>
              <a:t>CLI configuration for various profiles – J2/J2C/Q2A/Q2C with MDB profiles.</a:t>
            </a:r>
            <a:endParaRPr lang="en-US" sz="2667">
              <a:ea typeface="+mn-lt"/>
              <a:cs typeface="+mn-lt"/>
            </a:endParaRPr>
          </a:p>
          <a:p>
            <a:pPr>
              <a:buFont typeface="Courier New,monospace" panose="02070309020205020404" pitchFamily="49" charset="0"/>
              <a:buChar char="o"/>
            </a:pPr>
            <a:r>
              <a:rPr lang="en-US" sz="1867">
                <a:ea typeface="+mn-lt"/>
                <a:cs typeface="+mn-lt"/>
              </a:rPr>
              <a:t>Support L2Max &amp; L2Max-SE profile configuration J2/J2C/Q2C</a:t>
            </a:r>
            <a:endParaRPr lang="en-US" sz="2667">
              <a:ea typeface="+mn-lt"/>
              <a:cs typeface="+mn-lt"/>
            </a:endParaRPr>
          </a:p>
        </p:txBody>
      </p:sp>
      <p:sp>
        <p:nvSpPr>
          <p:cNvPr id="9" name="Rectangle 8">
            <a:extLst>
              <a:ext uri="{FF2B5EF4-FFF2-40B4-BE49-F238E27FC236}">
                <a16:creationId xmlns:a16="http://schemas.microsoft.com/office/drawing/2014/main" id="{FE9FD81F-4C01-2B42-9C80-4B19C8ADDFC8}"/>
              </a:ext>
            </a:extLst>
          </p:cNvPr>
          <p:cNvSpPr/>
          <p:nvPr/>
        </p:nvSpPr>
        <p:spPr>
          <a:xfrm>
            <a:off x="643337" y="3853759"/>
            <a:ext cx="4923275" cy="308453"/>
          </a:xfrm>
          <a:prstGeom prst="rect">
            <a:avLst/>
          </a:prstGeom>
          <a:solidFill>
            <a:schemeClr val="accent5"/>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867">
                <a:ea typeface="+mn-lt"/>
                <a:cs typeface="+mn-lt"/>
              </a:rPr>
              <a:t>7.5.2 &amp; 7.6.1 </a:t>
            </a:r>
          </a:p>
        </p:txBody>
      </p:sp>
      <p:sp>
        <p:nvSpPr>
          <p:cNvPr id="10" name="Text Placeholder 1">
            <a:extLst>
              <a:ext uri="{FF2B5EF4-FFF2-40B4-BE49-F238E27FC236}">
                <a16:creationId xmlns:a16="http://schemas.microsoft.com/office/drawing/2014/main" id="{ACB55141-B367-BD40-A78C-91A32CD55E4D}"/>
              </a:ext>
            </a:extLst>
          </p:cNvPr>
          <p:cNvSpPr txBox="1">
            <a:spLocks/>
          </p:cNvSpPr>
          <p:nvPr/>
        </p:nvSpPr>
        <p:spPr>
          <a:xfrm>
            <a:off x="6163965" y="4162212"/>
            <a:ext cx="4926871" cy="1933451"/>
          </a:xfrm>
          <a:prstGeom prst="rect">
            <a:avLst/>
          </a:prstGeom>
          <a:ln>
            <a:solidFill>
              <a:schemeClr val="accent6"/>
            </a:solidFill>
          </a:ln>
        </p:spPr>
        <p:txBody>
          <a:bodyPr lIns="0" tIns="60947" rIns="0" bIns="60947" anchor="t">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monospace" panose="02070309020205020404" pitchFamily="49" charset="0"/>
              <a:buChar char="o"/>
            </a:pPr>
            <a:r>
              <a:rPr lang="en-US" sz="1867" dirty="0">
                <a:ea typeface="+mn-lt"/>
                <a:cs typeface="+mn-lt"/>
              </a:rPr>
              <a:t>J2C/Q2C specific enhancements – L3Max and L2Max</a:t>
            </a:r>
            <a:endParaRPr lang="en-US" sz="2667" dirty="0">
              <a:cs typeface="+mn-lt"/>
            </a:endParaRPr>
          </a:p>
          <a:p>
            <a:pPr>
              <a:buFont typeface="Courier New,monospace" panose="02070309020205020404" pitchFamily="49" charset="0"/>
              <a:buChar char="o"/>
            </a:pPr>
            <a:r>
              <a:rPr lang="en-US" sz="1867" dirty="0">
                <a:ea typeface="+mn-lt"/>
                <a:cs typeface="+mn-lt"/>
              </a:rPr>
              <a:t>L2Max for Q2A</a:t>
            </a:r>
            <a:endParaRPr lang="en-US" sz="2667" dirty="0">
              <a:cs typeface="+mn-lt"/>
            </a:endParaRPr>
          </a:p>
          <a:p>
            <a:pPr>
              <a:buFont typeface="Courier New,monospace" panose="02070309020205020404" pitchFamily="49" charset="0"/>
              <a:buChar char="o"/>
            </a:pPr>
            <a:r>
              <a:rPr lang="en-US" sz="1867" dirty="0">
                <a:ea typeface="+mn-lt"/>
                <a:cs typeface="+mn-lt"/>
              </a:rPr>
              <a:t>Provide any additional scale enhancements for L2Max and L2Max-SE</a:t>
            </a:r>
            <a:endParaRPr lang="en-US" sz="2667" dirty="0"/>
          </a:p>
        </p:txBody>
      </p:sp>
      <p:sp>
        <p:nvSpPr>
          <p:cNvPr id="11" name="Rectangle 10">
            <a:extLst>
              <a:ext uri="{FF2B5EF4-FFF2-40B4-BE49-F238E27FC236}">
                <a16:creationId xmlns:a16="http://schemas.microsoft.com/office/drawing/2014/main" id="{B5E2DF44-FFB3-A542-9183-A260C71FCE1B}"/>
              </a:ext>
            </a:extLst>
          </p:cNvPr>
          <p:cNvSpPr/>
          <p:nvPr/>
        </p:nvSpPr>
        <p:spPr>
          <a:xfrm>
            <a:off x="6164216" y="3853759"/>
            <a:ext cx="4923275" cy="308453"/>
          </a:xfrm>
          <a:prstGeom prst="rect">
            <a:avLst/>
          </a:prstGeom>
          <a:solidFill>
            <a:schemeClr val="accent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867">
                <a:ea typeface="+mn-lt"/>
                <a:cs typeface="+mn-lt"/>
              </a:rPr>
              <a:t>7.7.1</a:t>
            </a:r>
            <a:endParaRPr lang="en-US"/>
          </a:p>
        </p:txBody>
      </p:sp>
    </p:spTree>
    <p:extLst>
      <p:ext uri="{BB962C8B-B14F-4D97-AF65-F5344CB8AC3E}">
        <p14:creationId xmlns:p14="http://schemas.microsoft.com/office/powerpoint/2010/main" val="2838401874"/>
      </p:ext>
    </p:extLst>
  </p:cSld>
  <p:clrMapOvr>
    <a:masterClrMapping/>
  </p:clrMapOvr>
</p:sld>
</file>

<file path=ppt/theme/theme1.xml><?xml version="1.0" encoding="utf-8"?>
<a:theme xmlns:a="http://schemas.openxmlformats.org/drawingml/2006/main" name="Cisco_2020">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_2020" id="{9D261519-632D-5643-89D8-5D2DC1E535EC}" vid="{9B0E3959-39AF-0B43-964A-EC34A2E5D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ngth xmlns="78df2515-89dd-415b-b230-a89f1156bd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39149E7B08C49B6D7C29937AC5944" ma:contentTypeVersion="13" ma:contentTypeDescription="Create a new document." ma:contentTypeScope="" ma:versionID="6b28f3b8e356ca5004470894007a1307">
  <xsd:schema xmlns:xsd="http://www.w3.org/2001/XMLSchema" xmlns:xs="http://www.w3.org/2001/XMLSchema" xmlns:p="http://schemas.microsoft.com/office/2006/metadata/properties" xmlns:ns2="78df2515-89dd-415b-b230-a89f1156bd84" xmlns:ns3="7d473c84-738d-473c-bd12-462c616fa5d8" targetNamespace="http://schemas.microsoft.com/office/2006/metadata/properties" ma:root="true" ma:fieldsID="053e62d5d7d9a56cd0df9f4d839eea2c" ns2:_="" ns3:_="">
    <xsd:import namespace="78df2515-89dd-415b-b230-a89f1156bd84"/>
    <xsd:import namespace="7d473c84-738d-473c-bd12-462c616fa5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ength"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f2515-89dd-415b-b230-a89f1156bd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ength" ma:index="19" nillable="true" ma:displayName="Length" ma:internalName="Length">
      <xsd:simpleType>
        <xsd:restriction base="dms:Text">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473c84-738d-473c-bd12-462c616fa5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12000-D4E1-4A41-BD45-785B8E79BCAA}">
  <ds:schemaRefs>
    <ds:schemaRef ds:uri="http://purl.org/dc/elements/1.1/"/>
    <ds:schemaRef ds:uri="http://www.w3.org/XML/1998/namespace"/>
    <ds:schemaRef ds:uri="http://purl.org/dc/dcmitype/"/>
    <ds:schemaRef ds:uri="http://purl.org/dc/terms/"/>
    <ds:schemaRef ds:uri="4e9dbdcf-e0f5-4839-914d-20128e527b22"/>
    <ds:schemaRef ds:uri="http://schemas.microsoft.com/office/2006/documentManagement/types"/>
    <ds:schemaRef ds:uri="http://schemas.microsoft.com/office/infopath/2007/PartnerControls"/>
    <ds:schemaRef ds:uri="http://schemas.openxmlformats.org/package/2006/metadata/core-properties"/>
    <ds:schemaRef ds:uri="cf0d862e-9f48-47b7-843e-f1ec1b0de383"/>
    <ds:schemaRef ds:uri="http://schemas.microsoft.com/office/2006/metadata/properties"/>
  </ds:schemaRefs>
</ds:datastoreItem>
</file>

<file path=customXml/itemProps2.xml><?xml version="1.0" encoding="utf-8"?>
<ds:datastoreItem xmlns:ds="http://schemas.openxmlformats.org/officeDocument/2006/customXml" ds:itemID="{C75E211A-B1A0-46CC-BF49-D48E9BEC04B0}">
  <ds:schemaRefs>
    <ds:schemaRef ds:uri="http://schemas.microsoft.com/sharepoint/v3/contenttype/forms"/>
  </ds:schemaRefs>
</ds:datastoreItem>
</file>

<file path=customXml/itemProps3.xml><?xml version="1.0" encoding="utf-8"?>
<ds:datastoreItem xmlns:ds="http://schemas.openxmlformats.org/officeDocument/2006/customXml" ds:itemID="{9E532927-1A22-4A26-B436-0B99A9B1A3F4}"/>
</file>

<file path=docProps/app.xml><?xml version="1.0" encoding="utf-8"?>
<Properties xmlns="http://schemas.openxmlformats.org/officeDocument/2006/extended-properties" xmlns:vt="http://schemas.openxmlformats.org/officeDocument/2006/docPropsVTypes">
  <Template>Cisco_2020</Template>
  <TotalTime>2939</TotalTime>
  <Words>805</Words>
  <Application>Microsoft Macintosh PowerPoint</Application>
  <PresentationFormat>Widescreen</PresentationFormat>
  <Paragraphs>261</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CiscoSans</vt:lpstr>
      <vt:lpstr>CiscoSans Thin</vt:lpstr>
      <vt:lpstr>CiscoSansTT</vt:lpstr>
      <vt:lpstr>CiscoSansTT ExtraLight</vt:lpstr>
      <vt:lpstr>CiscoSansTT Light</vt:lpstr>
      <vt:lpstr>Courier New,monospace</vt:lpstr>
      <vt:lpstr>Cisco_2020</vt:lpstr>
      <vt:lpstr>NCS5500/5700</vt:lpstr>
      <vt:lpstr>Cisco Disclaimer</vt:lpstr>
      <vt:lpstr>Services scale requirements</vt:lpstr>
      <vt:lpstr>PowerPoint Presentation</vt:lpstr>
      <vt:lpstr>MDB Profiles in J2</vt:lpstr>
      <vt:lpstr>MDB Profile resource carving</vt:lpstr>
      <vt:lpstr>MDB Profiles </vt:lpstr>
      <vt:lpstr>Target Scale Number for MDB profiles</vt:lpstr>
      <vt:lpstr>MDB Scale  -  XR Release Strategy</vt:lpstr>
      <vt:lpstr>Demo!</vt:lpstr>
      <vt:lpstr>Demo – Commands Used</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MDB Profiles</dc:title>
  <dc:creator>Microsoft Office User</dc:creator>
  <cp:lastModifiedBy>Microsoft Office User</cp:lastModifiedBy>
  <cp:revision>39</cp:revision>
  <dcterms:created xsi:type="dcterms:W3CDTF">2022-01-06T04:23:27Z</dcterms:created>
  <dcterms:modified xsi:type="dcterms:W3CDTF">2022-01-19T17:34:46Z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0x01010047639149E7B08C49B6D7C29937AC5944</vt:lpwstr>
  </property>
</Properties>
</file>